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0.xml" ContentType="application/vnd.openxmlformats-officedocument.drawingml.chart+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70" r:id="rId2"/>
    <p:sldId id="404" r:id="rId3"/>
    <p:sldId id="369" r:id="rId4"/>
    <p:sldId id="291" r:id="rId5"/>
    <p:sldId id="394" r:id="rId6"/>
    <p:sldId id="395" r:id="rId7"/>
    <p:sldId id="411" r:id="rId8"/>
    <p:sldId id="412" r:id="rId9"/>
    <p:sldId id="371" r:id="rId10"/>
    <p:sldId id="370" r:id="rId11"/>
    <p:sldId id="405" r:id="rId12"/>
    <p:sldId id="406" r:id="rId13"/>
    <p:sldId id="410" r:id="rId14"/>
    <p:sldId id="407" r:id="rId15"/>
    <p:sldId id="408" r:id="rId16"/>
    <p:sldId id="361" r:id="rId17"/>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70" autoAdjust="0"/>
    <p:restoredTop sz="92663" autoAdjust="0"/>
  </p:normalViewPr>
  <p:slideViewPr>
    <p:cSldViewPr showGuides="1">
      <p:cViewPr varScale="1">
        <p:scale>
          <a:sx n="119" d="100"/>
          <a:sy n="119" d="100"/>
        </p:scale>
        <p:origin x="-492" y="-108"/>
      </p:cViewPr>
      <p:guideLst>
        <p:guide orient="horz" pos="2208"/>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dirty="0"/>
              <a:t>Percent of total DALYs among men</a:t>
            </a:r>
          </a:p>
        </c:rich>
      </c:tx>
      <c:layout/>
      <c:overlay val="0"/>
      <c:spPr>
        <a:noFill/>
        <a:ln>
          <a:noFill/>
        </a:ln>
        <a:effectLst/>
      </c:spPr>
    </c:title>
    <c:autoTitleDeleted val="0"/>
    <c:plotArea>
      <c:layout/>
      <c:barChart>
        <c:barDir val="bar"/>
        <c:grouping val="clustered"/>
        <c:varyColors val="0"/>
        <c:ser>
          <c:idx val="0"/>
          <c:order val="0"/>
          <c:tx>
            <c:strRef>
              <c:f>Sheet1!$B$1</c:f>
              <c:strCache>
                <c:ptCount val="1"/>
                <c:pt idx="0">
                  <c:v>Percent of Total DALYs</c:v>
                </c:pt>
              </c:strCache>
            </c:strRef>
          </c:tx>
          <c:spPr>
            <a:solidFill>
              <a:schemeClr val="accent1"/>
            </a:solidFill>
            <a:ln>
              <a:solidFill>
                <a:schemeClr val="bg1">
                  <a:lumMod val="50000"/>
                </a:schemeClr>
              </a:solid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3-C2DF-4CA2-BD24-50E14D19B20B}"/>
              </c:ext>
            </c:extLst>
          </c:dPt>
          <c:dPt>
            <c:idx val="3"/>
            <c:invertIfNegative val="0"/>
            <c:bubble3D val="0"/>
            <c:extLst xmlns:c16r2="http://schemas.microsoft.com/office/drawing/2015/06/chart">
              <c:ext xmlns:c16="http://schemas.microsoft.com/office/drawing/2014/chart" uri="{C3380CC4-5D6E-409C-BE32-E72D297353CC}">
                <c16:uniqueId val="{00000001-55D3-43A0-8BCD-3C3FFF4E9246}"/>
              </c:ext>
            </c:extLst>
          </c:dPt>
          <c:dPt>
            <c:idx val="4"/>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55D3-43A0-8BCD-3C3FFF4E9246}"/>
              </c:ext>
            </c:extLst>
          </c:dPt>
          <c:dPt>
            <c:idx val="5"/>
            <c:invertIfNegative val="0"/>
            <c:bubble3D val="0"/>
            <c:extLst xmlns:c16r2="http://schemas.microsoft.com/office/drawing/2015/06/chart">
              <c:ext xmlns:c16="http://schemas.microsoft.com/office/drawing/2014/chart" uri="{C3380CC4-5D6E-409C-BE32-E72D297353CC}">
                <c16:uniqueId val="{00000004-55D3-43A0-8BCD-3C3FFF4E9246}"/>
              </c:ext>
            </c:extLst>
          </c:dPt>
          <c:dPt>
            <c:idx val="6"/>
            <c:invertIfNegative val="0"/>
            <c:bubble3D val="0"/>
            <c:extLst xmlns:c16r2="http://schemas.microsoft.com/office/drawing/2015/06/chart">
              <c:ext xmlns:c16="http://schemas.microsoft.com/office/drawing/2014/chart" uri="{C3380CC4-5D6E-409C-BE32-E72D297353CC}">
                <c16:uniqueId val="{00000005-55D3-43A0-8BCD-3C3FFF4E9246}"/>
              </c:ext>
            </c:extLst>
          </c:dPt>
          <c:dPt>
            <c:idx val="8"/>
            <c:invertIfNegative val="0"/>
            <c:bubble3D val="0"/>
            <c:extLst xmlns:c16r2="http://schemas.microsoft.com/office/drawing/2015/06/chart">
              <c:ext xmlns:c16="http://schemas.microsoft.com/office/drawing/2014/chart" uri="{C3380CC4-5D6E-409C-BE32-E72D297353CC}">
                <c16:uniqueId val="{00000003-B53B-4FE8-BCE3-6E056D642DAD}"/>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Asthma</c:v>
                </c:pt>
                <c:pt idx="1">
                  <c:v>Leukemia</c:v>
                </c:pt>
                <c:pt idx="2">
                  <c:v>Liver cancer</c:v>
                </c:pt>
                <c:pt idx="3">
                  <c:v>Pancreatic cancer</c:v>
                </c:pt>
                <c:pt idx="4">
                  <c:v>Prostate cancer</c:v>
                </c:pt>
                <c:pt idx="5">
                  <c:v>Depressive disorders</c:v>
                </c:pt>
                <c:pt idx="6">
                  <c:v>Colorectal cancer</c:v>
                </c:pt>
                <c:pt idx="7">
                  <c:v>Lung cancer</c:v>
                </c:pt>
                <c:pt idx="8">
                  <c:v>Diabetes mellitus</c:v>
                </c:pt>
              </c:strCache>
            </c:strRef>
          </c:cat>
          <c:val>
            <c:numRef>
              <c:f>Sheet1!$B$2:$B$10</c:f>
              <c:numCache>
                <c:formatCode>General</c:formatCode>
                <c:ptCount val="9"/>
                <c:pt idx="0">
                  <c:v>0.59</c:v>
                </c:pt>
                <c:pt idx="1">
                  <c:v>0.67</c:v>
                </c:pt>
                <c:pt idx="2">
                  <c:v>0.82</c:v>
                </c:pt>
                <c:pt idx="3">
                  <c:v>0.97</c:v>
                </c:pt>
                <c:pt idx="4">
                  <c:v>1.31</c:v>
                </c:pt>
                <c:pt idx="5">
                  <c:v>1.7</c:v>
                </c:pt>
                <c:pt idx="6">
                  <c:v>1.75</c:v>
                </c:pt>
                <c:pt idx="7">
                  <c:v>4.07</c:v>
                </c:pt>
                <c:pt idx="8">
                  <c:v>4.07</c:v>
                </c:pt>
              </c:numCache>
            </c:numRef>
          </c:val>
          <c:extLst xmlns:c16r2="http://schemas.microsoft.com/office/drawing/2015/06/chart">
            <c:ext xmlns:c16="http://schemas.microsoft.com/office/drawing/2014/chart" uri="{C3380CC4-5D6E-409C-BE32-E72D297353CC}">
              <c16:uniqueId val="{00000000-C2DF-4CA2-BD24-50E14D19B20B}"/>
            </c:ext>
          </c:extLst>
        </c:ser>
        <c:dLbls>
          <c:showLegendKey val="0"/>
          <c:showVal val="0"/>
          <c:showCatName val="0"/>
          <c:showSerName val="0"/>
          <c:showPercent val="0"/>
          <c:showBubbleSize val="0"/>
        </c:dLbls>
        <c:gapWidth val="70"/>
        <c:axId val="209529856"/>
        <c:axId val="253678720"/>
      </c:barChart>
      <c:catAx>
        <c:axId val="209529856"/>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3678720"/>
        <c:crosses val="autoZero"/>
        <c:auto val="1"/>
        <c:lblAlgn val="ctr"/>
        <c:lblOffset val="100"/>
        <c:noMultiLvlLbl val="0"/>
      </c:catAx>
      <c:valAx>
        <c:axId val="253678720"/>
        <c:scaling>
          <c:orientation val="minMax"/>
        </c:scaling>
        <c:delete val="0"/>
        <c:axPos val="b"/>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09529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8299319995275E-2"/>
          <c:y val="5.3835742671197402E-2"/>
          <c:w val="0.92897807728979498"/>
          <c:h val="0.83279476187138701"/>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2840725892786797E-2"/>
                  <c:y val="-2.9506875063166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86A-43C9-BE8D-7F31194C2580}"/>
                </c:ext>
              </c:extLst>
            </c:dLbl>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86A-43C9-BE8D-7F31194C2580}"/>
                </c:ext>
              </c:extLst>
            </c:dLbl>
            <c:spPr>
              <a:noFill/>
              <a:ln>
                <a:noFill/>
              </a:ln>
              <a:effectLst/>
            </c:spPr>
            <c:txPr>
              <a:bodyPr/>
              <a:lstStyle/>
              <a:p>
                <a:pPr>
                  <a:defRPr sz="10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23.7</c:v>
                </c:pt>
                <c:pt idx="1">
                  <c:v>23.7</c:v>
                </c:pt>
                <c:pt idx="2">
                  <c:v>26.5</c:v>
                </c:pt>
                <c:pt idx="3">
                  <c:v>25.9</c:v>
                </c:pt>
                <c:pt idx="4">
                  <c:v>25.7</c:v>
                </c:pt>
                <c:pt idx="5">
                  <c:v>30.6</c:v>
                </c:pt>
                <c:pt idx="6">
                  <c:v>29.1</c:v>
                </c:pt>
                <c:pt idx="7">
                  <c:v>29.3</c:v>
                </c:pt>
                <c:pt idx="8">
                  <c:v>31</c:v>
                </c:pt>
                <c:pt idx="9">
                  <c:v>30.5</c:v>
                </c:pt>
                <c:pt idx="10">
                  <c:v>32</c:v>
                </c:pt>
                <c:pt idx="11">
                  <c:v>31.2</c:v>
                </c:pt>
                <c:pt idx="12">
                  <c:v>30.3</c:v>
                </c:pt>
                <c:pt idx="13">
                  <c:v>31.3</c:v>
                </c:pt>
                <c:pt idx="14">
                  <c:v>33.6</c:v>
                </c:pt>
                <c:pt idx="15">
                  <c:v>34.9</c:v>
                </c:pt>
              </c:numCache>
            </c:numRef>
          </c:val>
          <c:smooth val="0"/>
          <c:extLst xmlns:c16r2="http://schemas.microsoft.com/office/drawing/2015/06/chart">
            <c:ext xmlns:c16="http://schemas.microsoft.com/office/drawing/2014/chart" uri="{C3380CC4-5D6E-409C-BE32-E72D297353CC}">
              <c16:uniqueId val="{00000002-E86A-43C9-BE8D-7F31194C2580}"/>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20.9</c:v>
                </c:pt>
                <c:pt idx="1">
                  <c:v>23.5</c:v>
                </c:pt>
                <c:pt idx="2">
                  <c:v>23.7</c:v>
                </c:pt>
                <c:pt idx="3">
                  <c:v>23.7</c:v>
                </c:pt>
                <c:pt idx="4">
                  <c:v>24.3</c:v>
                </c:pt>
                <c:pt idx="5">
                  <c:v>24.2</c:v>
                </c:pt>
                <c:pt idx="6">
                  <c:v>25</c:v>
                </c:pt>
                <c:pt idx="7">
                  <c:v>25.7</c:v>
                </c:pt>
                <c:pt idx="8">
                  <c:v>26.8</c:v>
                </c:pt>
                <c:pt idx="9">
                  <c:v>26.9</c:v>
                </c:pt>
                <c:pt idx="10">
                  <c:v>27</c:v>
                </c:pt>
                <c:pt idx="11">
                  <c:v>27.2</c:v>
                </c:pt>
                <c:pt idx="12">
                  <c:v>26.5</c:v>
                </c:pt>
                <c:pt idx="13">
                  <c:v>26.7</c:v>
                </c:pt>
                <c:pt idx="14">
                  <c:v>25.8</c:v>
                </c:pt>
                <c:pt idx="15">
                  <c:v>26.5</c:v>
                </c:pt>
              </c:numCache>
            </c:numRef>
          </c:val>
          <c:smooth val="0"/>
          <c:extLst xmlns:c16r2="http://schemas.microsoft.com/office/drawing/2015/06/chart">
            <c:ext xmlns:c16="http://schemas.microsoft.com/office/drawing/2014/chart" uri="{C3380CC4-5D6E-409C-BE32-E72D297353CC}">
              <c16:uniqueId val="{00000003-E86A-43C9-BE8D-7F31194C2580}"/>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13.1</c:v>
                </c:pt>
                <c:pt idx="1">
                  <c:v>15.5</c:v>
                </c:pt>
                <c:pt idx="2">
                  <c:v>15.8</c:v>
                </c:pt>
                <c:pt idx="3">
                  <c:v>13.4</c:v>
                </c:pt>
                <c:pt idx="4">
                  <c:v>14.6</c:v>
                </c:pt>
                <c:pt idx="5">
                  <c:v>15</c:v>
                </c:pt>
                <c:pt idx="6">
                  <c:v>16.100000000000001</c:v>
                </c:pt>
                <c:pt idx="7">
                  <c:v>16.5</c:v>
                </c:pt>
                <c:pt idx="8">
                  <c:v>14.8</c:v>
                </c:pt>
                <c:pt idx="9">
                  <c:v>13.9</c:v>
                </c:pt>
                <c:pt idx="10">
                  <c:v>14.7</c:v>
                </c:pt>
                <c:pt idx="11">
                  <c:v>16.5</c:v>
                </c:pt>
                <c:pt idx="12">
                  <c:v>17.600000000000001</c:v>
                </c:pt>
                <c:pt idx="13">
                  <c:v>15.6</c:v>
                </c:pt>
                <c:pt idx="14">
                  <c:v>15.4</c:v>
                </c:pt>
                <c:pt idx="15">
                  <c:v>17.399999999999999</c:v>
                </c:pt>
              </c:numCache>
            </c:numRef>
          </c:val>
          <c:smooth val="0"/>
          <c:extLst xmlns:c16r2="http://schemas.microsoft.com/office/drawing/2015/06/chart">
            <c:ext xmlns:c16="http://schemas.microsoft.com/office/drawing/2014/chart" uri="{C3380CC4-5D6E-409C-BE32-E72D297353CC}">
              <c16:uniqueId val="{00000004-E86A-43C9-BE8D-7F31194C2580}"/>
            </c:ext>
          </c:extLst>
        </c:ser>
        <c:ser>
          <c:idx val="3"/>
          <c:order val="3"/>
          <c:tx>
            <c:strRef>
              <c:f>Sheet1!$E$1</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16.399999999999999</c:v>
                </c:pt>
                <c:pt idx="1">
                  <c:v>18.399999999999999</c:v>
                </c:pt>
                <c:pt idx="2">
                  <c:v>20.7</c:v>
                </c:pt>
                <c:pt idx="3">
                  <c:v>17.399999999999999</c:v>
                </c:pt>
                <c:pt idx="4">
                  <c:v>19.899999999999999</c:v>
                </c:pt>
                <c:pt idx="5">
                  <c:v>20.3</c:v>
                </c:pt>
                <c:pt idx="6">
                  <c:v>20.6</c:v>
                </c:pt>
                <c:pt idx="7">
                  <c:v>22.5</c:v>
                </c:pt>
                <c:pt idx="8">
                  <c:v>21.4</c:v>
                </c:pt>
                <c:pt idx="9">
                  <c:v>22.8</c:v>
                </c:pt>
                <c:pt idx="10">
                  <c:v>22.3</c:v>
                </c:pt>
                <c:pt idx="11">
                  <c:v>19</c:v>
                </c:pt>
                <c:pt idx="12">
                  <c:v>24</c:v>
                </c:pt>
                <c:pt idx="13">
                  <c:v>23.4</c:v>
                </c:pt>
                <c:pt idx="14">
                  <c:v>21</c:v>
                </c:pt>
                <c:pt idx="15">
                  <c:v>23.7</c:v>
                </c:pt>
              </c:numCache>
            </c:numRef>
          </c:val>
          <c:smooth val="0"/>
          <c:extLst xmlns:c16r2="http://schemas.microsoft.com/office/drawing/2015/06/chart">
            <c:ext xmlns:c16="http://schemas.microsoft.com/office/drawing/2014/chart" uri="{C3380CC4-5D6E-409C-BE32-E72D297353CC}">
              <c16:uniqueId val="{00000005-E86A-43C9-BE8D-7F31194C2580}"/>
            </c:ext>
          </c:extLst>
        </c:ser>
        <c:ser>
          <c:idx val="4"/>
          <c:order val="4"/>
          <c:tx>
            <c:strRef>
              <c:f>Sheet1!$F$1</c:f>
              <c:strCache>
                <c:ptCount val="1"/>
                <c:pt idx="0">
                  <c:v>Staten Island</c:v>
                </c:pt>
              </c:strCache>
            </c:strRef>
          </c:tx>
          <c:marker>
            <c:symbol val="square"/>
            <c:size val="7"/>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18.399999999999999</c:v>
                </c:pt>
                <c:pt idx="1">
                  <c:v>18.899999999999999</c:v>
                </c:pt>
                <c:pt idx="2">
                  <c:v>26.6</c:v>
                </c:pt>
                <c:pt idx="3">
                  <c:v>21.7</c:v>
                </c:pt>
                <c:pt idx="4">
                  <c:v>22.7</c:v>
                </c:pt>
                <c:pt idx="5">
                  <c:v>24.5</c:v>
                </c:pt>
                <c:pt idx="6">
                  <c:v>26.6</c:v>
                </c:pt>
                <c:pt idx="7">
                  <c:v>22.2</c:v>
                </c:pt>
                <c:pt idx="8">
                  <c:v>27.6</c:v>
                </c:pt>
                <c:pt idx="9">
                  <c:v>28.1</c:v>
                </c:pt>
                <c:pt idx="10">
                  <c:v>32</c:v>
                </c:pt>
                <c:pt idx="11">
                  <c:v>29.7</c:v>
                </c:pt>
                <c:pt idx="12">
                  <c:v>29.2</c:v>
                </c:pt>
                <c:pt idx="13">
                  <c:v>24.6</c:v>
                </c:pt>
                <c:pt idx="14">
                  <c:v>25.6</c:v>
                </c:pt>
                <c:pt idx="15">
                  <c:v>24.6</c:v>
                </c:pt>
              </c:numCache>
            </c:numRef>
          </c:val>
          <c:smooth val="0"/>
          <c:extLst xmlns:c16r2="http://schemas.microsoft.com/office/drawing/2015/06/chart">
            <c:ext xmlns:c16="http://schemas.microsoft.com/office/drawing/2014/chart" uri="{C3380CC4-5D6E-409C-BE32-E72D297353CC}">
              <c16:uniqueId val="{00000006-E86A-43C9-BE8D-7F31194C2580}"/>
            </c:ext>
          </c:extLst>
        </c:ser>
        <c:dLbls>
          <c:showLegendKey val="0"/>
          <c:showVal val="0"/>
          <c:showCatName val="0"/>
          <c:showSerName val="0"/>
          <c:showPercent val="0"/>
          <c:showBubbleSize val="0"/>
        </c:dLbls>
        <c:marker val="1"/>
        <c:smooth val="0"/>
        <c:axId val="200096000"/>
        <c:axId val="200097792"/>
      </c:lineChart>
      <c:catAx>
        <c:axId val="200096000"/>
        <c:scaling>
          <c:orientation val="minMax"/>
        </c:scaling>
        <c:delete val="0"/>
        <c:axPos val="b"/>
        <c:numFmt formatCode="General" sourceLinked="1"/>
        <c:majorTickMark val="out"/>
        <c:minorTickMark val="none"/>
        <c:tickLblPos val="nextTo"/>
        <c:txPr>
          <a:bodyPr/>
          <a:lstStyle/>
          <a:p>
            <a:pPr>
              <a:defRPr sz="1000"/>
            </a:pPr>
            <a:endParaRPr lang="en-US"/>
          </a:p>
        </c:txPr>
        <c:crossAx val="200097792"/>
        <c:crosses val="autoZero"/>
        <c:auto val="1"/>
        <c:lblAlgn val="ctr"/>
        <c:lblOffset val="100"/>
        <c:noMultiLvlLbl val="0"/>
      </c:catAx>
      <c:valAx>
        <c:axId val="200097792"/>
        <c:scaling>
          <c:orientation val="minMax"/>
        </c:scaling>
        <c:delete val="0"/>
        <c:axPos val="l"/>
        <c:title>
          <c:tx>
            <c:rich>
              <a:bodyPr rot="-5400000" vert="horz"/>
              <a:lstStyle/>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r>
                  <a:rPr lang="en-US" sz="1200" b="1" i="0" baseline="0" dirty="0">
                    <a:effectLst/>
                  </a:rPr>
                  <a:t>Age-adjusted percent (%) of adults who are obese</a:t>
                </a:r>
                <a:endParaRPr lang="en-US" sz="1200" dirty="0">
                  <a:effectLst/>
                </a:endParaRPr>
              </a:p>
              <a:p>
                <a:pPr marL="0" marR="0" indent="0" algn="ctr" defTabSz="914400" rtl="0" eaLnBrk="1" fontAlgn="auto" latinLnBrk="0" hangingPunct="1">
                  <a:lnSpc>
                    <a:spcPct val="100000"/>
                  </a:lnSpc>
                  <a:spcBef>
                    <a:spcPts val="0"/>
                  </a:spcBef>
                  <a:spcAft>
                    <a:spcPts val="0"/>
                  </a:spcAft>
                  <a:buClrTx/>
                  <a:buSzTx/>
                  <a:buFontTx/>
                  <a:buNone/>
                  <a:tabLst/>
                  <a:defRPr sz="1800" b="1" i="0" u="none" strike="noStrike" kern="1200" baseline="0">
                    <a:solidFill>
                      <a:prstClr val="black"/>
                    </a:solidFill>
                    <a:latin typeface="+mn-lt"/>
                    <a:ea typeface="+mn-ea"/>
                    <a:cs typeface="+mn-cs"/>
                  </a:defRPr>
                </a:pPr>
                <a:endParaRPr lang="en-US" dirty="0"/>
              </a:p>
            </c:rich>
          </c:tx>
          <c:layout>
            <c:manualLayout>
              <c:xMode val="edge"/>
              <c:yMode val="edge"/>
              <c:x val="0"/>
              <c:y val="0.10292168402938499"/>
            </c:manualLayout>
          </c:layout>
          <c:overlay val="0"/>
        </c:title>
        <c:numFmt formatCode="General" sourceLinked="1"/>
        <c:majorTickMark val="out"/>
        <c:minorTickMark val="none"/>
        <c:tickLblPos val="nextTo"/>
        <c:txPr>
          <a:bodyPr/>
          <a:lstStyle/>
          <a:p>
            <a:pPr>
              <a:defRPr sz="1000"/>
            </a:pPr>
            <a:endParaRPr lang="en-US"/>
          </a:p>
        </c:txPr>
        <c:crossAx val="200096000"/>
        <c:crosses val="autoZero"/>
        <c:crossBetween val="between"/>
      </c:valAx>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4.9006212811635398E-2"/>
          <c:w val="0.875436649964209"/>
          <c:h val="0.86684502314465395"/>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3.9772727272727272E-2"/>
                  <c:y val="9.958062443324314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2AF-4878-8111-13381C0A2363}"/>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c:formatCode>
                <c:ptCount val="8"/>
                <c:pt idx="0">
                  <c:v>78.400000000000006</c:v>
                </c:pt>
                <c:pt idx="1">
                  <c:v>85.3</c:v>
                </c:pt>
                <c:pt idx="2">
                  <c:v>103.2</c:v>
                </c:pt>
                <c:pt idx="3">
                  <c:v>149.69999999999999</c:v>
                </c:pt>
                <c:pt idx="4">
                  <c:v>191</c:v>
                </c:pt>
                <c:pt idx="5">
                  <c:v>190.5</c:v>
                </c:pt>
                <c:pt idx="6">
                  <c:v>185.8</c:v>
                </c:pt>
                <c:pt idx="7">
                  <c:v>147.80000000000001</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New York City</c:v>
                </c:pt>
              </c:strCache>
            </c:strRef>
          </c:tx>
          <c:spPr>
            <a:ln>
              <a:solidFill>
                <a:schemeClr val="bg2"/>
              </a:solidFill>
            </a:ln>
          </c:spPr>
          <c:marker>
            <c:spPr>
              <a:solidFill>
                <a:schemeClr val="bg2"/>
              </a:solidFill>
              <a:ln>
                <a:solidFill>
                  <a:schemeClr val="bg2"/>
                </a:solidFill>
              </a:ln>
            </c:spPr>
          </c:marker>
          <c:dLbls>
            <c:dLbl>
              <c:idx val="7"/>
              <c:layout/>
              <c:numFmt formatCode="#,##0" sourceLinked="0"/>
              <c:spPr>
                <a:noFill/>
                <a:ln>
                  <a:noFill/>
                </a:ln>
                <a:effectLst/>
              </c:spPr>
              <c:txPr>
                <a:bodyPr/>
                <a:lstStyle/>
                <a:p>
                  <a:pPr>
                    <a:defRPr sz="1100"/>
                  </a:pPr>
                  <a:endParaRPr lang="en-US"/>
                </a:p>
              </c:txPr>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2AF-4878-8111-13381C0A2363}"/>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General</c:formatCode>
                <c:ptCount val="8"/>
                <c:pt idx="0">
                  <c:v>79.8</c:v>
                </c:pt>
                <c:pt idx="1">
                  <c:v>87.5</c:v>
                </c:pt>
                <c:pt idx="2">
                  <c:v>103</c:v>
                </c:pt>
                <c:pt idx="3">
                  <c:v>152.9</c:v>
                </c:pt>
                <c:pt idx="4">
                  <c:v>170.1</c:v>
                </c:pt>
                <c:pt idx="5">
                  <c:v>161.9</c:v>
                </c:pt>
                <c:pt idx="6">
                  <c:v>163.1</c:v>
                </c:pt>
                <c:pt idx="7">
                  <c:v>126.1</c:v>
                </c:pt>
              </c:numCache>
            </c:numRef>
          </c:val>
          <c:smooth val="0"/>
          <c:extLst xmlns:c16r2="http://schemas.microsoft.com/office/drawing/2015/06/chart">
            <c:ext xmlns:c16="http://schemas.microsoft.com/office/drawing/2014/chart" uri="{C3380CC4-5D6E-409C-BE32-E72D297353CC}">
              <c16:uniqueId val="{00000006-72AF-4878-8111-13381C0A2363}"/>
            </c:ext>
          </c:extLst>
        </c:ser>
        <c:dLbls>
          <c:showLegendKey val="0"/>
          <c:showVal val="0"/>
          <c:showCatName val="0"/>
          <c:showSerName val="0"/>
          <c:showPercent val="0"/>
          <c:showBubbleSize val="0"/>
        </c:dLbls>
        <c:marker val="1"/>
        <c:smooth val="0"/>
        <c:axId val="384436096"/>
        <c:axId val="384437632"/>
      </c:lineChart>
      <c:catAx>
        <c:axId val="384436096"/>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4437632"/>
        <c:crosses val="autoZero"/>
        <c:auto val="1"/>
        <c:lblAlgn val="ctr"/>
        <c:lblOffset val="100"/>
        <c:noMultiLvlLbl val="0"/>
      </c:catAx>
      <c:valAx>
        <c:axId val="38443763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prostate cancer incidence rate per 100,000</a:t>
                </a:r>
                <a:endParaRPr lang="en-US" sz="1200" dirty="0">
                  <a:effectLst/>
                  <a:latin typeface="+mn-lt"/>
                </a:endParaRPr>
              </a:p>
            </c:rich>
          </c:tx>
          <c:layout>
            <c:manualLayout>
              <c:xMode val="edge"/>
              <c:yMode val="edge"/>
              <c:x val="1.41877435775074E-2"/>
              <c:y val="0.12474276638895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4436096"/>
        <c:crosses val="autoZero"/>
        <c:crossBetween val="between"/>
      </c:valAx>
      <c:spPr>
        <a:noFill/>
        <a:ln w="25400">
          <a:noFill/>
        </a:ln>
        <a:effectLst/>
      </c:spPr>
    </c:plotArea>
    <c:legend>
      <c:legendPos val="t"/>
      <c:layout/>
      <c:overlay val="0"/>
      <c:txPr>
        <a:bodyPr/>
        <a:lstStyle/>
        <a:p>
          <a:pPr>
            <a:defRPr sz="1200"/>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27617935103E-2"/>
          <c:y val="2.9204900542976399E-2"/>
          <c:w val="0.91018032067703902"/>
          <c:h val="0.90307929283854704"/>
        </c:manualLayout>
      </c:layout>
      <c:barChart>
        <c:barDir val="col"/>
        <c:grouping val="clustered"/>
        <c:varyColors val="0"/>
        <c:ser>
          <c:idx val="0"/>
          <c:order val="0"/>
          <c:tx>
            <c:strRef>
              <c:f>Sheet1!$B$1</c:f>
              <c:strCache>
                <c:ptCount val="1"/>
                <c:pt idx="0">
                  <c:v>Prostate cancer</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Sheet1!$A$2:$A$12</c:f>
              <c:strCache>
                <c:ptCount val="11"/>
                <c:pt idx="0">
                  <c:v>35-39</c:v>
                </c:pt>
                <c:pt idx="1">
                  <c:v>40-44</c:v>
                </c:pt>
                <c:pt idx="2">
                  <c:v>45-49</c:v>
                </c:pt>
                <c:pt idx="3">
                  <c:v>50-54</c:v>
                </c:pt>
                <c:pt idx="4">
                  <c:v>55-59</c:v>
                </c:pt>
                <c:pt idx="5">
                  <c:v>60-64</c:v>
                </c:pt>
                <c:pt idx="6">
                  <c:v>65-69</c:v>
                </c:pt>
                <c:pt idx="7">
                  <c:v>70-74</c:v>
                </c:pt>
                <c:pt idx="8">
                  <c:v>75-79</c:v>
                </c:pt>
                <c:pt idx="9">
                  <c:v>80-84</c:v>
                </c:pt>
                <c:pt idx="10">
                  <c:v>85+</c:v>
                </c:pt>
              </c:strCache>
            </c:strRef>
          </c:cat>
          <c:val>
            <c:numRef>
              <c:f>Sheet1!$B$2:$B$12</c:f>
              <c:numCache>
                <c:formatCode>0</c:formatCode>
                <c:ptCount val="11"/>
                <c:pt idx="0">
                  <c:v>0.5</c:v>
                </c:pt>
                <c:pt idx="1">
                  <c:v>17.7</c:v>
                </c:pt>
                <c:pt idx="2">
                  <c:v>52.4</c:v>
                </c:pt>
                <c:pt idx="3">
                  <c:v>173.2</c:v>
                </c:pt>
                <c:pt idx="4">
                  <c:v>406.9</c:v>
                </c:pt>
                <c:pt idx="5">
                  <c:v>622</c:v>
                </c:pt>
                <c:pt idx="6">
                  <c:v>815.6</c:v>
                </c:pt>
                <c:pt idx="7">
                  <c:v>800.6</c:v>
                </c:pt>
                <c:pt idx="8">
                  <c:v>722</c:v>
                </c:pt>
                <c:pt idx="9">
                  <c:v>479.3</c:v>
                </c:pt>
                <c:pt idx="10">
                  <c:v>412.1</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388339584"/>
        <c:axId val="388349952"/>
      </c:barChart>
      <c:catAx>
        <c:axId val="38833958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8349952"/>
        <c:crosses val="autoZero"/>
        <c:auto val="1"/>
        <c:lblAlgn val="ctr"/>
        <c:lblOffset val="100"/>
        <c:noMultiLvlLbl val="0"/>
      </c:catAx>
      <c:valAx>
        <c:axId val="388349952"/>
        <c:scaling>
          <c:orientation val="minMax"/>
          <c:max val="9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Prostate cancer incidence rate per 100,000</a:t>
                </a:r>
                <a:endParaRPr lang="en-US" sz="1200" dirty="0">
                  <a:effectLst/>
                </a:endParaRPr>
              </a:p>
            </c:rich>
          </c:tx>
          <c:layout>
            <c:manualLayout>
              <c:xMode val="edge"/>
              <c:yMode val="edge"/>
              <c:x val="2.5256110885065598E-3"/>
              <c:y val="0.18394044229778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833958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27617935103E-2"/>
          <c:y val="2.9204900542976399E-2"/>
          <c:w val="0.91018032067703902"/>
          <c:h val="0.90307929283854704"/>
        </c:manualLayout>
      </c:layout>
      <c:barChart>
        <c:barDir val="col"/>
        <c:grouping val="clustered"/>
        <c:varyColors val="0"/>
        <c:ser>
          <c:idx val="0"/>
          <c:order val="0"/>
          <c:tx>
            <c:strRef>
              <c:f>Sheet1!$B$1</c:f>
              <c:strCache>
                <c:ptCount val="1"/>
                <c:pt idx="0">
                  <c:v>Prostate cancer</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Hispanic</c:v>
                </c:pt>
                <c:pt idx="1">
                  <c:v>Non-Hispanic black</c:v>
                </c:pt>
                <c:pt idx="2">
                  <c:v>Non-Hispanic white</c:v>
                </c:pt>
              </c:strCache>
            </c:strRef>
          </c:cat>
          <c:val>
            <c:numRef>
              <c:f>Sheet1!$B$2:$B$4</c:f>
              <c:numCache>
                <c:formatCode>0</c:formatCode>
                <c:ptCount val="3"/>
                <c:pt idx="0">
                  <c:v>133.19999999999999</c:v>
                </c:pt>
                <c:pt idx="1">
                  <c:v>198.5</c:v>
                </c:pt>
                <c:pt idx="2">
                  <c:v>106.3</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391692288"/>
        <c:axId val="391694592"/>
      </c:barChart>
      <c:catAx>
        <c:axId val="3916922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91694592"/>
        <c:crosses val="autoZero"/>
        <c:auto val="1"/>
        <c:lblAlgn val="ctr"/>
        <c:lblOffset val="100"/>
        <c:noMultiLvlLbl val="0"/>
      </c:catAx>
      <c:valAx>
        <c:axId val="391694592"/>
        <c:scaling>
          <c:orientation val="minMax"/>
          <c:max val="24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prostate cancer incidence rate per 100,000</a:t>
                </a:r>
                <a:endParaRPr lang="en-US" sz="1200" dirty="0">
                  <a:effectLst/>
                </a:endParaRPr>
              </a:p>
            </c:rich>
          </c:tx>
          <c:layout>
            <c:manualLayout>
              <c:xMode val="edge"/>
              <c:yMode val="edge"/>
              <c:x val="0"/>
              <c:y val="6.2454239399754856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91692288"/>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4.9006212811635398E-2"/>
          <c:w val="0.875436649964209"/>
          <c:h val="0.86684502314465395"/>
        </c:manualLayout>
      </c:layout>
      <c:lineChart>
        <c:grouping val="standard"/>
        <c:varyColors val="0"/>
        <c:ser>
          <c:idx val="2"/>
          <c:order val="0"/>
          <c:tx>
            <c:strRef>
              <c:f>Sheet1!$D$1</c:f>
              <c:strCache>
                <c:ptCount val="1"/>
                <c:pt idx="0">
                  <c:v>Hispanic</c:v>
                </c:pt>
              </c:strCache>
            </c:strRef>
          </c:tx>
          <c:dLbls>
            <c:dLbl>
              <c:idx val="0"/>
              <c:layout>
                <c:manualLayout>
                  <c:x val="-5.808080808080808E-2"/>
                  <c:y val="5.10646476428739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BE2A-45E3-B286-08E3C7C90548}"/>
                </c:ext>
              </c:extLst>
            </c:dLbl>
            <c:dLbl>
              <c:idx val="4"/>
              <c:layout>
                <c:manualLayout>
                  <c:x val="-1.2626262626262627E-3"/>
                  <c:y val="2.553232382143698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BE2A-45E3-B286-08E3C7C90548}"/>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134.6</c:v>
                </c:pt>
                <c:pt idx="1">
                  <c:v>165.9</c:v>
                </c:pt>
                <c:pt idx="2">
                  <c:v>180.5</c:v>
                </c:pt>
                <c:pt idx="3">
                  <c:v>163.5</c:v>
                </c:pt>
                <c:pt idx="4">
                  <c:v>133.19999999999999</c:v>
                </c:pt>
              </c:numCache>
            </c:numRef>
          </c:val>
          <c:smooth val="0"/>
          <c:extLst xmlns:c16r2="http://schemas.microsoft.com/office/drawing/2015/06/chart">
            <c:ext xmlns:c16="http://schemas.microsoft.com/office/drawing/2014/chart" uri="{C3380CC4-5D6E-409C-BE32-E72D297353CC}">
              <c16:uniqueId val="{0000000D-BE2A-45E3-B286-08E3C7C90548}"/>
            </c:ext>
          </c:extLst>
        </c:ser>
        <c:ser>
          <c:idx val="1"/>
          <c:order val="1"/>
          <c:tx>
            <c:strRef>
              <c:f>Sheet1!$C$1</c:f>
              <c:strCache>
                <c:ptCount val="1"/>
                <c:pt idx="0">
                  <c:v>Non-Hispanic black</c:v>
                </c:pt>
              </c:strCache>
            </c:strRef>
          </c:tx>
          <c:spPr>
            <a:ln w="28575" cap="rnd">
              <a:solidFill>
                <a:schemeClr val="bg2"/>
              </a:solidFill>
              <a:prstDash val="solid"/>
              <a:round/>
            </a:ln>
            <a:effectLst/>
          </c:spPr>
          <c:marker>
            <c:symbol val="square"/>
            <c:size val="7"/>
            <c:spPr>
              <a:solidFill>
                <a:schemeClr val="bg2"/>
              </a:solidFill>
              <a:ln w="25400">
                <a:solidFill>
                  <a:schemeClr val="bg2"/>
                </a:solid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9629961027598826E-2"/>
                  <c:y val="2.2657424367527145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BE2A-45E3-B286-08E3C7C90548}"/>
                </c:ext>
              </c:extLst>
            </c:dLbl>
            <c:dLbl>
              <c:idx val="6"/>
              <c:layout>
                <c:manualLayout>
                  <c:x val="-3.7878787878787902E-3"/>
                  <c:y val="-4.9790312216621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690-4560-B4DF-584FF2EC3A20}"/>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222.1</c:v>
                </c:pt>
                <c:pt idx="1">
                  <c:v>284.5</c:v>
                </c:pt>
                <c:pt idx="2">
                  <c:v>269.89999999999998</c:v>
                </c:pt>
                <c:pt idx="3">
                  <c:v>262</c:v>
                </c:pt>
                <c:pt idx="4">
                  <c:v>198.5</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0"/>
          <c:order val="2"/>
          <c:tx>
            <c:strRef>
              <c:f>Sheet1!$B$1</c:f>
              <c:strCache>
                <c:ptCount val="1"/>
                <c:pt idx="0">
                  <c:v>Non-Hispanic white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5.7449494949494952E-2"/>
                  <c:y val="1.21927903552953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4"/>
              <c:layout>
                <c:manualLayout>
                  <c:x val="-1.2626262626262627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2A-45E3-B286-08E3C7C90548}"/>
                </c:ext>
              </c:extLst>
            </c:dLbl>
            <c:dLbl>
              <c:idx val="6"/>
              <c:layout>
                <c:manualLayout>
                  <c:x val="-3.15656565656566E-3"/>
                  <c:y val="-4.9790312216621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E2A-45E3-B286-08E3C7C90548}"/>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116.7</c:v>
                </c:pt>
                <c:pt idx="1">
                  <c:v>155.30000000000001</c:v>
                </c:pt>
                <c:pt idx="2">
                  <c:v>138.69999999999999</c:v>
                </c:pt>
                <c:pt idx="3">
                  <c:v>141.6</c:v>
                </c:pt>
                <c:pt idx="4">
                  <c:v>106.3</c:v>
                </c:pt>
              </c:numCache>
            </c:numRef>
          </c:val>
          <c:smooth val="0"/>
          <c:extLst xmlns:c16r2="http://schemas.microsoft.com/office/drawing/2015/06/chart">
            <c:ext xmlns:c16="http://schemas.microsoft.com/office/drawing/2014/chart" uri="{C3380CC4-5D6E-409C-BE32-E72D297353CC}">
              <c16:uniqueId val="{00000004-C885-4156-A502-60FA197C7385}"/>
            </c:ext>
          </c:extLst>
        </c:ser>
        <c:dLbls>
          <c:showLegendKey val="0"/>
          <c:showVal val="0"/>
          <c:showCatName val="0"/>
          <c:showSerName val="0"/>
          <c:showPercent val="0"/>
          <c:showBubbleSize val="0"/>
        </c:dLbls>
        <c:marker val="1"/>
        <c:smooth val="0"/>
        <c:axId val="102088064"/>
        <c:axId val="102093952"/>
      </c:lineChart>
      <c:catAx>
        <c:axId val="10208806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093952"/>
        <c:crosses val="autoZero"/>
        <c:auto val="1"/>
        <c:lblAlgn val="ctr"/>
        <c:lblOffset val="100"/>
        <c:noMultiLvlLbl val="0"/>
      </c:catAx>
      <c:valAx>
        <c:axId val="102093952"/>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prostate cancer incidence rate per 100,000</a:t>
                </a:r>
                <a:endParaRPr lang="en-US" sz="1200" dirty="0">
                  <a:effectLst/>
                  <a:latin typeface="+mn-lt"/>
                </a:endParaRPr>
              </a:p>
            </c:rich>
          </c:tx>
          <c:layout>
            <c:manualLayout>
              <c:xMode val="edge"/>
              <c:yMode val="edge"/>
              <c:x val="1.41877435775074E-2"/>
              <c:y val="0.12474276638895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088064"/>
        <c:crosses val="autoZero"/>
        <c:crossBetween val="between"/>
      </c:valAx>
      <c:spPr>
        <a:noFill/>
        <a:ln w="25400">
          <a:noFill/>
        </a:ln>
        <a:effectLst/>
      </c:spPr>
    </c:plotArea>
    <c:legend>
      <c:legendPos val="t"/>
      <c:layout>
        <c:manualLayout>
          <c:xMode val="edge"/>
          <c:yMode val="edge"/>
          <c:x val="0.26456205758371115"/>
          <c:y val="5.1064647642873962E-3"/>
          <c:w val="0.49107790503459797"/>
          <c:h val="4.9114943104131469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1.66425098708314E-2"/>
          <c:w val="0.88257522537209399"/>
          <c:h val="0.88427163242047202"/>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7987369358463761E-2"/>
                  <c:y val="-7.468546832493236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A0C-4FDA-88D7-998A3AA55808}"/>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General</c:formatCode>
                <c:ptCount val="8"/>
                <c:pt idx="0">
                  <c:v>31.4</c:v>
                </c:pt>
                <c:pt idx="1">
                  <c:v>31.3</c:v>
                </c:pt>
                <c:pt idx="2">
                  <c:v>37.700000000000003</c:v>
                </c:pt>
                <c:pt idx="3">
                  <c:v>45.4</c:v>
                </c:pt>
                <c:pt idx="4">
                  <c:v>37.1</c:v>
                </c:pt>
                <c:pt idx="5">
                  <c:v>34.4</c:v>
                </c:pt>
                <c:pt idx="6">
                  <c:v>31.7</c:v>
                </c:pt>
                <c:pt idx="7" formatCode="0.0">
                  <c:v>28.1</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New York City</c:v>
                </c:pt>
              </c:strCache>
            </c:strRef>
          </c:tx>
          <c:spPr>
            <a:ln>
              <a:solidFill>
                <a:schemeClr val="bg2"/>
              </a:solidFill>
            </a:ln>
          </c:spPr>
          <c:marker>
            <c:spPr>
              <a:solidFill>
                <a:schemeClr val="bg2"/>
              </a:solidFill>
              <a:ln>
                <a:solidFill>
                  <a:schemeClr val="bg2"/>
                </a:solidFill>
              </a:ln>
            </c:spPr>
          </c:marker>
          <c:dLbls>
            <c:dLbl>
              <c:idx val="0"/>
              <c:layout>
                <c:manualLayout>
                  <c:x val="-4.0410416301864198E-2"/>
                  <c:y val="2.9874187329972945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A0C-4FDA-88D7-998A3AA55808}"/>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A0C-4FDA-88D7-998A3AA55808}"/>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General</c:formatCode>
                <c:ptCount val="8"/>
                <c:pt idx="0">
                  <c:v>30.3</c:v>
                </c:pt>
                <c:pt idx="1">
                  <c:v>31.7</c:v>
                </c:pt>
                <c:pt idx="2">
                  <c:v>33.9</c:v>
                </c:pt>
                <c:pt idx="3">
                  <c:v>37.4</c:v>
                </c:pt>
                <c:pt idx="4">
                  <c:v>30.9</c:v>
                </c:pt>
                <c:pt idx="5">
                  <c:v>26.2</c:v>
                </c:pt>
                <c:pt idx="6">
                  <c:v>23.6</c:v>
                </c:pt>
                <c:pt idx="7">
                  <c:v>19.899999999999999</c:v>
                </c:pt>
              </c:numCache>
            </c:numRef>
          </c:val>
          <c:smooth val="0"/>
          <c:extLst xmlns:c16r2="http://schemas.microsoft.com/office/drawing/2015/06/chart">
            <c:ext xmlns:c16="http://schemas.microsoft.com/office/drawing/2014/chart" uri="{C3380CC4-5D6E-409C-BE32-E72D297353CC}">
              <c16:uniqueId val="{00000007-3A0C-4FDA-88D7-998A3AA55808}"/>
            </c:ext>
          </c:extLst>
        </c:ser>
        <c:dLbls>
          <c:showLegendKey val="0"/>
          <c:showVal val="0"/>
          <c:showCatName val="0"/>
          <c:showSerName val="0"/>
          <c:showPercent val="0"/>
          <c:showBubbleSize val="0"/>
        </c:dLbls>
        <c:marker val="1"/>
        <c:smooth val="0"/>
        <c:axId val="102278272"/>
        <c:axId val="102279808"/>
      </c:lineChart>
      <c:catAx>
        <c:axId val="1022782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279808"/>
        <c:crosses val="autoZero"/>
        <c:auto val="1"/>
        <c:lblAlgn val="ctr"/>
        <c:lblOffset val="100"/>
        <c:noMultiLvlLbl val="0"/>
      </c:catAx>
      <c:valAx>
        <c:axId val="102279808"/>
        <c:scaling>
          <c:orientation val="minMax"/>
          <c:max val="5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prostate cancer per 100,000</a:t>
                </a:r>
                <a:endParaRPr lang="en-US" sz="1200" dirty="0">
                  <a:effectLst/>
                  <a:latin typeface="+mn-lt"/>
                </a:endParaRPr>
              </a:p>
            </c:rich>
          </c:tx>
          <c:layout>
            <c:manualLayout>
              <c:xMode val="edge"/>
              <c:yMode val="edge"/>
              <c:x val="3.2831673413834001E-2"/>
              <c:y val="5.5036329285681501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278272"/>
        <c:crosses val="autoZero"/>
        <c:crossBetween val="between"/>
      </c:valAx>
      <c:spPr>
        <a:noFill/>
        <a:ln>
          <a:noFill/>
        </a:ln>
        <a:effectLst/>
      </c:spPr>
    </c:plotArea>
    <c:legend>
      <c:legendPos val="t"/>
      <c:layout>
        <c:manualLayout>
          <c:xMode val="edge"/>
          <c:yMode val="edge"/>
          <c:x val="0.41671650850025743"/>
          <c:y val="4.9790312216621575E-3"/>
          <c:w val="0.26254162228133304"/>
          <c:h val="5.3483812463808914E-2"/>
        </c:manualLayout>
      </c:layout>
      <c:overlay val="0"/>
      <c:txPr>
        <a:bodyPr/>
        <a:lstStyle/>
        <a:p>
          <a:pPr>
            <a:defRPr sz="1200"/>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27617935103E-2"/>
          <c:y val="2.9204900542976399E-2"/>
          <c:w val="0.91018032067703902"/>
          <c:h val="0.90307929283854704"/>
        </c:manualLayout>
      </c:layout>
      <c:barChart>
        <c:barDir val="col"/>
        <c:grouping val="clustered"/>
        <c:varyColors val="0"/>
        <c:ser>
          <c:idx val="0"/>
          <c:order val="0"/>
          <c:tx>
            <c:strRef>
              <c:f>Sheet1!$B$1</c:f>
              <c:strCache>
                <c:ptCount val="1"/>
                <c:pt idx="0">
                  <c:v>Prostate cancer</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Sheet1!$A$2:$A$10</c:f>
              <c:strCache>
                <c:ptCount val="9"/>
                <c:pt idx="0">
                  <c:v>45-49</c:v>
                </c:pt>
                <c:pt idx="1">
                  <c:v>50-54</c:v>
                </c:pt>
                <c:pt idx="2">
                  <c:v>55-59</c:v>
                </c:pt>
                <c:pt idx="3">
                  <c:v>60-64</c:v>
                </c:pt>
                <c:pt idx="4">
                  <c:v>65-69</c:v>
                </c:pt>
                <c:pt idx="5">
                  <c:v>70-74</c:v>
                </c:pt>
                <c:pt idx="6">
                  <c:v>75-79</c:v>
                </c:pt>
                <c:pt idx="7">
                  <c:v>80-84</c:v>
                </c:pt>
                <c:pt idx="8">
                  <c:v>85+</c:v>
                </c:pt>
              </c:strCache>
            </c:strRef>
          </c:cat>
          <c:val>
            <c:numRef>
              <c:f>Sheet1!$B$2:$B$10</c:f>
              <c:numCache>
                <c:formatCode>0</c:formatCode>
                <c:ptCount val="9"/>
                <c:pt idx="0">
                  <c:v>1.8</c:v>
                </c:pt>
                <c:pt idx="1">
                  <c:v>2.8</c:v>
                </c:pt>
                <c:pt idx="2">
                  <c:v>10.199999999999999</c:v>
                </c:pt>
                <c:pt idx="3">
                  <c:v>33.5</c:v>
                </c:pt>
                <c:pt idx="4">
                  <c:v>52.1</c:v>
                </c:pt>
                <c:pt idx="5">
                  <c:v>118.7</c:v>
                </c:pt>
                <c:pt idx="6">
                  <c:v>206.8</c:v>
                </c:pt>
                <c:pt idx="7">
                  <c:v>373.7</c:v>
                </c:pt>
                <c:pt idx="8">
                  <c:v>526.9</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02354304"/>
        <c:axId val="102356096"/>
      </c:barChart>
      <c:catAx>
        <c:axId val="102354304"/>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356096"/>
        <c:crosses val="autoZero"/>
        <c:auto val="1"/>
        <c:lblAlgn val="ctr"/>
        <c:lblOffset val="100"/>
        <c:noMultiLvlLbl val="0"/>
      </c:catAx>
      <c:valAx>
        <c:axId val="102356096"/>
        <c:scaling>
          <c:orientation val="minMax"/>
          <c:max val="6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Mortality rate from prostate cancer per 100,000</a:t>
                </a:r>
                <a:endParaRPr lang="en-US" sz="1200" dirty="0">
                  <a:effectLst/>
                </a:endParaRPr>
              </a:p>
            </c:rich>
          </c:tx>
          <c:layout>
            <c:manualLayout>
              <c:xMode val="edge"/>
              <c:yMode val="edge"/>
              <c:x val="2.5256110885065602E-3"/>
              <c:y val="0.1321181611100974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354304"/>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4.3783244890739897E-2"/>
          <c:w val="0.90260348741151897"/>
          <c:h val="0.88850091956446298"/>
        </c:manualLayout>
      </c:layout>
      <c:barChart>
        <c:barDir val="col"/>
        <c:grouping val="clustered"/>
        <c:varyColors val="0"/>
        <c:ser>
          <c:idx val="0"/>
          <c:order val="0"/>
          <c:tx>
            <c:strRef>
              <c:f>Sheet1!$B$1</c:f>
              <c:strCache>
                <c:ptCount val="1"/>
                <c:pt idx="0">
                  <c:v>Prostate cancer</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numFmt formatCode="#,##0.0" sourceLinked="0"/>
            <c:spPr>
              <a:noFill/>
              <a:ln>
                <a:noFill/>
              </a:ln>
              <a:effectLst/>
            </c:spPr>
            <c:txPr>
              <a:bodyPr/>
              <a:lstStyle/>
              <a:p>
                <a:pPr>
                  <a:defRPr sz="13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Sheet1!$A$2:$A$4</c:f>
              <c:strCache>
                <c:ptCount val="3"/>
                <c:pt idx="0">
                  <c:v>Hispanic</c:v>
                </c:pt>
                <c:pt idx="1">
                  <c:v>Non-Hispanic black</c:v>
                </c:pt>
                <c:pt idx="2">
                  <c:v>Non-Hispanic white</c:v>
                </c:pt>
              </c:strCache>
            </c:strRef>
          </c:cat>
          <c:val>
            <c:numRef>
              <c:f>Sheet1!$B$2:$B$4</c:f>
              <c:numCache>
                <c:formatCode>0.0</c:formatCode>
                <c:ptCount val="3"/>
                <c:pt idx="0">
                  <c:v>23</c:v>
                </c:pt>
                <c:pt idx="1">
                  <c:v>40.9</c:v>
                </c:pt>
                <c:pt idx="2">
                  <c:v>24.1</c:v>
                </c:pt>
              </c:numCache>
            </c:numRef>
          </c:val>
          <c:extLst xmlns:c16r2="http://schemas.microsoft.com/office/drawing/2015/06/chart">
            <c:ext xmlns:c16="http://schemas.microsoft.com/office/drawing/2014/chart" uri="{C3380CC4-5D6E-409C-BE32-E72D297353CC}">
              <c16:uniqueId val="{00000000-82D7-488B-B0A4-DEF26FFF8959}"/>
            </c:ext>
          </c:extLst>
        </c:ser>
        <c:dLbls>
          <c:showLegendKey val="0"/>
          <c:showVal val="0"/>
          <c:showCatName val="0"/>
          <c:showSerName val="0"/>
          <c:showPercent val="0"/>
          <c:showBubbleSize val="0"/>
        </c:dLbls>
        <c:gapWidth val="70"/>
        <c:axId val="102429440"/>
        <c:axId val="102430976"/>
      </c:barChart>
      <c:catAx>
        <c:axId val="10242944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02430976"/>
        <c:crosses val="autoZero"/>
        <c:auto val="1"/>
        <c:lblAlgn val="ctr"/>
        <c:lblOffset val="100"/>
        <c:noMultiLvlLbl val="0"/>
      </c:catAx>
      <c:valAx>
        <c:axId val="102430976"/>
        <c:scaling>
          <c:orientation val="minMax"/>
          <c:max val="5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prostate cancer per 100,000</a:t>
                </a:r>
                <a:endParaRPr lang="en-US" sz="1200" dirty="0">
                  <a:effectLst/>
                </a:endParaRPr>
              </a:p>
            </c:rich>
          </c:tx>
          <c:layout>
            <c:manualLayout>
              <c:xMode val="edge"/>
              <c:yMode val="edge"/>
              <c:x val="0"/>
              <c:y val="9.1610928095281902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2944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4.9494169586822671E-2"/>
          <c:w val="0.88257522537209399"/>
          <c:h val="0.85158559521688348"/>
        </c:manualLayout>
      </c:layout>
      <c:lineChart>
        <c:grouping val="standard"/>
        <c:varyColors val="0"/>
        <c:ser>
          <c:idx val="2"/>
          <c:order val="0"/>
          <c:tx>
            <c:strRef>
              <c:f>Sheet1!$D$1</c:f>
              <c:strCache>
                <c:ptCount val="1"/>
                <c:pt idx="0">
                  <c:v>Hispanic</c:v>
                </c:pt>
              </c:strCache>
            </c:strRef>
          </c:tx>
          <c:dLbls>
            <c:dLbl>
              <c:idx val="0"/>
              <c:layout>
                <c:manualLayout>
                  <c:x val="-5.0513020377330277E-2"/>
                  <c:y val="-1.00572152600423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3A7-487F-ACC3-9C97CC64BC23}"/>
                </c:ext>
              </c:extLst>
            </c:dLbl>
            <c:dLbl>
              <c:idx val="4"/>
              <c:layout>
                <c:manualLayout>
                  <c:x val="0"/>
                  <c:y val="1.0057215260042367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3A7-487F-ACC3-9C97CC64BC23}"/>
                </c:ext>
              </c:extLst>
            </c:dLbl>
            <c:numFmt formatCode="#,##0.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32.299999999999997</c:v>
                </c:pt>
                <c:pt idx="1">
                  <c:v>29.7</c:v>
                </c:pt>
                <c:pt idx="2">
                  <c:v>31.5</c:v>
                </c:pt>
                <c:pt idx="3">
                  <c:v>28.9</c:v>
                </c:pt>
                <c:pt idx="4">
                  <c:v>23</c:v>
                </c:pt>
              </c:numCache>
            </c:numRef>
          </c:val>
          <c:smooth val="0"/>
          <c:extLst xmlns:c16r2="http://schemas.microsoft.com/office/drawing/2015/06/chart">
            <c:ext xmlns:c16="http://schemas.microsoft.com/office/drawing/2014/chart" uri="{C3380CC4-5D6E-409C-BE32-E72D297353CC}">
              <c16:uniqueId val="{0000000C-E3A7-487F-ACC3-9C97CC64BC23}"/>
            </c:ext>
          </c:extLst>
        </c:ser>
        <c:ser>
          <c:idx val="1"/>
          <c:order val="1"/>
          <c:tx>
            <c:strRef>
              <c:f>Sheet1!$C$1</c:f>
              <c:strCache>
                <c:ptCount val="1"/>
                <c:pt idx="0">
                  <c:v>Non-Hispanic black</c:v>
                </c:pt>
              </c:strCache>
            </c:strRef>
          </c:tx>
          <c:spPr>
            <a:ln w="28575" cap="rnd">
              <a:solidFill>
                <a:schemeClr val="bg2"/>
              </a:solidFill>
              <a:prstDash val="solid"/>
              <a:round/>
            </a:ln>
            <a:effectLst/>
          </c:spPr>
          <c:marker>
            <c:symbol val="square"/>
            <c:size val="7"/>
            <c:spPr>
              <a:solidFill>
                <a:schemeClr val="bg2"/>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9712965727810587E-2"/>
                  <c:y val="4.571875433073984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E3A7-487F-ACC3-9C97CC64BC23}"/>
                </c:ext>
              </c:extLst>
            </c:dLbl>
            <c:dLbl>
              <c:idx val="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8050-4CFF-A6B4-C6D593F6775B}"/>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75.900000000000006</c:v>
                </c:pt>
                <c:pt idx="1">
                  <c:v>63.1</c:v>
                </c:pt>
                <c:pt idx="2">
                  <c:v>52.6</c:v>
                </c:pt>
                <c:pt idx="3">
                  <c:v>49.4</c:v>
                </c:pt>
                <c:pt idx="4">
                  <c:v>40.9</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0"/>
          <c:order val="2"/>
          <c:tx>
            <c:strRef>
              <c:f>Sheet1!$B$1</c:f>
              <c:strCache>
                <c:ptCount val="1"/>
                <c:pt idx="0">
                  <c:v>Non-Hispanic white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5.0513020377330277E-2"/>
                  <c:y val="1.028033497653976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4"/>
              <c:layout>
                <c:manualLayout>
                  <c:x val="0"/>
                  <c:y val="-5.028607630021183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3A7-487F-ACC3-9C97CC64BC23}"/>
                </c:ext>
              </c:extLst>
            </c:dLbl>
            <c:dLbl>
              <c:idx val="6"/>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8050-4CFF-A6B4-C6D593F6775B}"/>
                </c:ext>
              </c:extLst>
            </c:dLbl>
            <c:numFmt formatCode="#,##0.0" sourceLinked="0"/>
            <c:spPr>
              <a:noFill/>
              <a:ln>
                <a:noFill/>
              </a:ln>
              <a:effectLst/>
            </c:spPr>
            <c:txPr>
              <a:bodyPr/>
              <a:lstStyle/>
              <a:p>
                <a:pPr>
                  <a:defRPr sz="12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37</c:v>
                </c:pt>
                <c:pt idx="1">
                  <c:v>26.6</c:v>
                </c:pt>
                <c:pt idx="2">
                  <c:v>25.6</c:v>
                </c:pt>
                <c:pt idx="3">
                  <c:v>22.5</c:v>
                </c:pt>
                <c:pt idx="4">
                  <c:v>24.1</c:v>
                </c:pt>
              </c:numCache>
            </c:numRef>
          </c:val>
          <c:smooth val="0"/>
          <c:extLst xmlns:c16r2="http://schemas.microsoft.com/office/drawing/2015/06/chart">
            <c:ext xmlns:c16="http://schemas.microsoft.com/office/drawing/2014/chart" uri="{C3380CC4-5D6E-409C-BE32-E72D297353CC}">
              <c16:uniqueId val="{00000004-C885-4156-A502-60FA197C7385}"/>
            </c:ext>
          </c:extLst>
        </c:ser>
        <c:dLbls>
          <c:showLegendKey val="0"/>
          <c:showVal val="0"/>
          <c:showCatName val="0"/>
          <c:showSerName val="0"/>
          <c:showPercent val="0"/>
          <c:showBubbleSize val="0"/>
        </c:dLbls>
        <c:marker val="1"/>
        <c:smooth val="0"/>
        <c:axId val="102490880"/>
        <c:axId val="102492416"/>
      </c:lineChart>
      <c:catAx>
        <c:axId val="10249088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92416"/>
        <c:crosses val="autoZero"/>
        <c:auto val="1"/>
        <c:lblAlgn val="ctr"/>
        <c:lblOffset val="100"/>
        <c:noMultiLvlLbl val="0"/>
      </c:catAx>
      <c:valAx>
        <c:axId val="102492416"/>
        <c:scaling>
          <c:orientation val="minMax"/>
          <c:max val="80"/>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prostate cancer per 100,000</a:t>
                </a:r>
                <a:endParaRPr lang="en-US" sz="1200" dirty="0">
                  <a:effectLst/>
                  <a:latin typeface="+mn-lt"/>
                </a:endParaRPr>
              </a:p>
            </c:rich>
          </c:tx>
          <c:layout>
            <c:manualLayout>
              <c:xMode val="edge"/>
              <c:yMode val="edge"/>
              <c:x val="3.2831673413834001E-2"/>
              <c:y val="5.5036329285681501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024908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1C659-E579-4844-9B9A-F2FAF7531D30}" type="datetimeFigureOut">
              <a:rPr lang="en-US" smtClean="0"/>
              <a:t>9/24/2019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4FEFA-7F39-4FC6-BF2A-605ECD23366E}" type="slidenum">
              <a:rPr lang="en-US" smtClean="0"/>
              <a:t>‹#›</a:t>
            </a:fld>
            <a:endParaRPr lang="en-US"/>
          </a:p>
        </p:txBody>
      </p:sp>
    </p:spTree>
    <p:extLst>
      <p:ext uri="{BB962C8B-B14F-4D97-AF65-F5344CB8AC3E}">
        <p14:creationId xmlns:p14="http://schemas.microsoft.com/office/powerpoint/2010/main" val="221323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67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AB done </a:t>
            </a:r>
          </a:p>
        </p:txBody>
      </p:sp>
      <p:sp>
        <p:nvSpPr>
          <p:cNvPr id="4" name="Slide Number Placeholder 3"/>
          <p:cNvSpPr>
            <a:spLocks noGrp="1"/>
          </p:cNvSpPr>
          <p:nvPr>
            <p:ph type="sldNum" sz="quarter" idx="10"/>
          </p:nvPr>
        </p:nvSpPr>
        <p:spPr/>
        <p:txBody>
          <a:bodyPr/>
          <a:lstStyle/>
          <a:p>
            <a:fld id="{16D9DCE5-5103-4FC2-A56B-B9D2798A819F}" type="slidenum">
              <a:rPr lang="en-US" smtClean="0"/>
              <a:t>13</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 –</a:t>
            </a:r>
            <a:r>
              <a:rPr lang="en-US" b="0" dirty="0"/>
              <a:t> no change</a:t>
            </a:r>
            <a:endParaRPr lang="en-US" b="1" dirty="0"/>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UPDATED</a:t>
            </a:r>
            <a:endParaRPr lang="en-US" b="1" dirty="0"/>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16</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UPDATED</a:t>
            </a:r>
            <a:endParaRPr lang="en-US" b="1" dirty="0"/>
          </a:p>
        </p:txBody>
      </p:sp>
      <p:sp>
        <p:nvSpPr>
          <p:cNvPr id="4" name="Slide Number Placeholder 3"/>
          <p:cNvSpPr>
            <a:spLocks noGrp="1"/>
          </p:cNvSpPr>
          <p:nvPr>
            <p:ph type="sldNum" sz="quarter" idx="10"/>
          </p:nvPr>
        </p:nvSpPr>
        <p:spPr/>
        <p:txBody>
          <a:bodyPr/>
          <a:lstStyle/>
          <a:p>
            <a:fld id="{16D9DCE5-5103-4FC2-A56B-B9D2798A819F}" type="slidenum">
              <a:rPr lang="en-US" smtClean="0"/>
              <a:t>2</a:t>
            </a:fld>
            <a:endParaRPr lang="en-US" dirty="0"/>
          </a:p>
        </p:txBody>
      </p:sp>
    </p:spTree>
    <p:extLst>
      <p:ext uri="{BB962C8B-B14F-4D97-AF65-F5344CB8AC3E}">
        <p14:creationId xmlns:p14="http://schemas.microsoft.com/office/powerpoint/2010/main" val="224453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3105677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4"/>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234670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889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828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0082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07386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9"/>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204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863602" y="2791905"/>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4039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976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3" y="386816"/>
            <a:ext cx="6056504" cy="6471184"/>
          </a:xfrm>
          <a:prstGeom prst="rect">
            <a:avLst/>
          </a:prstGeom>
          <a:noFill/>
          <a:ln>
            <a:noFill/>
          </a:ln>
        </p:spPr>
      </p:pic>
      <p:sp>
        <p:nvSpPr>
          <p:cNvPr id="2" name="Title 1"/>
          <p:cNvSpPr>
            <a:spLocks noGrp="1"/>
          </p:cNvSpPr>
          <p:nvPr>
            <p:ph type="title" hasCustomPrompt="1"/>
          </p:nvPr>
        </p:nvSpPr>
        <p:spPr>
          <a:xfrm>
            <a:off x="6223189"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01199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4258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06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3444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254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39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824" cy="6858000"/>
          </a:xfrm>
          <a:prstGeom prst="rect">
            <a:avLst/>
          </a:prstGeom>
        </p:spPr>
      </p:pic>
      <p:sp>
        <p:nvSpPr>
          <p:cNvPr id="2" name="Title 1"/>
          <p:cNvSpPr>
            <a:spLocks noGrp="1"/>
          </p:cNvSpPr>
          <p:nvPr>
            <p:ph type="title" hasCustomPrompt="1"/>
          </p:nvPr>
        </p:nvSpPr>
        <p:spPr>
          <a:xfrm>
            <a:off x="7894529"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261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8"/>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2071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51"/>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328655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2"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9"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8787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7"/>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5"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60896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929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3605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781973" y="2327457"/>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18661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3" y="3429000"/>
            <a:ext cx="8191500" cy="3429000"/>
          </a:xfrm>
          <a:prstGeom prst="rect">
            <a:avLst/>
          </a:prstGeom>
          <a:noFill/>
          <a:ln>
            <a:noFill/>
          </a:ln>
        </p:spPr>
      </p:pic>
      <p:sp>
        <p:nvSpPr>
          <p:cNvPr id="2" name="Title 1"/>
          <p:cNvSpPr>
            <a:spLocks noGrp="1"/>
          </p:cNvSpPr>
          <p:nvPr>
            <p:ph type="title" hasCustomPrompt="1"/>
          </p:nvPr>
        </p:nvSpPr>
        <p:spPr>
          <a:xfrm>
            <a:off x="2916237" y="1160474"/>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23"/>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6046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6"/>
            <a:ext cx="7445830" cy="4016319"/>
          </a:xfrm>
          <a:prstGeom prst="rect">
            <a:avLst/>
          </a:prstGeom>
          <a:noFill/>
          <a:ln>
            <a:noFill/>
          </a:ln>
        </p:spPr>
      </p:pic>
      <p:sp>
        <p:nvSpPr>
          <p:cNvPr id="2" name="Title 1"/>
          <p:cNvSpPr>
            <a:spLocks noGrp="1"/>
          </p:cNvSpPr>
          <p:nvPr>
            <p:ph type="title" hasCustomPrompt="1"/>
          </p:nvPr>
        </p:nvSpPr>
        <p:spPr>
          <a:xfrm>
            <a:off x="2437661" y="1837583"/>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4" y="2554223"/>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4167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7" y="3055725"/>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2332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4"/>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24483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71"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7"/>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90046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461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9"/>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257485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mailto:OCPHDept@montefiore.org" TargetMode="Externa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954320"/>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Prostate Cancer</a:t>
            </a:r>
            <a:br>
              <a:rPr lang="en-US" sz="4400" b="0" i="1" dirty="0"/>
            </a:br>
            <a:r>
              <a:rPr lang="en-US" sz="2400" dirty="0"/>
              <a:t/>
            </a:r>
            <a:br>
              <a:rPr lang="en-US" sz="2400" dirty="0"/>
            </a:br>
            <a:r>
              <a:rPr lang="en-US" sz="2400" b="0" dirty="0"/>
              <a:t>Last Updated</a:t>
            </a:r>
            <a:r>
              <a:rPr lang="en-US" sz="2400" b="0"/>
              <a:t>: </a:t>
            </a:r>
            <a:r>
              <a:rPr lang="en-US" sz="2400" b="0" smtClean="0"/>
              <a:t>9/24/2019</a:t>
            </a:r>
            <a:r>
              <a:rPr lang="en-US" sz="2400" b="0" dirty="0"/>
              <a:t/>
            </a:r>
            <a:br>
              <a:rPr lang="en-US" sz="2400" b="0" dirty="0"/>
            </a:br>
            <a:r>
              <a:rPr lang="en-US" sz="2400" b="0" dirty="0"/>
              <a:t/>
            </a:r>
            <a:br>
              <a:rPr lang="en-US" sz="2400" b="0" dirty="0"/>
            </a:br>
            <a:r>
              <a:rPr lang="en-US" sz="2400" b="0" dirty="0"/>
              <a:t>See last </a:t>
            </a:r>
            <a:r>
              <a:rPr lang="en-US" sz="2400" b="0" dirty="0">
                <a:hlinkClick r:id="rId3" action="ppaction://hlinksldjump"/>
              </a:rPr>
              <a:t>slide</a:t>
            </a:r>
            <a:r>
              <a:rPr lang="en-US" sz="2400" b="0" dirty="0"/>
              <a:t> for more information about this project.</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722312" y="361248"/>
            <a:ext cx="107442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While prostate cancer rates have increased, mortality rates from prostate cancer have declined in the Bronx</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1056647704"/>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80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989727" y="152400"/>
            <a:ext cx="10209371" cy="830997"/>
          </a:xfrm>
        </p:spPr>
        <p:txBody>
          <a:bodyPr/>
          <a:lstStyle/>
          <a:p>
            <a:r>
              <a:rPr lang="en-US" dirty="0"/>
              <a:t>In the Bronx, the mortality rate from prostate cancer is highest among 85+ year olds</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903000666"/>
              </p:ext>
            </p:extLst>
          </p:nvPr>
        </p:nvGraphicFramePr>
        <p:xfrm>
          <a:off x="457040" y="1219200"/>
          <a:ext cx="10056972" cy="51464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773145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457040" y="152400"/>
            <a:ext cx="11199972" cy="1126462"/>
          </a:xfrm>
        </p:spPr>
        <p:txBody>
          <a:bodyPr/>
          <a:lstStyle/>
          <a:p>
            <a:r>
              <a:rPr lang="en-US" sz="2800" dirty="0"/>
              <a:t>In the Bronx, the mortality rate from prostate cancer is almost 2 times higher among non-Hispanic black men than Hispanic and non-Hispanic white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830110966"/>
              </p:ext>
            </p:extLst>
          </p:nvPr>
        </p:nvGraphicFramePr>
        <p:xfrm>
          <a:off x="457040" y="1295400"/>
          <a:ext cx="10056972" cy="50702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221425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188912" y="152400"/>
            <a:ext cx="11811000" cy="112646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In the Bronx, the mortality rate from prostate cancer has decreased across all race/ethnicity groups but remains highest among non-Hispanic black men</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3494410184"/>
              </p:ext>
            </p:extLst>
          </p:nvPr>
        </p:nvGraphicFramePr>
        <p:xfrm>
          <a:off x="303212" y="1425900"/>
          <a:ext cx="10056813" cy="50511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xmlns="" id="{CAD630B1-1F59-453F-8C06-D744416C5FBE}"/>
              </a:ext>
            </a:extLst>
          </p:cNvPr>
          <p:cNvSpPr txBox="1"/>
          <p:nvPr/>
        </p:nvSpPr>
        <p:spPr>
          <a:xfrm>
            <a:off x="989012" y="6372832"/>
            <a:ext cx="9073406" cy="461665"/>
          </a:xfrm>
          <a:prstGeom prst="rect">
            <a:avLst/>
          </a:prstGeom>
          <a:noFill/>
        </p:spPr>
        <p:txBody>
          <a:bodyPr wrap="square" rtlCol="0">
            <a:spAutoFit/>
          </a:bodyPr>
          <a:lstStyle/>
          <a:p>
            <a:r>
              <a:rPr lang="en-US" sz="1200" dirty="0"/>
              <a:t>Data source: New York State Cancer Registry, 1992-2016.</a:t>
            </a:r>
          </a:p>
          <a:p>
            <a:r>
              <a:rPr lang="en-US" sz="1200" dirty="0"/>
              <a:t>Rates are age-adjusted to the 2000 US </a:t>
            </a:r>
            <a:r>
              <a:rPr lang="en-US" sz="1200" dirty="0" err="1"/>
              <a:t>Std</a:t>
            </a:r>
            <a:r>
              <a:rPr lang="en-US" sz="1200" dirty="0"/>
              <a:t> million (19 age groups) standard. </a:t>
            </a:r>
          </a:p>
        </p:txBody>
      </p:sp>
    </p:spTree>
    <p:extLst>
      <p:ext uri="{BB962C8B-B14F-4D97-AF65-F5344CB8AC3E}">
        <p14:creationId xmlns:p14="http://schemas.microsoft.com/office/powerpoint/2010/main" val="4246364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1812" y="489466"/>
            <a:ext cx="11201400" cy="830997"/>
          </a:xfrm>
        </p:spPr>
        <p:txBody>
          <a:bodyPr/>
          <a:lstStyle/>
          <a:p>
            <a:r>
              <a:rPr lang="en-US" dirty="0"/>
              <a:t>Potential risk factors for which there is strong evidence of an association with </a:t>
            </a:r>
            <a:r>
              <a:rPr lang="en-US" u="sng" dirty="0"/>
              <a:t>advanced</a:t>
            </a:r>
            <a:r>
              <a:rPr lang="en-US" dirty="0"/>
              <a:t> prostate cancer</a:t>
            </a:r>
          </a:p>
        </p:txBody>
      </p:sp>
      <p:sp>
        <p:nvSpPr>
          <p:cNvPr id="6" name="TextBox 5"/>
          <p:cNvSpPr txBox="1"/>
          <p:nvPr/>
        </p:nvSpPr>
        <p:spPr>
          <a:xfrm>
            <a:off x="1016114" y="6413936"/>
            <a:ext cx="8875760" cy="276999"/>
          </a:xfrm>
          <a:prstGeom prst="rect">
            <a:avLst/>
          </a:prstGeom>
          <a:noFill/>
        </p:spPr>
        <p:txBody>
          <a:bodyPr wrap="square" rtlCol="0">
            <a:spAutoFit/>
          </a:bodyPr>
          <a:lstStyle/>
          <a:p>
            <a:r>
              <a:rPr lang="en-US" sz="1200" dirty="0">
                <a:solidFill>
                  <a:srgbClr val="414042"/>
                </a:solidFill>
              </a:rPr>
              <a:t>Data source: World Cancer Research Fund International—Diet, Nutrition, Physical Activity and Prostate Cancer 2018. </a:t>
            </a:r>
          </a:p>
        </p:txBody>
      </p:sp>
      <p:sp>
        <p:nvSpPr>
          <p:cNvPr id="5" name="TextBox 4"/>
          <p:cNvSpPr txBox="1"/>
          <p:nvPr/>
        </p:nvSpPr>
        <p:spPr>
          <a:xfrm>
            <a:off x="671892" y="1981200"/>
            <a:ext cx="2858475" cy="461665"/>
          </a:xfrm>
          <a:prstGeom prst="rect">
            <a:avLst/>
          </a:prstGeom>
          <a:noFill/>
        </p:spPr>
        <p:txBody>
          <a:bodyPr wrap="none" rtlCol="0">
            <a:spAutoFit/>
          </a:bodyPr>
          <a:lstStyle/>
          <a:p>
            <a:pPr marL="342900" indent="-342900">
              <a:buFont typeface="Wingdings" panose="05000000000000000000" pitchFamily="2" charset="2"/>
              <a:buChar char="§"/>
            </a:pPr>
            <a:r>
              <a:rPr lang="en-US" sz="2400" dirty="0"/>
              <a:t>High BMI/obesity</a:t>
            </a:r>
          </a:p>
        </p:txBody>
      </p:sp>
    </p:spTree>
    <p:extLst>
      <p:ext uri="{BB962C8B-B14F-4D97-AF65-F5344CB8AC3E}">
        <p14:creationId xmlns:p14="http://schemas.microsoft.com/office/powerpoint/2010/main" val="390784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1842" y="76200"/>
            <a:ext cx="10723649" cy="1200329"/>
          </a:xfrm>
        </p:spPr>
        <p:txBody>
          <a:bodyPr/>
          <a:lstStyle/>
          <a:p>
            <a:r>
              <a:rPr lang="en-US" dirty="0"/>
              <a:t>The prevalence of obesity among adults has stabilized in most boroughs while it continues to increase in the Bronx</a:t>
            </a:r>
          </a:p>
        </p:txBody>
      </p:sp>
      <p:sp>
        <p:nvSpPr>
          <p:cNvPr id="6" name="TextBox 5"/>
          <p:cNvSpPr txBox="1"/>
          <p:nvPr/>
        </p:nvSpPr>
        <p:spPr>
          <a:xfrm>
            <a:off x="1016114" y="6337736"/>
            <a:ext cx="8875760" cy="461665"/>
          </a:xfrm>
          <a:prstGeom prst="rect">
            <a:avLst/>
          </a:prstGeom>
          <a:noFill/>
        </p:spPr>
        <p:txBody>
          <a:bodyPr wrap="square" rtlCol="0">
            <a:spAutoFit/>
          </a:bodyPr>
          <a:lstStyle/>
          <a:p>
            <a:r>
              <a:rPr lang="en-US" sz="1200" dirty="0">
                <a:solidFill>
                  <a:srgbClr val="414042"/>
                </a:solidFill>
              </a:rPr>
              <a:t>Data source: Community Health Survey, 2002-2017.  </a:t>
            </a:r>
          </a:p>
          <a:p>
            <a:r>
              <a:rPr lang="en-US" sz="1200" dirty="0"/>
              <a:t>Body Mass Index (BMI) is calculated based on respondents’ self-reported weight and height.</a:t>
            </a:r>
          </a:p>
        </p:txBody>
      </p:sp>
      <p:sp>
        <p:nvSpPr>
          <p:cNvPr id="3" name="TextBox 2"/>
          <p:cNvSpPr txBox="1"/>
          <p:nvPr/>
        </p:nvSpPr>
        <p:spPr>
          <a:xfrm>
            <a:off x="9920335" y="4572000"/>
            <a:ext cx="1565156" cy="830997"/>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600" dirty="0"/>
              <a:t>A BMI of ≥30 is classified as obese</a:t>
            </a:r>
          </a:p>
        </p:txBody>
      </p:sp>
      <p:graphicFrame>
        <p:nvGraphicFramePr>
          <p:cNvPr id="4" name="Chart 3"/>
          <p:cNvGraphicFramePr/>
          <p:nvPr>
            <p:extLst>
              <p:ext uri="{D42A27DB-BD31-4B8C-83A1-F6EECF244321}">
                <p14:modId xmlns:p14="http://schemas.microsoft.com/office/powerpoint/2010/main" val="4021802902"/>
              </p:ext>
            </p:extLst>
          </p:nvPr>
        </p:nvGraphicFramePr>
        <p:xfrm>
          <a:off x="1016114" y="1172838"/>
          <a:ext cx="9667874" cy="516489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68404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us at </a:t>
            </a:r>
            <a:r>
              <a:rPr lang="en-US" dirty="0">
                <a:hlinkClick r:id="rId3"/>
              </a:rPr>
              <a:t>OCPHDept@montefiore.org</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293698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2" y="6400800"/>
            <a:ext cx="9073406" cy="276999"/>
          </a:xfrm>
          <a:prstGeom prst="rect">
            <a:avLst/>
          </a:prstGeom>
          <a:noFill/>
        </p:spPr>
        <p:txBody>
          <a:bodyPr wrap="square" rtlCol="0">
            <a:spAutoFit/>
          </a:bodyPr>
          <a:lstStyle/>
          <a:p>
            <a:r>
              <a:rPr lang="en-US" sz="1200" dirty="0"/>
              <a:t>Data source: Global Burden of Disease Project, 2017.  </a:t>
            </a:r>
          </a:p>
        </p:txBody>
      </p:sp>
      <p:sp>
        <p:nvSpPr>
          <p:cNvPr id="3" name="Title 2">
            <a:extLst>
              <a:ext uri="{FF2B5EF4-FFF2-40B4-BE49-F238E27FC236}">
                <a16:creationId xmlns:a16="http://schemas.microsoft.com/office/drawing/2014/main" xmlns="" id="{1DF0485A-1A1A-4F93-A53B-C76FA951CD0A}"/>
              </a:ext>
            </a:extLst>
          </p:cNvPr>
          <p:cNvSpPr>
            <a:spLocks noGrp="1"/>
          </p:cNvSpPr>
          <p:nvPr>
            <p:ph type="title"/>
          </p:nvPr>
        </p:nvSpPr>
        <p:spPr>
          <a:xfrm>
            <a:off x="875427" y="430641"/>
            <a:ext cx="10437971" cy="830997"/>
          </a:xfrm>
        </p:spPr>
        <p:txBody>
          <a:bodyPr/>
          <a:lstStyle/>
          <a:p>
            <a:r>
              <a:rPr lang="en-US" dirty="0"/>
              <a:t>For men, prostate cancer is the 3</a:t>
            </a:r>
            <a:r>
              <a:rPr lang="en-US" baseline="30000" dirty="0"/>
              <a:t>rd</a:t>
            </a:r>
            <a:r>
              <a:rPr lang="en-US" dirty="0"/>
              <a:t> leading cause of disability among cancers</a:t>
            </a:r>
          </a:p>
        </p:txBody>
      </p:sp>
      <p:sp>
        <p:nvSpPr>
          <p:cNvPr id="6" name="TextBox 1"/>
          <p:cNvSpPr txBox="1"/>
          <p:nvPr/>
        </p:nvSpPr>
        <p:spPr>
          <a:xfrm>
            <a:off x="7085012" y="3581400"/>
            <a:ext cx="3733770" cy="2031325"/>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1400" i="1" dirty="0"/>
              <a:t>Diabetes mellitus, asthma, and depressive </a:t>
            </a:r>
          </a:p>
          <a:p>
            <a:r>
              <a:rPr lang="en-US" sz="1400" i="1" dirty="0"/>
              <a:t>disorders are included for comparison.</a:t>
            </a:r>
          </a:p>
          <a:p>
            <a:endParaRPr lang="en-US" sz="1400" i="1" dirty="0"/>
          </a:p>
          <a:p>
            <a:r>
              <a:rPr lang="en-US" sz="1400" i="1" dirty="0"/>
              <a:t>Disability-Adjusted Life Years (DALYs) are calculated by adding the Years of Life Lost due to premature mortality in the population and the Years Lost due to disability for people living with the health condition or its consequences. </a:t>
            </a:r>
          </a:p>
        </p:txBody>
      </p:sp>
      <p:graphicFrame>
        <p:nvGraphicFramePr>
          <p:cNvPr id="8" name="Chart 7">
            <a:extLst>
              <a:ext uri="{FF2B5EF4-FFF2-40B4-BE49-F238E27FC236}">
                <a16:creationId xmlns:a16="http://schemas.microsoft.com/office/drawing/2014/main" xmlns="" id="{7686C40F-EE07-4AB7-BD06-F0884530299D}"/>
              </a:ext>
            </a:extLst>
          </p:cNvPr>
          <p:cNvGraphicFramePr/>
          <p:nvPr>
            <p:extLst>
              <p:ext uri="{D42A27DB-BD31-4B8C-83A1-F6EECF244321}">
                <p14:modId xmlns:p14="http://schemas.microsoft.com/office/powerpoint/2010/main" val="1064208174"/>
              </p:ext>
            </p:extLst>
          </p:nvPr>
        </p:nvGraphicFramePr>
        <p:xfrm>
          <a:off x="379412" y="1295400"/>
          <a:ext cx="9906000" cy="4937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5353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Prostate cancer incidence</a:t>
            </a:r>
          </a:p>
        </p:txBody>
      </p:sp>
    </p:spTree>
    <p:extLst>
      <p:ext uri="{BB962C8B-B14F-4D97-AF65-F5344CB8AC3E}">
        <p14:creationId xmlns:p14="http://schemas.microsoft.com/office/powerpoint/2010/main" val="95243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684212" y="410008"/>
            <a:ext cx="10820400" cy="796115"/>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Prostate cancer rates increased in the Bronx through the early 2000s, but have recently declined</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3680660503"/>
              </p:ext>
            </p:extLst>
          </p:nvPr>
        </p:nvGraphicFramePr>
        <p:xfrm>
          <a:off x="379412" y="1425019"/>
          <a:ext cx="10058400" cy="510139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4951412" y="4495800"/>
            <a:ext cx="5105400" cy="1295400"/>
          </a:xfrm>
          <a:prstGeom prst="rect">
            <a:avLst/>
          </a:prstGeom>
          <a:solidFill>
            <a:schemeClr val="bg1">
              <a:lumMod val="95000"/>
            </a:schemeClr>
          </a:solidFill>
          <a:ln>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400" dirty="0">
                <a:solidFill>
                  <a:schemeClr val="tx1"/>
                </a:solidFill>
              </a:rPr>
              <a:t>The FDA approved PSA as a screening test in 1994. The PSA test was initially used aggressively, but its use as a frontline screening tool has declined due to concerns regarding diagnosis of non-clinically relevant prostate cancers (e.g., cancers not likely to lead to death or serious disability).</a:t>
            </a:r>
          </a:p>
        </p:txBody>
      </p:sp>
    </p:spTree>
    <p:extLst>
      <p:ext uri="{BB962C8B-B14F-4D97-AF65-F5344CB8AC3E}">
        <p14:creationId xmlns:p14="http://schemas.microsoft.com/office/powerpoint/2010/main" val="284815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1218327" y="247181"/>
            <a:ext cx="10056972" cy="830997"/>
          </a:xfrm>
        </p:spPr>
        <p:txBody>
          <a:bodyPr/>
          <a:lstStyle/>
          <a:p>
            <a:r>
              <a:rPr lang="en-US" dirty="0"/>
              <a:t>In the Bronx, the prostate cancer rate is highest among 65-74 year olds</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417245787"/>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3768100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837327" y="332325"/>
            <a:ext cx="10514171" cy="781752"/>
          </a:xfrm>
        </p:spPr>
        <p:txBody>
          <a:bodyPr/>
          <a:lstStyle/>
          <a:p>
            <a:r>
              <a:rPr lang="en-US" sz="2800" dirty="0"/>
              <a:t>In the Bronx, the prostate cancer rate is highest among non-Hispanic black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654640042"/>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1201374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p:cNvSpPr txBox="1">
            <a:spLocks/>
          </p:cNvSpPr>
          <p:nvPr/>
        </p:nvSpPr>
        <p:spPr>
          <a:xfrm>
            <a:off x="454024" y="304800"/>
            <a:ext cx="112776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Among all race/ethnicity groups, prostate cancer rates have decreased in recent years</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368228166"/>
              </p:ext>
            </p:extLst>
          </p:nvPr>
        </p:nvGraphicFramePr>
        <p:xfrm>
          <a:off x="379412" y="1425019"/>
          <a:ext cx="10058400" cy="497408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a:extLst>
              <a:ext uri="{FF2B5EF4-FFF2-40B4-BE49-F238E27FC236}">
                <a16:creationId xmlns:a16="http://schemas.microsoft.com/office/drawing/2014/main" xmlns="" id="{CAD630B1-1F59-453F-8C06-D744416C5FBE}"/>
              </a:ext>
            </a:extLst>
          </p:cNvPr>
          <p:cNvSpPr txBox="1"/>
          <p:nvPr/>
        </p:nvSpPr>
        <p:spPr>
          <a:xfrm>
            <a:off x="836612" y="6399106"/>
            <a:ext cx="9073406" cy="461665"/>
          </a:xfrm>
          <a:prstGeom prst="rect">
            <a:avLst/>
          </a:prstGeom>
          <a:noFill/>
        </p:spPr>
        <p:txBody>
          <a:bodyPr wrap="square" rtlCol="0">
            <a:spAutoFit/>
          </a:bodyPr>
          <a:lstStyle/>
          <a:p>
            <a:r>
              <a:rPr lang="en-US" sz="1200" dirty="0"/>
              <a:t>Data source: New York State Cancer Registry, 1992-2016.</a:t>
            </a:r>
          </a:p>
          <a:p>
            <a:r>
              <a:rPr lang="en-US" sz="1200" dirty="0"/>
              <a:t>Rates are age-adjusted to the 2000 US </a:t>
            </a:r>
            <a:r>
              <a:rPr lang="en-US" sz="1200" dirty="0" err="1"/>
              <a:t>Std</a:t>
            </a:r>
            <a:r>
              <a:rPr lang="en-US" sz="1200" dirty="0"/>
              <a:t> million (19 age groups) standard. </a:t>
            </a:r>
          </a:p>
        </p:txBody>
      </p:sp>
    </p:spTree>
    <p:extLst>
      <p:ext uri="{BB962C8B-B14F-4D97-AF65-F5344CB8AC3E}">
        <p14:creationId xmlns:p14="http://schemas.microsoft.com/office/powerpoint/2010/main" val="4134968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83403"/>
            <a:ext cx="10969943" cy="830997"/>
          </a:xfrm>
        </p:spPr>
        <p:txBody>
          <a:bodyPr/>
          <a:lstStyle/>
          <a:p>
            <a:r>
              <a:rPr lang="en-US" dirty="0"/>
              <a:t>The incidence of prostate cancer is higher than expected in parts of the Bronx, mostly in the south and north east</a:t>
            </a:r>
          </a:p>
        </p:txBody>
      </p:sp>
      <p:sp>
        <p:nvSpPr>
          <p:cNvPr id="5" name="TextBox 4">
            <a:extLst>
              <a:ext uri="{FF2B5EF4-FFF2-40B4-BE49-F238E27FC236}">
                <a16:creationId xmlns:a16="http://schemas.microsoft.com/office/drawing/2014/main" xmlns="" id="{7656DFE5-FADF-4657-8EDF-09C79BCB0FDA}"/>
              </a:ext>
            </a:extLst>
          </p:cNvPr>
          <p:cNvSpPr txBox="1"/>
          <p:nvPr/>
        </p:nvSpPr>
        <p:spPr>
          <a:xfrm>
            <a:off x="912812" y="6400800"/>
            <a:ext cx="9220200" cy="430887"/>
          </a:xfrm>
          <a:prstGeom prst="rect">
            <a:avLst/>
          </a:prstGeom>
          <a:solidFill>
            <a:schemeClr val="bg1"/>
          </a:solidFill>
        </p:spPr>
        <p:txBody>
          <a:bodyPr wrap="square" rtlCol="0">
            <a:spAutoFit/>
          </a:bodyPr>
          <a:lstStyle/>
          <a:p>
            <a:r>
              <a:rPr lang="en-US" sz="1100" dirty="0"/>
              <a:t>Data source: NY State Cancer Registry, 2010-2014</a:t>
            </a:r>
          </a:p>
          <a:p>
            <a:r>
              <a:rPr lang="en-US" sz="1100" dirty="0"/>
              <a:t>Data is presented at the Neighborhood Tabulation Area (NTA)-level and is age- and sex-adjusted.</a:t>
            </a:r>
          </a:p>
        </p:txBody>
      </p:sp>
      <p:pic>
        <p:nvPicPr>
          <p:cNvPr id="7" name="Picture 6">
            <a:extLst>
              <a:ext uri="{FF2B5EF4-FFF2-40B4-BE49-F238E27FC236}">
                <a16:creationId xmlns:a16="http://schemas.microsoft.com/office/drawing/2014/main" xmlns="" id="{3B7C0280-955E-4FFF-B495-8ACC03BFD05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8812" y="914400"/>
            <a:ext cx="5181600" cy="5486400"/>
          </a:xfrm>
          <a:prstGeom prst="rect">
            <a:avLst/>
          </a:prstGeom>
        </p:spPr>
      </p:pic>
    </p:spTree>
    <p:extLst>
      <p:ext uri="{BB962C8B-B14F-4D97-AF65-F5344CB8AC3E}">
        <p14:creationId xmlns:p14="http://schemas.microsoft.com/office/powerpoint/2010/main" val="1842754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3"/>
            <a:ext cx="7102688" cy="1421928"/>
          </a:xfrm>
        </p:spPr>
        <p:txBody>
          <a:bodyPr/>
          <a:lstStyle/>
          <a:p>
            <a:r>
              <a:rPr lang="en-US" dirty="0"/>
              <a:t>Mortality from prostate cancer</a:t>
            </a:r>
          </a:p>
        </p:txBody>
      </p:sp>
    </p:spTree>
    <p:extLst>
      <p:ext uri="{BB962C8B-B14F-4D97-AF65-F5344CB8AC3E}">
        <p14:creationId xmlns:p14="http://schemas.microsoft.com/office/powerpoint/2010/main" val="806594891"/>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2024</TotalTime>
  <Words>745</Words>
  <Application>Microsoft Office PowerPoint</Application>
  <PresentationFormat>Custom</PresentationFormat>
  <Paragraphs>103</Paragraphs>
  <Slides>16</Slides>
  <Notes>15</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Montefiore DOING MORE</vt:lpstr>
      <vt:lpstr>Bronx Community Health Dashboard:  Prostate Cancer  Last Updated: 9/24/2019  See last slide for more information about this project.</vt:lpstr>
      <vt:lpstr>For men, prostate cancer is the 3rd leading cause of disability among cancers</vt:lpstr>
      <vt:lpstr>Prostate cancer incidence</vt:lpstr>
      <vt:lpstr>PowerPoint Presentation</vt:lpstr>
      <vt:lpstr>In the Bronx, the prostate cancer rate is highest among 65-74 year olds</vt:lpstr>
      <vt:lpstr>In the Bronx, the prostate cancer rate is highest among non-Hispanic black men</vt:lpstr>
      <vt:lpstr>PowerPoint Presentation</vt:lpstr>
      <vt:lpstr>The incidence of prostate cancer is higher than expected in parts of the Bronx, mostly in the south and north east</vt:lpstr>
      <vt:lpstr>Mortality from prostate cancer</vt:lpstr>
      <vt:lpstr>PowerPoint Presentation</vt:lpstr>
      <vt:lpstr>In the Bronx, the mortality rate from prostate cancer is highest among 85+ year olds</vt:lpstr>
      <vt:lpstr>In the Bronx, the mortality rate from prostate cancer is almost 2 times higher among non-Hispanic black men than Hispanic and non-Hispanic white men</vt:lpstr>
      <vt:lpstr>PowerPoint Presentation</vt:lpstr>
      <vt:lpstr>Potential risk factors for which there is strong evidence of an association with advanced prostate cancer</vt:lpstr>
      <vt:lpstr>The prevalence of obesity among adults has stabilized in most boroughs while it continues to increase in the Bronx</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water-borne diseases</dc:title>
  <dc:creator>Colin Rehm</dc:creator>
  <cp:lastModifiedBy>Colin Rehm</cp:lastModifiedBy>
  <cp:revision>219</cp:revision>
  <dcterms:created xsi:type="dcterms:W3CDTF">2017-11-13T15:04:25Z</dcterms:created>
  <dcterms:modified xsi:type="dcterms:W3CDTF">2019-09-24T20:34:42Z</dcterms:modified>
</cp:coreProperties>
</file>