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2.xml" ContentType="application/vnd.openxmlformats-officedocument.drawingml.chart+xml"/>
  <Override PartName="/ppt/notesSlides/notesSlide5.xml" ContentType="application/vnd.openxmlformats-officedocument.presentationml.notesSlide+xml"/>
  <Override PartName="/ppt/charts/chart3.xml" ContentType="application/vnd.openxmlformats-officedocument.drawingml.chart+xml"/>
  <Override PartName="/ppt/notesSlides/notesSlide6.xml" ContentType="application/vnd.openxmlformats-officedocument.presentationml.notesSlide+xml"/>
  <Override PartName="/ppt/charts/chart4.xml" ContentType="application/vnd.openxmlformats-officedocument.drawingml.chart+xml"/>
  <Override PartName="/ppt/notesSlides/notesSlide7.xml" ContentType="application/vnd.openxmlformats-officedocument.presentationml.notesSlide+xml"/>
  <Override PartName="/ppt/charts/chart5.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6.xml" ContentType="application/vnd.openxmlformats-officedocument.drawingml.chart+xml"/>
  <Override PartName="/ppt/notesSlides/notesSlide10.xml" ContentType="application/vnd.openxmlformats-officedocument.presentationml.notesSlide+xml"/>
  <Override PartName="/ppt/charts/chart7.xml" ContentType="application/vnd.openxmlformats-officedocument.drawingml.chart+xml"/>
  <Override PartName="/ppt/notesSlides/notesSlide11.xml" ContentType="application/vnd.openxmlformats-officedocument.presentationml.notesSlide+xml"/>
  <Override PartName="/ppt/charts/chart8.xml" ContentType="application/vnd.openxmlformats-officedocument.drawingml.chart+xml"/>
  <Override PartName="/ppt/notesSlides/notesSlide12.xml" ContentType="application/vnd.openxmlformats-officedocument.presentationml.notesSlide+xml"/>
  <Override PartName="/ppt/charts/chart9.xml" ContentType="application/vnd.openxmlformats-officedocument.drawingml.chart+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notesSlides/notesSlide16.xml" ContentType="application/vnd.openxmlformats-officedocument.presentationml.notesSlide+xml"/>
  <Override PartName="/ppt/charts/chart11.xml" ContentType="application/vnd.openxmlformats-officedocument.drawingml.chart+xml"/>
  <Override PartName="/ppt/charts/chart12.xml" ContentType="application/vnd.openxmlformats-officedocument.drawingml.chart+xml"/>
  <Override PartName="/ppt/notesSlides/notesSlide17.xml" ContentType="application/vnd.openxmlformats-officedocument.presentationml.notesSlide+xml"/>
  <Override PartName="/ppt/charts/chart13.xml" ContentType="application/vnd.openxmlformats-officedocument.drawingml.chart+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2"/>
  </p:notesMasterIdLst>
  <p:sldIdLst>
    <p:sldId id="270" r:id="rId2"/>
    <p:sldId id="402" r:id="rId3"/>
    <p:sldId id="369" r:id="rId4"/>
    <p:sldId id="291" r:id="rId5"/>
    <p:sldId id="363" r:id="rId6"/>
    <p:sldId id="365" r:id="rId7"/>
    <p:sldId id="408" r:id="rId8"/>
    <p:sldId id="410" r:id="rId9"/>
    <p:sldId id="371" r:id="rId10"/>
    <p:sldId id="370" r:id="rId11"/>
    <p:sldId id="373" r:id="rId12"/>
    <p:sldId id="372" r:id="rId13"/>
    <p:sldId id="409" r:id="rId14"/>
    <p:sldId id="374" r:id="rId15"/>
    <p:sldId id="404" r:id="rId16"/>
    <p:sldId id="401" r:id="rId17"/>
    <p:sldId id="406" r:id="rId18"/>
    <p:sldId id="407" r:id="rId19"/>
    <p:sldId id="394" r:id="rId20"/>
    <p:sldId id="361" r:id="rId21"/>
  </p:sldIdLst>
  <p:sldSz cx="12188825"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208">
          <p15:clr>
            <a:srgbClr val="A4A3A4"/>
          </p15:clr>
        </p15:guide>
        <p15:guide id="2" pos="383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42" autoAdjust="0"/>
    <p:restoredTop sz="91859" autoAdjust="0"/>
  </p:normalViewPr>
  <p:slideViewPr>
    <p:cSldViewPr showGuides="1">
      <p:cViewPr varScale="1">
        <p:scale>
          <a:sx n="118" d="100"/>
          <a:sy n="118" d="100"/>
        </p:scale>
        <p:origin x="-438" y="-102"/>
      </p:cViewPr>
      <p:guideLst>
        <p:guide orient="horz" pos="2208"/>
        <p:guide pos="383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manualLayout>
          <c:layoutTarget val="inner"/>
          <c:xMode val="edge"/>
          <c:yMode val="edge"/>
          <c:x val="0.1669325661215425"/>
          <c:y val="0.10651714631826024"/>
          <c:w val="0.80958348475671316"/>
          <c:h val="0.82379171283732255"/>
        </c:manualLayout>
      </c:layout>
      <c:barChart>
        <c:barDir val="bar"/>
        <c:grouping val="clustered"/>
        <c:varyColors val="0"/>
        <c:ser>
          <c:idx val="0"/>
          <c:order val="0"/>
          <c:tx>
            <c:strRef>
              <c:f>Sheet1!$B$1</c:f>
              <c:strCache>
                <c:ptCount val="1"/>
                <c:pt idx="0">
                  <c:v>Percent of Total DALYs</c:v>
                </c:pt>
              </c:strCache>
            </c:strRef>
          </c:tx>
          <c:spPr>
            <a:solidFill>
              <a:schemeClr val="accent1"/>
            </a:solidFill>
            <a:ln>
              <a:solidFill>
                <a:schemeClr val="bg1">
                  <a:lumMod val="50000"/>
                </a:schemeClr>
              </a:solidFill>
            </a:ln>
            <a:effectLst/>
          </c:spPr>
          <c:invertIfNegative val="0"/>
          <c:dPt>
            <c:idx val="2"/>
            <c:invertIfNegative val="0"/>
            <c:bubble3D val="0"/>
            <c:extLst xmlns:c16r2="http://schemas.microsoft.com/office/drawing/2015/06/chart">
              <c:ext xmlns:c16="http://schemas.microsoft.com/office/drawing/2014/chart" uri="{C3380CC4-5D6E-409C-BE32-E72D297353CC}">
                <c16:uniqueId val="{00000003-C2DF-4CA2-BD24-50E14D19B20B}"/>
              </c:ext>
            </c:extLst>
          </c:dPt>
          <c:dPt>
            <c:idx val="4"/>
            <c:invertIfNegative val="0"/>
            <c:bubble3D val="0"/>
            <c:extLst xmlns:c16r2="http://schemas.microsoft.com/office/drawing/2015/06/chart">
              <c:ext xmlns:c16="http://schemas.microsoft.com/office/drawing/2014/chart" uri="{C3380CC4-5D6E-409C-BE32-E72D297353CC}">
                <c16:uniqueId val="{00000001-A20B-4C68-BB1B-CABF48C2A6EA}"/>
              </c:ext>
            </c:extLst>
          </c:dPt>
          <c:dPt>
            <c:idx val="5"/>
            <c:invertIfNegative val="0"/>
            <c:bubble3D val="0"/>
            <c:extLst xmlns:c16r2="http://schemas.microsoft.com/office/drawing/2015/06/chart">
              <c:ext xmlns:c16="http://schemas.microsoft.com/office/drawing/2014/chart" uri="{C3380CC4-5D6E-409C-BE32-E72D297353CC}">
                <c16:uniqueId val="{00000002-A20B-4C68-BB1B-CABF48C2A6EA}"/>
              </c:ext>
            </c:extLst>
          </c:dPt>
          <c:dPt>
            <c:idx val="6"/>
            <c:invertIfNegative val="0"/>
            <c:bubble3D val="0"/>
            <c:extLst xmlns:c16r2="http://schemas.microsoft.com/office/drawing/2015/06/chart">
              <c:ext xmlns:c16="http://schemas.microsoft.com/office/drawing/2014/chart" uri="{C3380CC4-5D6E-409C-BE32-E72D297353CC}">
                <c16:uniqueId val="{00000003-A20B-4C68-BB1B-CABF48C2A6EA}"/>
              </c:ext>
            </c:extLst>
          </c:dPt>
          <c:dPt>
            <c:idx val="8"/>
            <c:invertIfNegative val="0"/>
            <c:bubble3D val="0"/>
            <c:spPr>
              <a:solidFill>
                <a:schemeClr val="accent4"/>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3-B53B-4FE8-BCE3-6E056D642DAD}"/>
              </c:ext>
            </c:extLst>
          </c:dPt>
          <c:dPt>
            <c:idx val="9"/>
            <c:invertIfNegative val="0"/>
            <c:bubble3D val="0"/>
            <c:extLst xmlns:c16r2="http://schemas.microsoft.com/office/drawing/2015/06/chart">
              <c:ext xmlns:c16="http://schemas.microsoft.com/office/drawing/2014/chart" uri="{C3380CC4-5D6E-409C-BE32-E72D297353CC}">
                <c16:uniqueId val="{00000006-A20B-4C68-BB1B-CABF48C2A6EA}"/>
              </c:ext>
            </c:extLst>
          </c:dPt>
          <c:dLbls>
            <c:numFmt formatCode="#,##0.0" sourceLinked="0"/>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Leukemia</c:v>
                </c:pt>
                <c:pt idx="1">
                  <c:v>Liver cancer</c:v>
                </c:pt>
                <c:pt idx="2">
                  <c:v>Prostate cancer</c:v>
                </c:pt>
                <c:pt idx="3">
                  <c:v>Asthma</c:v>
                </c:pt>
                <c:pt idx="4">
                  <c:v>Pancreatic cancer</c:v>
                </c:pt>
                <c:pt idx="5">
                  <c:v>Breast cancer</c:v>
                </c:pt>
                <c:pt idx="6">
                  <c:v>Colorectal cancer</c:v>
                </c:pt>
                <c:pt idx="7">
                  <c:v>Depressive disorders</c:v>
                </c:pt>
                <c:pt idx="8">
                  <c:v>Lung cancer</c:v>
                </c:pt>
                <c:pt idx="9">
                  <c:v>Diabetes mellitus</c:v>
                </c:pt>
              </c:strCache>
            </c:strRef>
          </c:cat>
          <c:val>
            <c:numRef>
              <c:f>Sheet1!$B$2:$B$11</c:f>
              <c:numCache>
                <c:formatCode>General</c:formatCode>
                <c:ptCount val="10"/>
                <c:pt idx="0">
                  <c:v>0.59</c:v>
                </c:pt>
                <c:pt idx="1">
                  <c:v>0.6</c:v>
                </c:pt>
                <c:pt idx="2">
                  <c:v>0.68</c:v>
                </c:pt>
                <c:pt idx="3">
                  <c:v>0.73</c:v>
                </c:pt>
                <c:pt idx="4">
                  <c:v>0.94</c:v>
                </c:pt>
                <c:pt idx="5">
                  <c:v>1.26</c:v>
                </c:pt>
                <c:pt idx="6">
                  <c:v>1.61</c:v>
                </c:pt>
                <c:pt idx="7">
                  <c:v>2.5</c:v>
                </c:pt>
                <c:pt idx="8">
                  <c:v>3.76</c:v>
                </c:pt>
                <c:pt idx="9">
                  <c:v>3.83</c:v>
                </c:pt>
              </c:numCache>
            </c:numRef>
          </c:val>
          <c:extLst xmlns:c16r2="http://schemas.microsoft.com/office/drawing/2015/06/chart">
            <c:ext xmlns:c16="http://schemas.microsoft.com/office/drawing/2014/chart" uri="{C3380CC4-5D6E-409C-BE32-E72D297353CC}">
              <c16:uniqueId val="{00000000-C2DF-4CA2-BD24-50E14D19B20B}"/>
            </c:ext>
          </c:extLst>
        </c:ser>
        <c:dLbls>
          <c:showLegendKey val="0"/>
          <c:showVal val="0"/>
          <c:showCatName val="0"/>
          <c:showSerName val="0"/>
          <c:showPercent val="0"/>
          <c:showBubbleSize val="0"/>
        </c:dLbls>
        <c:gapWidth val="70"/>
        <c:axId val="162094464"/>
        <c:axId val="162142080"/>
      </c:barChart>
      <c:catAx>
        <c:axId val="162094464"/>
        <c:scaling>
          <c:orientation val="minMax"/>
        </c:scaling>
        <c:delete val="0"/>
        <c:axPos val="l"/>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2142080"/>
        <c:crosses val="autoZero"/>
        <c:auto val="1"/>
        <c:lblAlgn val="ctr"/>
        <c:lblOffset val="100"/>
        <c:noMultiLvlLbl val="0"/>
      </c:catAx>
      <c:valAx>
        <c:axId val="162142080"/>
        <c:scaling>
          <c:orientation val="minMax"/>
        </c:scaling>
        <c:delete val="0"/>
        <c:axPos val="b"/>
        <c:numFmt formatCode="#,##0.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2094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userShapes r:id="rId2"/>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6.9452190871974337E-2"/>
          <c:y val="5.0152887139107614E-2"/>
          <c:w val="0.82286262394284049"/>
          <c:h val="0.85408770778652665"/>
        </c:manualLayout>
      </c:layout>
      <c:lineChart>
        <c:grouping val="standard"/>
        <c:varyColors val="0"/>
        <c:ser>
          <c:idx val="0"/>
          <c:order val="0"/>
          <c:tx>
            <c:strRef>
              <c:f>Sheet1!$A$3</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layout>
                <c:manualLayout>
                  <c:x val="-3.4722313356663752E-2"/>
                  <c:y val="-2.200182274582200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E92-48F9-85C5-35F923403A76}"/>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Sheet1!$B$3:$Q$3</c:f>
              <c:numCache>
                <c:formatCode>General</c:formatCode>
                <c:ptCount val="16"/>
                <c:pt idx="0">
                  <c:v>25.2</c:v>
                </c:pt>
                <c:pt idx="1">
                  <c:v>21.3</c:v>
                </c:pt>
                <c:pt idx="2">
                  <c:v>20.399999999999999</c:v>
                </c:pt>
                <c:pt idx="3">
                  <c:v>20.399999999999999</c:v>
                </c:pt>
                <c:pt idx="4">
                  <c:v>19</c:v>
                </c:pt>
                <c:pt idx="5">
                  <c:v>18.2</c:v>
                </c:pt>
                <c:pt idx="6">
                  <c:v>17.100000000000001</c:v>
                </c:pt>
                <c:pt idx="7">
                  <c:v>17.8</c:v>
                </c:pt>
                <c:pt idx="8">
                  <c:v>16.2</c:v>
                </c:pt>
                <c:pt idx="9">
                  <c:v>17.100000000000001</c:v>
                </c:pt>
                <c:pt idx="10">
                  <c:v>15.8</c:v>
                </c:pt>
                <c:pt idx="11">
                  <c:v>16.100000000000001</c:v>
                </c:pt>
                <c:pt idx="12">
                  <c:v>16.2</c:v>
                </c:pt>
                <c:pt idx="13">
                  <c:v>14.2</c:v>
                </c:pt>
                <c:pt idx="14">
                  <c:v>13.6</c:v>
                </c:pt>
                <c:pt idx="15">
                  <c:v>13.6</c:v>
                </c:pt>
              </c:numCache>
            </c:numRef>
          </c:val>
          <c:smooth val="0"/>
          <c:extLst xmlns:c16r2="http://schemas.microsoft.com/office/drawing/2015/06/chart">
            <c:ext xmlns:c16="http://schemas.microsoft.com/office/drawing/2014/chart" uri="{C3380CC4-5D6E-409C-BE32-E72D297353CC}">
              <c16:uniqueId val="{00000001-EE92-48F9-85C5-35F923403A76}"/>
            </c:ext>
          </c:extLst>
        </c:ser>
        <c:ser>
          <c:idx val="1"/>
          <c:order val="1"/>
          <c:tx>
            <c:strRef>
              <c:f>Sheet1!$A$4</c:f>
              <c:strCache>
                <c:ptCount val="1"/>
                <c:pt idx="0">
                  <c:v>Brooklyn</c:v>
                </c:pt>
              </c:strCache>
            </c:strRef>
          </c:tx>
          <c:spPr>
            <a:ln>
              <a:solidFill>
                <a:schemeClr val="bg2"/>
              </a:solidFill>
            </a:ln>
          </c:spPr>
          <c:marker>
            <c:spPr>
              <a:solidFill>
                <a:schemeClr val="bg2"/>
              </a:solidFill>
              <a:ln>
                <a:solidFill>
                  <a:schemeClr val="bg2"/>
                </a:solidFill>
              </a:ln>
            </c:spPr>
          </c:marker>
          <c:dLbls>
            <c:dLbl>
              <c:idx val="15"/>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E92-48F9-85C5-35F923403A76}"/>
                </c:ext>
              </c:extLst>
            </c:dLbl>
            <c:spPr>
              <a:noFill/>
              <a:ln>
                <a:noFill/>
              </a:ln>
              <a:effectLst/>
            </c:spPr>
            <c:txPr>
              <a:bodyPr/>
              <a:lstStyle/>
              <a:p>
                <a:pPr>
                  <a:defRPr sz="1100"/>
                </a:pPr>
                <a:endParaRPr lang="en-US"/>
              </a:p>
            </c:tx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Sheet1!$B$4:$Q$4</c:f>
              <c:numCache>
                <c:formatCode>General</c:formatCode>
                <c:ptCount val="16"/>
                <c:pt idx="0">
                  <c:v>19.7</c:v>
                </c:pt>
                <c:pt idx="1">
                  <c:v>18.7</c:v>
                </c:pt>
                <c:pt idx="2">
                  <c:v>18.7</c:v>
                </c:pt>
                <c:pt idx="3">
                  <c:v>18.5</c:v>
                </c:pt>
                <c:pt idx="4">
                  <c:v>17.100000000000001</c:v>
                </c:pt>
                <c:pt idx="5">
                  <c:v>17</c:v>
                </c:pt>
                <c:pt idx="6">
                  <c:v>16.399999999999999</c:v>
                </c:pt>
                <c:pt idx="7">
                  <c:v>16</c:v>
                </c:pt>
                <c:pt idx="8">
                  <c:v>13.9</c:v>
                </c:pt>
                <c:pt idx="9">
                  <c:v>15.9</c:v>
                </c:pt>
                <c:pt idx="10">
                  <c:v>16</c:v>
                </c:pt>
                <c:pt idx="11">
                  <c:v>15.9</c:v>
                </c:pt>
                <c:pt idx="12">
                  <c:v>14.1</c:v>
                </c:pt>
                <c:pt idx="13">
                  <c:v>14.9</c:v>
                </c:pt>
                <c:pt idx="14">
                  <c:v>12.2</c:v>
                </c:pt>
                <c:pt idx="15">
                  <c:v>13.6</c:v>
                </c:pt>
              </c:numCache>
            </c:numRef>
          </c:val>
          <c:smooth val="0"/>
          <c:extLst xmlns:c16r2="http://schemas.microsoft.com/office/drawing/2015/06/chart">
            <c:ext xmlns:c16="http://schemas.microsoft.com/office/drawing/2014/chart" uri="{C3380CC4-5D6E-409C-BE32-E72D297353CC}">
              <c16:uniqueId val="{00000003-EE92-48F9-85C5-35F923403A76}"/>
            </c:ext>
          </c:extLst>
        </c:ser>
        <c:ser>
          <c:idx val="2"/>
          <c:order val="2"/>
          <c:tx>
            <c:strRef>
              <c:f>Sheet1!$A$5</c:f>
              <c:strCache>
                <c:ptCount val="1"/>
                <c:pt idx="0">
                  <c:v>Manhattan</c:v>
                </c:pt>
              </c:strCache>
            </c:strRef>
          </c:tx>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Sheet1!$B$5:$Q$5</c:f>
              <c:numCache>
                <c:formatCode>General</c:formatCode>
                <c:ptCount val="16"/>
                <c:pt idx="0">
                  <c:v>21.1</c:v>
                </c:pt>
                <c:pt idx="1">
                  <c:v>18.399999999999999</c:v>
                </c:pt>
                <c:pt idx="2">
                  <c:v>17.100000000000001</c:v>
                </c:pt>
                <c:pt idx="3">
                  <c:v>18.3</c:v>
                </c:pt>
                <c:pt idx="4">
                  <c:v>16.100000000000001</c:v>
                </c:pt>
                <c:pt idx="5">
                  <c:v>16.399999999999999</c:v>
                </c:pt>
                <c:pt idx="6">
                  <c:v>13.8</c:v>
                </c:pt>
                <c:pt idx="7">
                  <c:v>14.7</c:v>
                </c:pt>
                <c:pt idx="8">
                  <c:v>12.8</c:v>
                </c:pt>
                <c:pt idx="9">
                  <c:v>12.7</c:v>
                </c:pt>
                <c:pt idx="10">
                  <c:v>15.3</c:v>
                </c:pt>
                <c:pt idx="11">
                  <c:v>15.2</c:v>
                </c:pt>
                <c:pt idx="12">
                  <c:v>12.7</c:v>
                </c:pt>
                <c:pt idx="13">
                  <c:v>12.9</c:v>
                </c:pt>
                <c:pt idx="14">
                  <c:v>12.8</c:v>
                </c:pt>
                <c:pt idx="15">
                  <c:v>12</c:v>
                </c:pt>
              </c:numCache>
            </c:numRef>
          </c:val>
          <c:smooth val="0"/>
          <c:extLst xmlns:c16r2="http://schemas.microsoft.com/office/drawing/2015/06/chart">
            <c:ext xmlns:c16="http://schemas.microsoft.com/office/drawing/2014/chart" uri="{C3380CC4-5D6E-409C-BE32-E72D297353CC}">
              <c16:uniqueId val="{00000004-EE92-48F9-85C5-35F923403A76}"/>
            </c:ext>
          </c:extLst>
        </c:ser>
        <c:ser>
          <c:idx val="3"/>
          <c:order val="3"/>
          <c:tx>
            <c:strRef>
              <c:f>Sheet1!$A$6</c:f>
              <c:strCache>
                <c:ptCount val="1"/>
                <c:pt idx="0">
                  <c:v>Queens</c:v>
                </c:pt>
              </c:strCache>
            </c:strRef>
          </c:tx>
          <c:spPr>
            <a:ln>
              <a:solidFill>
                <a:schemeClr val="accent1"/>
              </a:solidFill>
            </a:ln>
          </c:spPr>
          <c:marker>
            <c:symbol val="circle"/>
            <c:size val="7"/>
            <c:spPr>
              <a:solidFill>
                <a:schemeClr val="accent1"/>
              </a:solidFill>
              <a:ln>
                <a:solidFill>
                  <a:schemeClr val="accent1"/>
                </a:solidFill>
              </a:ln>
            </c:spPr>
          </c:marker>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Sheet1!$B$6:$Q$6</c:f>
              <c:numCache>
                <c:formatCode>General</c:formatCode>
                <c:ptCount val="16"/>
                <c:pt idx="0">
                  <c:v>20.8</c:v>
                </c:pt>
                <c:pt idx="1">
                  <c:v>18.100000000000001</c:v>
                </c:pt>
                <c:pt idx="2">
                  <c:v>16</c:v>
                </c:pt>
                <c:pt idx="3">
                  <c:v>17.8</c:v>
                </c:pt>
                <c:pt idx="4">
                  <c:v>16.3</c:v>
                </c:pt>
                <c:pt idx="5">
                  <c:v>16</c:v>
                </c:pt>
                <c:pt idx="6">
                  <c:v>15.5</c:v>
                </c:pt>
                <c:pt idx="7">
                  <c:v>14.4</c:v>
                </c:pt>
                <c:pt idx="8">
                  <c:v>14.1</c:v>
                </c:pt>
                <c:pt idx="9">
                  <c:v>12.3</c:v>
                </c:pt>
                <c:pt idx="10">
                  <c:v>14.9</c:v>
                </c:pt>
                <c:pt idx="11">
                  <c:v>16.399999999999999</c:v>
                </c:pt>
                <c:pt idx="12">
                  <c:v>12.6</c:v>
                </c:pt>
                <c:pt idx="13" formatCode="0.0">
                  <c:v>14</c:v>
                </c:pt>
                <c:pt idx="14">
                  <c:v>13.6</c:v>
                </c:pt>
                <c:pt idx="15">
                  <c:v>12.2</c:v>
                </c:pt>
              </c:numCache>
            </c:numRef>
          </c:val>
          <c:smooth val="0"/>
          <c:extLst xmlns:c16r2="http://schemas.microsoft.com/office/drawing/2015/06/chart">
            <c:ext xmlns:c16="http://schemas.microsoft.com/office/drawing/2014/chart" uri="{C3380CC4-5D6E-409C-BE32-E72D297353CC}">
              <c16:uniqueId val="{00000005-EE92-48F9-85C5-35F923403A76}"/>
            </c:ext>
          </c:extLst>
        </c:ser>
        <c:ser>
          <c:idx val="4"/>
          <c:order val="4"/>
          <c:tx>
            <c:strRef>
              <c:f>Sheet1!$A$7</c:f>
              <c:strCache>
                <c:ptCount val="1"/>
                <c:pt idx="0">
                  <c:v>Staten Island </c:v>
                </c:pt>
              </c:strCache>
            </c:strRef>
          </c:tx>
          <c:marker>
            <c:symbol val="square"/>
            <c:size val="7"/>
          </c:marker>
          <c:cat>
            <c:strRef>
              <c:f>Sheet1!$B$2:$Q$2</c:f>
              <c:strCach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strCache>
            </c:strRef>
          </c:cat>
          <c:val>
            <c:numRef>
              <c:f>Sheet1!$B$7:$Q$7</c:f>
              <c:numCache>
                <c:formatCode>General</c:formatCode>
                <c:ptCount val="16"/>
                <c:pt idx="0">
                  <c:v>27.2</c:v>
                </c:pt>
                <c:pt idx="1">
                  <c:v>25.6</c:v>
                </c:pt>
                <c:pt idx="2">
                  <c:v>28.8</c:v>
                </c:pt>
                <c:pt idx="3">
                  <c:v>25.2</c:v>
                </c:pt>
                <c:pt idx="4">
                  <c:v>27.2</c:v>
                </c:pt>
                <c:pt idx="5">
                  <c:v>20.100000000000001</c:v>
                </c:pt>
                <c:pt idx="6">
                  <c:v>21</c:v>
                </c:pt>
                <c:pt idx="7">
                  <c:v>19.399999999999999</c:v>
                </c:pt>
                <c:pt idx="8">
                  <c:v>13.5</c:v>
                </c:pt>
                <c:pt idx="9">
                  <c:v>26.4</c:v>
                </c:pt>
                <c:pt idx="10">
                  <c:v>16.5</c:v>
                </c:pt>
                <c:pt idx="11">
                  <c:v>18.5</c:v>
                </c:pt>
                <c:pt idx="12">
                  <c:v>16.600000000000001</c:v>
                </c:pt>
                <c:pt idx="13">
                  <c:v>17.399999999999999</c:v>
                </c:pt>
                <c:pt idx="14">
                  <c:v>15.9</c:v>
                </c:pt>
                <c:pt idx="15">
                  <c:v>24</c:v>
                </c:pt>
              </c:numCache>
            </c:numRef>
          </c:val>
          <c:smooth val="0"/>
          <c:extLst xmlns:c16r2="http://schemas.microsoft.com/office/drawing/2015/06/chart">
            <c:ext xmlns:c16="http://schemas.microsoft.com/office/drawing/2014/chart" uri="{C3380CC4-5D6E-409C-BE32-E72D297353CC}">
              <c16:uniqueId val="{00000006-EE92-48F9-85C5-35F923403A76}"/>
            </c:ext>
          </c:extLst>
        </c:ser>
        <c:dLbls>
          <c:showLegendKey val="0"/>
          <c:showVal val="0"/>
          <c:showCatName val="0"/>
          <c:showSerName val="0"/>
          <c:showPercent val="0"/>
          <c:showBubbleSize val="0"/>
        </c:dLbls>
        <c:marker val="1"/>
        <c:smooth val="0"/>
        <c:axId val="167211392"/>
        <c:axId val="167212928"/>
      </c:lineChart>
      <c:catAx>
        <c:axId val="167211392"/>
        <c:scaling>
          <c:orientation val="minMax"/>
        </c:scaling>
        <c:delete val="0"/>
        <c:axPos val="b"/>
        <c:numFmt formatCode="General" sourceLinked="0"/>
        <c:majorTickMark val="out"/>
        <c:minorTickMark val="none"/>
        <c:tickLblPos val="nextTo"/>
        <c:txPr>
          <a:bodyPr/>
          <a:lstStyle/>
          <a:p>
            <a:pPr>
              <a:defRPr sz="1200"/>
            </a:pPr>
            <a:endParaRPr lang="en-US"/>
          </a:p>
        </c:txPr>
        <c:crossAx val="167212928"/>
        <c:crosses val="autoZero"/>
        <c:auto val="1"/>
        <c:lblAlgn val="ctr"/>
        <c:lblOffset val="100"/>
        <c:noMultiLvlLbl val="0"/>
      </c:catAx>
      <c:valAx>
        <c:axId val="167212928"/>
        <c:scaling>
          <c:orientation val="minMax"/>
        </c:scaling>
        <c:delete val="0"/>
        <c:axPos val="l"/>
        <c:majorGridlines>
          <c:spPr>
            <a:ln>
              <a:noFill/>
            </a:ln>
          </c:spPr>
        </c:majorGridlines>
        <c:title>
          <c:tx>
            <c:rich>
              <a:bodyPr rot="-5400000" vert="horz"/>
              <a:lstStyle/>
              <a:p>
                <a:pPr>
                  <a:defRPr sz="1200"/>
                </a:pPr>
                <a:r>
                  <a:rPr lang="en-US" sz="1200" dirty="0"/>
                  <a:t>Age-adjusted</a:t>
                </a:r>
                <a:r>
                  <a:rPr lang="en-US" sz="1200" baseline="0" dirty="0"/>
                  <a:t> percent </a:t>
                </a:r>
                <a:r>
                  <a:rPr lang="en-US" sz="1200" dirty="0"/>
                  <a:t>of adult current smokers</a:t>
                </a:r>
              </a:p>
            </c:rich>
          </c:tx>
          <c:layout>
            <c:manualLayout>
              <c:xMode val="edge"/>
              <c:yMode val="edge"/>
              <c:x val="6.9732429279673377E-3"/>
              <c:y val="8.5155074365704284E-2"/>
            </c:manualLayout>
          </c:layout>
          <c:overlay val="0"/>
        </c:title>
        <c:numFmt formatCode="General" sourceLinked="1"/>
        <c:majorTickMark val="out"/>
        <c:minorTickMark val="none"/>
        <c:tickLblPos val="nextTo"/>
        <c:txPr>
          <a:bodyPr/>
          <a:lstStyle/>
          <a:p>
            <a:pPr>
              <a:defRPr sz="1200"/>
            </a:pPr>
            <a:endParaRPr lang="en-US"/>
          </a:p>
        </c:txPr>
        <c:crossAx val="167211392"/>
        <c:crosses val="autoZero"/>
        <c:crossBetween val="between"/>
      </c:valAx>
      <c:spPr>
        <a:noFill/>
      </c:spPr>
    </c:plotArea>
    <c:legend>
      <c:legendPos val="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9777222969080081E-2"/>
          <c:y val="0.18252687008137825"/>
          <c:w val="0.64117582101017856"/>
          <c:h val="0.78667963817617748"/>
        </c:manualLayout>
      </c:layout>
      <c:pieChart>
        <c:varyColors val="1"/>
        <c:ser>
          <c:idx val="0"/>
          <c:order val="0"/>
          <c:tx>
            <c:strRef>
              <c:f>Sheet1!$B$1</c:f>
              <c:strCache>
                <c:ptCount val="1"/>
                <c:pt idx="0">
                  <c:v>Sales</c:v>
                </c:pt>
              </c:strCache>
            </c:strRef>
          </c:tx>
          <c:spPr>
            <a:ln>
              <a:solidFill>
                <a:schemeClr val="bg1">
                  <a:lumMod val="50000"/>
                </a:schemeClr>
              </a:solidFill>
            </a:ln>
          </c:spPr>
          <c:dPt>
            <c:idx val="0"/>
            <c:bubble3D val="0"/>
            <c:spPr>
              <a:solidFill>
                <a:schemeClr val="accent4"/>
              </a:solidFill>
              <a:ln>
                <a:solidFill>
                  <a:schemeClr val="bg1">
                    <a:lumMod val="50000"/>
                  </a:schemeClr>
                </a:solidFill>
              </a:ln>
            </c:spPr>
            <c:extLst xmlns:c16r2="http://schemas.microsoft.com/office/drawing/2015/06/chart">
              <c:ext xmlns:c16="http://schemas.microsoft.com/office/drawing/2014/chart" uri="{C3380CC4-5D6E-409C-BE32-E72D297353CC}">
                <c16:uniqueId val="{00000001-F349-4A3D-AC7E-B3AB61BE803D}"/>
              </c:ext>
            </c:extLst>
          </c:dPt>
          <c:dPt>
            <c:idx val="1"/>
            <c:bubble3D val="0"/>
            <c:spPr>
              <a:solidFill>
                <a:schemeClr val="accent5"/>
              </a:solidFill>
              <a:ln>
                <a:solidFill>
                  <a:schemeClr val="bg1">
                    <a:lumMod val="50000"/>
                  </a:schemeClr>
                </a:solidFill>
              </a:ln>
            </c:spPr>
            <c:extLst xmlns:c16r2="http://schemas.microsoft.com/office/drawing/2015/06/chart">
              <c:ext xmlns:c16="http://schemas.microsoft.com/office/drawing/2014/chart" uri="{C3380CC4-5D6E-409C-BE32-E72D297353CC}">
                <c16:uniqueId val="{00000003-F349-4A3D-AC7E-B3AB61BE803D}"/>
              </c:ext>
            </c:extLst>
          </c:dPt>
          <c:dPt>
            <c:idx val="2"/>
            <c:bubble3D val="0"/>
            <c:spPr>
              <a:solidFill>
                <a:schemeClr val="accent2"/>
              </a:solidFill>
              <a:ln>
                <a:solidFill>
                  <a:schemeClr val="bg1">
                    <a:lumMod val="50000"/>
                  </a:schemeClr>
                </a:solidFill>
              </a:ln>
            </c:spPr>
            <c:extLst xmlns:c16r2="http://schemas.microsoft.com/office/drawing/2015/06/chart">
              <c:ext xmlns:c16="http://schemas.microsoft.com/office/drawing/2014/chart" uri="{C3380CC4-5D6E-409C-BE32-E72D297353CC}">
                <c16:uniqueId val="{00000005-F349-4A3D-AC7E-B3AB61BE803D}"/>
              </c:ext>
            </c:extLst>
          </c:dPt>
          <c:dLbls>
            <c:dLbl>
              <c:idx val="1"/>
              <c:spPr/>
              <c:txPr>
                <a:bodyPr/>
                <a:lstStyle/>
                <a:p>
                  <a:pPr>
                    <a:defRPr sz="1400">
                      <a:solidFill>
                        <a:schemeClr val="tx1"/>
                      </a:solidFill>
                    </a:defRPr>
                  </a:pPr>
                  <a:endParaRPr lang="en-US"/>
                </a:p>
              </c:txPr>
              <c:showLegendKey val="0"/>
              <c:showVal val="1"/>
              <c:showCatName val="0"/>
              <c:showSerName val="0"/>
              <c:showPercent val="0"/>
              <c:showBubbleSize val="0"/>
            </c:dLbl>
            <c:spPr>
              <a:noFill/>
              <a:ln>
                <a:noFill/>
              </a:ln>
              <a:effectLst/>
            </c:spPr>
            <c:txPr>
              <a:bodyPr/>
              <a:lstStyle/>
              <a:p>
                <a:pPr>
                  <a:defRPr sz="1400">
                    <a:solidFill>
                      <a:schemeClr val="bg1"/>
                    </a:solidFill>
                  </a:defRPr>
                </a:pPr>
                <a:endParaRPr lang="en-US"/>
              </a:p>
            </c:txPr>
            <c:showLegendKey val="0"/>
            <c:showVal val="1"/>
            <c:showCatName val="0"/>
            <c:showSerName val="0"/>
            <c:showPercent val="0"/>
            <c:showBubbleSize val="0"/>
            <c:showLeaderLines val="1"/>
            <c:extLst xmlns:c16r2="http://schemas.microsoft.com/office/drawing/2015/06/chart">
              <c:ext xmlns:c15="http://schemas.microsoft.com/office/drawing/2012/chart" uri="{CE6537A1-D6FC-4f65-9D91-7224C49458BB}"/>
            </c:extLst>
          </c:dLbls>
          <c:cat>
            <c:strRef>
              <c:f>Sheet1!$A$2:$A$4</c:f>
              <c:strCache>
                <c:ptCount val="3"/>
                <c:pt idx="0">
                  <c:v>None</c:v>
                </c:pt>
                <c:pt idx="1">
                  <c:v>1 to 4</c:v>
                </c:pt>
                <c:pt idx="2">
                  <c:v>≥5</c:v>
                </c:pt>
              </c:strCache>
            </c:strRef>
          </c:cat>
          <c:val>
            <c:numRef>
              <c:f>Sheet1!$B$2:$B$4</c:f>
              <c:numCache>
                <c:formatCode>General</c:formatCode>
                <c:ptCount val="3"/>
                <c:pt idx="0">
                  <c:v>17.8</c:v>
                </c:pt>
                <c:pt idx="1">
                  <c:v>74.7</c:v>
                </c:pt>
                <c:pt idx="2">
                  <c:v>7.5</c:v>
                </c:pt>
              </c:numCache>
            </c:numRef>
          </c:val>
          <c:extLst xmlns:c16r2="http://schemas.microsoft.com/office/drawing/2015/06/chart">
            <c:ext xmlns:c16="http://schemas.microsoft.com/office/drawing/2014/chart" uri="{C3380CC4-5D6E-409C-BE32-E72D297353CC}">
              <c16:uniqueId val="{00000006-F349-4A3D-AC7E-B3AB61BE803D}"/>
            </c:ext>
          </c:extLst>
        </c:ser>
        <c:dLbls>
          <c:showLegendKey val="0"/>
          <c:showVal val="0"/>
          <c:showCatName val="0"/>
          <c:showSerName val="0"/>
          <c:showPercent val="0"/>
          <c:showBubbleSize val="0"/>
          <c:showLeaderLines val="1"/>
        </c:dLbls>
        <c:firstSliceAng val="0"/>
      </c:pieChart>
    </c:plotArea>
    <c:legend>
      <c:legendPos val="r"/>
      <c:layout>
        <c:manualLayout>
          <c:xMode val="edge"/>
          <c:yMode val="edge"/>
          <c:x val="0.77614079910865974"/>
          <c:y val="0.35836652054573415"/>
          <c:w val="0.17710993957279539"/>
          <c:h val="0.2897164853335642"/>
        </c:manualLayout>
      </c:layout>
      <c:overlay val="0"/>
      <c:txPr>
        <a:bodyPr/>
        <a:lstStyle/>
        <a:p>
          <a:pPr>
            <a:defRPr sz="12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69124275916762"/>
          <c:y val="6.7410923588039864E-2"/>
          <c:w val="0.87499541750214949"/>
          <c:h val="0.85808691029900319"/>
        </c:manualLayout>
      </c:layout>
      <c:lineChart>
        <c:grouping val="standard"/>
        <c:varyColors val="0"/>
        <c:ser>
          <c:idx val="0"/>
          <c:order val="0"/>
          <c:tx>
            <c:strRef>
              <c:f>Sheet1!$B$1</c:f>
              <c:strCache>
                <c:ptCount val="1"/>
                <c:pt idx="0">
                  <c:v>Bronx</c:v>
                </c:pt>
              </c:strCache>
            </c:strRef>
          </c:tx>
          <c:spPr>
            <a:ln>
              <a:solidFill>
                <a:schemeClr val="accent4"/>
              </a:solidFill>
            </a:ln>
          </c:spPr>
          <c:marker>
            <c:spPr>
              <a:solidFill>
                <a:schemeClr val="accent4"/>
              </a:solidFill>
              <a:ln>
                <a:solidFill>
                  <a:schemeClr val="accent4"/>
                </a:solidFill>
              </a:ln>
            </c:spPr>
          </c:marker>
          <c:dLbls>
            <c:dLbl>
              <c:idx val="0"/>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D7C7-4DA2-82B8-F986D1DD67F4}"/>
                </c:ext>
              </c:extLst>
            </c:dLbl>
            <c:dLbl>
              <c:idx val="15"/>
              <c:dLblPos val="b"/>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D7C7-4DA2-82B8-F986D1DD67F4}"/>
                </c:ext>
              </c:extLst>
            </c:dLbl>
            <c:numFmt formatCode="#,##0.0" sourceLinked="0"/>
            <c:spPr>
              <a:noFill/>
              <a:ln>
                <a:noFill/>
              </a:ln>
              <a:effectLst/>
            </c:spPr>
            <c:txPr>
              <a:bodyPr/>
              <a:lstStyle/>
              <a:p>
                <a:pPr>
                  <a:defRPr sz="1200"/>
                </a:pPr>
                <a:endParaRPr lang="en-US"/>
              </a:p>
            </c:txPr>
            <c:dLblPos val="b"/>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Sheet1!$B$2:$B$17</c:f>
              <c:numCache>
                <c:formatCode>General</c:formatCode>
                <c:ptCount val="16"/>
                <c:pt idx="0">
                  <c:v>5.6</c:v>
                </c:pt>
                <c:pt idx="2">
                  <c:v>7.9</c:v>
                </c:pt>
                <c:pt idx="6">
                  <c:v>6.3</c:v>
                </c:pt>
                <c:pt idx="7">
                  <c:v>9.8000000000000007</c:v>
                </c:pt>
                <c:pt idx="8">
                  <c:v>8.1999999999999993</c:v>
                </c:pt>
                <c:pt idx="9">
                  <c:v>7</c:v>
                </c:pt>
                <c:pt idx="10">
                  <c:v>6.3</c:v>
                </c:pt>
                <c:pt idx="11">
                  <c:v>7.9</c:v>
                </c:pt>
                <c:pt idx="12">
                  <c:v>7.1</c:v>
                </c:pt>
                <c:pt idx="13">
                  <c:v>5.8</c:v>
                </c:pt>
                <c:pt idx="14">
                  <c:v>5.7</c:v>
                </c:pt>
                <c:pt idx="15">
                  <c:v>7.5</c:v>
                </c:pt>
              </c:numCache>
            </c:numRef>
          </c:val>
          <c:smooth val="0"/>
          <c:extLst xmlns:c16r2="http://schemas.microsoft.com/office/drawing/2015/06/chart">
            <c:ext xmlns:c16="http://schemas.microsoft.com/office/drawing/2014/chart" uri="{C3380CC4-5D6E-409C-BE32-E72D297353CC}">
              <c16:uniqueId val="{00000002-D7C7-4DA2-82B8-F986D1DD67F4}"/>
            </c:ext>
          </c:extLst>
        </c:ser>
        <c:ser>
          <c:idx val="1"/>
          <c:order val="1"/>
          <c:tx>
            <c:strRef>
              <c:f>Sheet1!$C$1</c:f>
              <c:strCache>
                <c:ptCount val="1"/>
                <c:pt idx="0">
                  <c:v>Brooklyn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Sheet1!$C$2:$C$17</c:f>
              <c:numCache>
                <c:formatCode>General</c:formatCode>
                <c:ptCount val="16"/>
                <c:pt idx="0">
                  <c:v>9.4</c:v>
                </c:pt>
                <c:pt idx="2">
                  <c:v>9.3000000000000007</c:v>
                </c:pt>
                <c:pt idx="6">
                  <c:v>10.4</c:v>
                </c:pt>
                <c:pt idx="7">
                  <c:v>9.4</c:v>
                </c:pt>
                <c:pt idx="8">
                  <c:v>11.1</c:v>
                </c:pt>
                <c:pt idx="9">
                  <c:v>9.4</c:v>
                </c:pt>
                <c:pt idx="10">
                  <c:v>9</c:v>
                </c:pt>
                <c:pt idx="11">
                  <c:v>10.5</c:v>
                </c:pt>
                <c:pt idx="12">
                  <c:v>9.9</c:v>
                </c:pt>
                <c:pt idx="13">
                  <c:v>10.7</c:v>
                </c:pt>
                <c:pt idx="14">
                  <c:v>9</c:v>
                </c:pt>
                <c:pt idx="15">
                  <c:v>13.4</c:v>
                </c:pt>
              </c:numCache>
            </c:numRef>
          </c:val>
          <c:smooth val="0"/>
          <c:extLst xmlns:c16r2="http://schemas.microsoft.com/office/drawing/2015/06/chart">
            <c:ext xmlns:c16="http://schemas.microsoft.com/office/drawing/2014/chart" uri="{C3380CC4-5D6E-409C-BE32-E72D297353CC}">
              <c16:uniqueId val="{00000003-D7C7-4DA2-82B8-F986D1DD67F4}"/>
            </c:ext>
          </c:extLst>
        </c:ser>
        <c:ser>
          <c:idx val="2"/>
          <c:order val="2"/>
          <c:tx>
            <c:strRef>
              <c:f>Sheet1!$D$1</c:f>
              <c:strCache>
                <c:ptCount val="1"/>
                <c:pt idx="0">
                  <c:v>Manhattan</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Sheet1!$D$2:$D$17</c:f>
              <c:numCache>
                <c:formatCode>General</c:formatCode>
                <c:ptCount val="16"/>
                <c:pt idx="0">
                  <c:v>11.7</c:v>
                </c:pt>
                <c:pt idx="2">
                  <c:v>14.9</c:v>
                </c:pt>
                <c:pt idx="6">
                  <c:v>13.6</c:v>
                </c:pt>
                <c:pt idx="7">
                  <c:v>15.1</c:v>
                </c:pt>
                <c:pt idx="8">
                  <c:v>16.8</c:v>
                </c:pt>
                <c:pt idx="9">
                  <c:v>16.399999999999999</c:v>
                </c:pt>
                <c:pt idx="10">
                  <c:v>13.1</c:v>
                </c:pt>
                <c:pt idx="11">
                  <c:v>16</c:v>
                </c:pt>
                <c:pt idx="12">
                  <c:v>14.6</c:v>
                </c:pt>
                <c:pt idx="13">
                  <c:v>15.7</c:v>
                </c:pt>
                <c:pt idx="14">
                  <c:v>15.1</c:v>
                </c:pt>
                <c:pt idx="15">
                  <c:v>19</c:v>
                </c:pt>
              </c:numCache>
            </c:numRef>
          </c:val>
          <c:smooth val="0"/>
          <c:extLst xmlns:c16r2="http://schemas.microsoft.com/office/drawing/2015/06/chart">
            <c:ext xmlns:c16="http://schemas.microsoft.com/office/drawing/2014/chart" uri="{C3380CC4-5D6E-409C-BE32-E72D297353CC}">
              <c16:uniqueId val="{00000004-D7C7-4DA2-82B8-F986D1DD67F4}"/>
            </c:ext>
          </c:extLst>
        </c:ser>
        <c:ser>
          <c:idx val="3"/>
          <c:order val="3"/>
          <c:tx>
            <c:strRef>
              <c:f>Sheet1!$E$1</c:f>
              <c:strCache>
                <c:ptCount val="1"/>
                <c:pt idx="0">
                  <c:v>Queens</c:v>
                </c:pt>
              </c:strCache>
            </c:strRef>
          </c:tx>
          <c:spPr>
            <a:ln>
              <a:solidFill>
                <a:schemeClr val="accent1"/>
              </a:solidFill>
            </a:ln>
          </c:spPr>
          <c:marker>
            <c:spPr>
              <a:solidFill>
                <a:schemeClr val="accent1"/>
              </a:solidFill>
              <a:ln>
                <a:solidFill>
                  <a:schemeClr val="accent1"/>
                </a:solidFill>
              </a:ln>
            </c:spPr>
          </c:marker>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Sheet1!$E$2:$E$17</c:f>
              <c:numCache>
                <c:formatCode>General</c:formatCode>
                <c:ptCount val="16"/>
                <c:pt idx="0">
                  <c:v>9.3000000000000007</c:v>
                </c:pt>
                <c:pt idx="2">
                  <c:v>9</c:v>
                </c:pt>
                <c:pt idx="6">
                  <c:v>6.8</c:v>
                </c:pt>
                <c:pt idx="7">
                  <c:v>10.6</c:v>
                </c:pt>
                <c:pt idx="8">
                  <c:v>12.6</c:v>
                </c:pt>
                <c:pt idx="9">
                  <c:v>9.4</c:v>
                </c:pt>
                <c:pt idx="10">
                  <c:v>9.8000000000000007</c:v>
                </c:pt>
                <c:pt idx="11">
                  <c:v>9.6999999999999993</c:v>
                </c:pt>
                <c:pt idx="12">
                  <c:v>8.9</c:v>
                </c:pt>
                <c:pt idx="13">
                  <c:v>9.6999999999999993</c:v>
                </c:pt>
                <c:pt idx="14">
                  <c:v>9.4</c:v>
                </c:pt>
                <c:pt idx="15">
                  <c:v>12.1</c:v>
                </c:pt>
              </c:numCache>
            </c:numRef>
          </c:val>
          <c:smooth val="0"/>
          <c:extLst xmlns:c16r2="http://schemas.microsoft.com/office/drawing/2015/06/chart">
            <c:ext xmlns:c16="http://schemas.microsoft.com/office/drawing/2014/chart" uri="{C3380CC4-5D6E-409C-BE32-E72D297353CC}">
              <c16:uniqueId val="{00000005-D7C7-4DA2-82B8-F986D1DD67F4}"/>
            </c:ext>
          </c:extLst>
        </c:ser>
        <c:ser>
          <c:idx val="4"/>
          <c:order val="4"/>
          <c:tx>
            <c:strRef>
              <c:f>Sheet1!$F$1</c:f>
              <c:strCache>
                <c:ptCount val="1"/>
                <c:pt idx="0">
                  <c:v>Staten Island</c:v>
                </c:pt>
              </c:strCache>
            </c:strRef>
          </c:tx>
          <c:cat>
            <c:numRef>
              <c:f>Sheet1!$A$2:$A$17</c:f>
              <c:numCache>
                <c:formatCode>General</c:formatCode>
                <c:ptCount val="16"/>
                <c:pt idx="0">
                  <c:v>2002</c:v>
                </c:pt>
                <c:pt idx="1">
                  <c:v>2003</c:v>
                </c:pt>
                <c:pt idx="2">
                  <c:v>2004</c:v>
                </c:pt>
                <c:pt idx="3">
                  <c:v>2005</c:v>
                </c:pt>
                <c:pt idx="4">
                  <c:v>2006</c:v>
                </c:pt>
                <c:pt idx="5">
                  <c:v>2007</c:v>
                </c:pt>
                <c:pt idx="6">
                  <c:v>2008</c:v>
                </c:pt>
                <c:pt idx="7">
                  <c:v>2009</c:v>
                </c:pt>
                <c:pt idx="8">
                  <c:v>2010</c:v>
                </c:pt>
                <c:pt idx="9">
                  <c:v>2011</c:v>
                </c:pt>
                <c:pt idx="10">
                  <c:v>2012</c:v>
                </c:pt>
                <c:pt idx="11">
                  <c:v>2013</c:v>
                </c:pt>
                <c:pt idx="12">
                  <c:v>2014</c:v>
                </c:pt>
                <c:pt idx="13">
                  <c:v>2015</c:v>
                </c:pt>
                <c:pt idx="14">
                  <c:v>2016</c:v>
                </c:pt>
                <c:pt idx="15">
                  <c:v>2017</c:v>
                </c:pt>
              </c:numCache>
            </c:numRef>
          </c:cat>
          <c:val>
            <c:numRef>
              <c:f>Sheet1!$F$2:$F$17</c:f>
              <c:numCache>
                <c:formatCode>General</c:formatCode>
                <c:ptCount val="16"/>
                <c:pt idx="0">
                  <c:v>12.8</c:v>
                </c:pt>
                <c:pt idx="2">
                  <c:v>9.8000000000000007</c:v>
                </c:pt>
                <c:pt idx="6">
                  <c:v>10</c:v>
                </c:pt>
                <c:pt idx="7">
                  <c:v>10.9</c:v>
                </c:pt>
                <c:pt idx="8">
                  <c:v>13</c:v>
                </c:pt>
                <c:pt idx="9">
                  <c:v>10.1</c:v>
                </c:pt>
                <c:pt idx="10">
                  <c:v>11</c:v>
                </c:pt>
                <c:pt idx="11">
                  <c:v>15.3</c:v>
                </c:pt>
                <c:pt idx="12">
                  <c:v>9.3000000000000007</c:v>
                </c:pt>
                <c:pt idx="13">
                  <c:v>10.9</c:v>
                </c:pt>
                <c:pt idx="14">
                  <c:v>9.3000000000000007</c:v>
                </c:pt>
                <c:pt idx="15">
                  <c:v>13.5</c:v>
                </c:pt>
              </c:numCache>
            </c:numRef>
          </c:val>
          <c:smooth val="0"/>
          <c:extLst xmlns:c16r2="http://schemas.microsoft.com/office/drawing/2015/06/chart">
            <c:ext xmlns:c16="http://schemas.microsoft.com/office/drawing/2014/chart" uri="{C3380CC4-5D6E-409C-BE32-E72D297353CC}">
              <c16:uniqueId val="{00000006-D7C7-4DA2-82B8-F986D1DD67F4}"/>
            </c:ext>
          </c:extLst>
        </c:ser>
        <c:dLbls>
          <c:showLegendKey val="0"/>
          <c:showVal val="0"/>
          <c:showCatName val="0"/>
          <c:showSerName val="0"/>
          <c:showPercent val="0"/>
          <c:showBubbleSize val="0"/>
        </c:dLbls>
        <c:marker val="1"/>
        <c:smooth val="0"/>
        <c:axId val="168133376"/>
        <c:axId val="168134912"/>
      </c:lineChart>
      <c:catAx>
        <c:axId val="168133376"/>
        <c:scaling>
          <c:orientation val="minMax"/>
        </c:scaling>
        <c:delete val="0"/>
        <c:axPos val="b"/>
        <c:numFmt formatCode="General" sourceLinked="1"/>
        <c:majorTickMark val="out"/>
        <c:minorTickMark val="none"/>
        <c:tickLblPos val="nextTo"/>
        <c:txPr>
          <a:bodyPr/>
          <a:lstStyle/>
          <a:p>
            <a:pPr>
              <a:defRPr sz="1100"/>
            </a:pPr>
            <a:endParaRPr lang="en-US"/>
          </a:p>
        </c:txPr>
        <c:crossAx val="168134912"/>
        <c:crosses val="autoZero"/>
        <c:auto val="1"/>
        <c:lblAlgn val="ctr"/>
        <c:lblOffset val="100"/>
        <c:noMultiLvlLbl val="0"/>
      </c:catAx>
      <c:valAx>
        <c:axId val="168134912"/>
        <c:scaling>
          <c:orientation val="minMax"/>
        </c:scaling>
        <c:delete val="0"/>
        <c:axPos val="l"/>
        <c:title>
          <c:tx>
            <c:rich>
              <a:bodyPr rot="-5400000" vert="horz"/>
              <a:lstStyle/>
              <a:p>
                <a:pPr>
                  <a:defRPr sz="1200"/>
                </a:pPr>
                <a:r>
                  <a:rPr lang="en-US" sz="1200" b="1" i="0" baseline="0" dirty="0">
                    <a:effectLst/>
                  </a:rPr>
                  <a:t>Percent of adults eating 5 or more servings of fruit and/or vegetables yesterday</a:t>
                </a:r>
                <a:endParaRPr lang="en-US" sz="1200" dirty="0">
                  <a:effectLst/>
                </a:endParaRPr>
              </a:p>
            </c:rich>
          </c:tx>
          <c:layout>
            <c:manualLayout>
              <c:xMode val="edge"/>
              <c:yMode val="edge"/>
              <c:x val="8.3881578947368404E-3"/>
              <c:y val="9.0067774086378727E-2"/>
            </c:manualLayout>
          </c:layout>
          <c:overlay val="0"/>
        </c:title>
        <c:numFmt formatCode="General" sourceLinked="1"/>
        <c:majorTickMark val="out"/>
        <c:minorTickMark val="none"/>
        <c:tickLblPos val="nextTo"/>
        <c:txPr>
          <a:bodyPr/>
          <a:lstStyle/>
          <a:p>
            <a:pPr>
              <a:defRPr sz="1300"/>
            </a:pPr>
            <a:endParaRPr lang="en-US"/>
          </a:p>
        </c:txPr>
        <c:crossAx val="168133376"/>
        <c:crosses val="autoZero"/>
        <c:crossBetween val="between"/>
      </c:valAx>
    </c:plotArea>
    <c:legend>
      <c:legendPos val="t"/>
      <c:overlay val="0"/>
      <c:txPr>
        <a:bodyPr/>
        <a:lstStyle/>
        <a:p>
          <a:pPr>
            <a:defRPr sz="1200"/>
          </a:pPr>
          <a:endParaRPr lang="en-US"/>
        </a:p>
      </c:txPr>
    </c:legend>
    <c:plotVisOnly val="1"/>
    <c:dispBlanksAs val="span"/>
    <c:showDLblsOverMax val="0"/>
  </c:chart>
  <c:txPr>
    <a:bodyPr/>
    <a:lstStyle/>
    <a:p>
      <a:pPr>
        <a:defRPr sz="1800"/>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153002347761657E-2"/>
          <c:y val="1.66425098708314E-2"/>
          <c:w val="0.92045999065509121"/>
          <c:h val="0.88427163242047202"/>
        </c:manualLayout>
      </c:layout>
      <c:lineChart>
        <c:grouping val="standard"/>
        <c:varyColors val="0"/>
        <c:ser>
          <c:idx val="0"/>
          <c:order val="0"/>
          <c:tx>
            <c:strRef>
              <c:f>Sheet1!$B$1</c:f>
              <c:strCache>
                <c:ptCount val="1"/>
                <c:pt idx="0">
                  <c:v>Bronx</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F6BF-4E4B-BFF3-559BFAB9878A}"/>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C885-4156-A502-60FA197C7385}"/>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F6BF-4E4B-BFF3-559BFAB9878A}"/>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F6BF-4E4B-BFF3-559BFAB9878A}"/>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5-4156-A502-60FA197C7385}"/>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F6BF-4E4B-BFF3-559BFAB9878A}"/>
                </c:ext>
              </c:extLst>
            </c:dLbl>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F6BF-4E4B-BFF3-559BFAB9878A}"/>
                </c:ext>
              </c:extLst>
            </c:dLbl>
            <c:spPr>
              <a:noFill/>
              <a:ln>
                <a:noFill/>
              </a:ln>
              <a:effectLst/>
            </c:spPr>
            <c:txPr>
              <a:bodyPr/>
              <a:lstStyle/>
              <a:p>
                <a:pPr>
                  <a:defRPr sz="1200"/>
                </a:pPr>
                <a:endParaRPr lang="en-US"/>
              </a:p>
            </c:txPr>
            <c:dLblPos val="t"/>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Sheet1!$B$2:$B$10</c:f>
              <c:numCache>
                <c:formatCode>0.0</c:formatCode>
                <c:ptCount val="9"/>
                <c:pt idx="0">
                  <c:v>11.05</c:v>
                </c:pt>
                <c:pt idx="1">
                  <c:v>10.14</c:v>
                </c:pt>
                <c:pt idx="2">
                  <c:v>10.82</c:v>
                </c:pt>
                <c:pt idx="3">
                  <c:v>9.5399999999999991</c:v>
                </c:pt>
                <c:pt idx="4">
                  <c:v>9.1</c:v>
                </c:pt>
                <c:pt idx="5">
                  <c:v>9.27</c:v>
                </c:pt>
                <c:pt idx="6">
                  <c:v>9.24</c:v>
                </c:pt>
                <c:pt idx="7">
                  <c:v>7.45</c:v>
                </c:pt>
                <c:pt idx="8">
                  <c:v>7.7</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Brooklyn</c:v>
                </c:pt>
              </c:strCache>
            </c:strRef>
          </c:tx>
          <c:spPr>
            <a:ln w="28575" cap="rnd">
              <a:solidFill>
                <a:schemeClr val="bg2"/>
              </a:solidFill>
              <a:prstDash val="solid"/>
              <a:round/>
            </a:ln>
            <a:effectLst/>
          </c:spPr>
          <c:marker>
            <c:symbol val="square"/>
            <c:size val="7"/>
            <c:spPr>
              <a:solidFill>
                <a:schemeClr val="bg2"/>
              </a:solidFill>
              <a:ln w="25400">
                <a:solidFill>
                  <a:schemeClr val="bg2"/>
                </a:solidFill>
                <a:prstDash val="solid"/>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Sheet1!$C$2:$C$10</c:f>
              <c:numCache>
                <c:formatCode>0.0</c:formatCode>
                <c:ptCount val="9"/>
                <c:pt idx="0">
                  <c:v>10.5</c:v>
                </c:pt>
                <c:pt idx="1">
                  <c:v>9.69</c:v>
                </c:pt>
                <c:pt idx="2">
                  <c:v>10.199999999999999</c:v>
                </c:pt>
                <c:pt idx="3">
                  <c:v>9.02</c:v>
                </c:pt>
                <c:pt idx="4">
                  <c:v>8.6999999999999993</c:v>
                </c:pt>
                <c:pt idx="5">
                  <c:v>9.09</c:v>
                </c:pt>
                <c:pt idx="6">
                  <c:v>8.74</c:v>
                </c:pt>
                <c:pt idx="7">
                  <c:v>7.45</c:v>
                </c:pt>
                <c:pt idx="8">
                  <c:v>7.5</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Manhattan</c:v>
                </c:pt>
              </c:strCache>
            </c:strRef>
          </c:tx>
          <c:spPr>
            <a:ln>
              <a:solidFill>
                <a:schemeClr val="accent3"/>
              </a:solidFill>
            </a:ln>
          </c:spPr>
          <c:marker>
            <c:symbol val="diamond"/>
            <c:size val="7"/>
            <c:spPr>
              <a:solidFill>
                <a:schemeClr val="accent3"/>
              </a:solidFill>
              <a:ln>
                <a:solidFill>
                  <a:schemeClr val="accent3"/>
                </a:solidFill>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Sheet1!$D$2:$D$10</c:f>
              <c:numCache>
                <c:formatCode>0.0</c:formatCode>
                <c:ptCount val="9"/>
                <c:pt idx="0">
                  <c:v>12.63</c:v>
                </c:pt>
                <c:pt idx="1">
                  <c:v>11.61</c:v>
                </c:pt>
                <c:pt idx="2">
                  <c:v>11.94</c:v>
                </c:pt>
                <c:pt idx="3">
                  <c:v>10.92</c:v>
                </c:pt>
                <c:pt idx="4">
                  <c:v>10.73</c:v>
                </c:pt>
                <c:pt idx="5">
                  <c:v>10.85</c:v>
                </c:pt>
                <c:pt idx="6">
                  <c:v>10.19</c:v>
                </c:pt>
                <c:pt idx="7">
                  <c:v>8.67</c:v>
                </c:pt>
                <c:pt idx="8">
                  <c:v>8.6999999999999993</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Queens</c:v>
                </c:pt>
              </c:strCache>
            </c:strRef>
          </c:tx>
          <c:spPr>
            <a:ln>
              <a:solidFill>
                <a:schemeClr val="accent1"/>
              </a:solidFill>
              <a:prstDash val="solid"/>
            </a:ln>
          </c:spPr>
          <c:marker>
            <c:symbol val="circle"/>
            <c:size val="7"/>
            <c:spPr>
              <a:solidFill>
                <a:schemeClr val="accent1"/>
              </a:solidFill>
              <a:ln>
                <a:solidFill>
                  <a:schemeClr val="accent1"/>
                </a:solidFill>
                <a:prstDash val="solid"/>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Sheet1!$E$2:$E$10</c:f>
              <c:numCache>
                <c:formatCode>0.0</c:formatCode>
                <c:ptCount val="9"/>
                <c:pt idx="0">
                  <c:v>10.050000000000001</c:v>
                </c:pt>
                <c:pt idx="1">
                  <c:v>9.1999999999999993</c:v>
                </c:pt>
                <c:pt idx="2">
                  <c:v>9.75</c:v>
                </c:pt>
                <c:pt idx="3">
                  <c:v>8.6300000000000008</c:v>
                </c:pt>
                <c:pt idx="4">
                  <c:v>8.36</c:v>
                </c:pt>
                <c:pt idx="5">
                  <c:v>8.6</c:v>
                </c:pt>
                <c:pt idx="6">
                  <c:v>8.35</c:v>
                </c:pt>
                <c:pt idx="7">
                  <c:v>6.87</c:v>
                </c:pt>
                <c:pt idx="8">
                  <c:v>7.2</c:v>
                </c:pt>
              </c:numCache>
            </c:numRef>
          </c:val>
          <c:smooth val="0"/>
          <c:extLst xmlns:c16r2="http://schemas.microsoft.com/office/drawing/2015/06/chart">
            <c:ext xmlns:c16="http://schemas.microsoft.com/office/drawing/2014/chart" uri="{C3380CC4-5D6E-409C-BE32-E72D297353CC}">
              <c16:uniqueId val="{0000000C-8050-4CFF-A6B4-C6D593F6775B}"/>
            </c:ext>
          </c:extLst>
        </c:ser>
        <c:ser>
          <c:idx val="4"/>
          <c:order val="4"/>
          <c:tx>
            <c:strRef>
              <c:f>Sheet1!$F$1</c:f>
              <c:strCache>
                <c:ptCount val="1"/>
                <c:pt idx="0">
                  <c:v>Staten Island</c:v>
                </c:pt>
              </c:strCache>
            </c:strRef>
          </c:tx>
          <c:spPr>
            <a:ln>
              <a:solidFill>
                <a:schemeClr val="accent5"/>
              </a:solidFill>
            </a:ln>
          </c:spPr>
          <c:marker>
            <c:symbol val="star"/>
            <c:size val="7"/>
            <c:spPr>
              <a:solidFill>
                <a:schemeClr val="accent5"/>
              </a:solidFill>
              <a:ln>
                <a:solidFill>
                  <a:schemeClr val="accent5"/>
                </a:solidFill>
              </a:ln>
            </c:spPr>
          </c:marker>
          <c:cat>
            <c:numRef>
              <c:f>Sheet1!$A$2:$A$10</c:f>
              <c:numCache>
                <c:formatCode>General</c:formatCode>
                <c:ptCount val="9"/>
                <c:pt idx="0">
                  <c:v>2009</c:v>
                </c:pt>
                <c:pt idx="1">
                  <c:v>2010</c:v>
                </c:pt>
                <c:pt idx="2">
                  <c:v>2011</c:v>
                </c:pt>
                <c:pt idx="3">
                  <c:v>2012</c:v>
                </c:pt>
                <c:pt idx="4">
                  <c:v>2013</c:v>
                </c:pt>
                <c:pt idx="5">
                  <c:v>2014</c:v>
                </c:pt>
                <c:pt idx="6">
                  <c:v>2015</c:v>
                </c:pt>
                <c:pt idx="7">
                  <c:v>2016</c:v>
                </c:pt>
                <c:pt idx="8">
                  <c:v>2017</c:v>
                </c:pt>
              </c:numCache>
            </c:numRef>
          </c:cat>
          <c:val>
            <c:numRef>
              <c:f>Sheet1!$F$2:$F$10</c:f>
              <c:numCache>
                <c:formatCode>0.0</c:formatCode>
                <c:ptCount val="9"/>
                <c:pt idx="0">
                  <c:v>9.81</c:v>
                </c:pt>
                <c:pt idx="1">
                  <c:v>8.8000000000000007</c:v>
                </c:pt>
                <c:pt idx="2">
                  <c:v>9.44</c:v>
                </c:pt>
                <c:pt idx="3">
                  <c:v>8.35</c:v>
                </c:pt>
                <c:pt idx="4">
                  <c:v>7.98</c:v>
                </c:pt>
                <c:pt idx="5">
                  <c:v>8.41</c:v>
                </c:pt>
                <c:pt idx="6">
                  <c:v>7.69</c:v>
                </c:pt>
                <c:pt idx="7">
                  <c:v>6.54</c:v>
                </c:pt>
                <c:pt idx="8">
                  <c:v>6.8</c:v>
                </c:pt>
              </c:numCache>
            </c:numRef>
          </c:val>
          <c:smooth val="0"/>
          <c:extLst xmlns:c16r2="http://schemas.microsoft.com/office/drawing/2015/06/chart">
            <c:ext xmlns:c16="http://schemas.microsoft.com/office/drawing/2014/chart" uri="{C3380CC4-5D6E-409C-BE32-E72D297353CC}">
              <c16:uniqueId val="{0000000D-F6BF-4E4B-BFF3-559BFAB9878A}"/>
            </c:ext>
          </c:extLst>
        </c:ser>
        <c:dLbls>
          <c:showLegendKey val="0"/>
          <c:showVal val="0"/>
          <c:showCatName val="0"/>
          <c:showSerName val="0"/>
          <c:showPercent val="0"/>
          <c:showBubbleSize val="0"/>
        </c:dLbls>
        <c:marker val="1"/>
        <c:smooth val="0"/>
        <c:axId val="168350848"/>
        <c:axId val="168352768"/>
      </c:lineChart>
      <c:catAx>
        <c:axId val="16835084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352768"/>
        <c:crosses val="autoZero"/>
        <c:auto val="1"/>
        <c:lblAlgn val="ctr"/>
        <c:lblOffset val="100"/>
        <c:noMultiLvlLbl val="0"/>
      </c:catAx>
      <c:valAx>
        <c:axId val="16835276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Mean fine particulate matter (PM2.5)</a:t>
                </a:r>
                <a:endParaRPr lang="en-US" sz="1200" dirty="0">
                  <a:effectLst/>
                  <a:latin typeface="+mn-lt"/>
                </a:endParaRPr>
              </a:p>
            </c:rich>
          </c:tx>
          <c:layout>
            <c:manualLayout>
              <c:xMode val="edge"/>
              <c:yMode val="edge"/>
              <c:x val="8.8379887346021063E-3"/>
              <c:y val="0.18179557841876418"/>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8350848"/>
        <c:crosses val="autoZero"/>
        <c:crossBetween val="between"/>
      </c:valAx>
      <c:spPr>
        <a:noFill/>
        <a:ln>
          <a:noFill/>
        </a:ln>
        <a:effectLst/>
      </c:spPr>
    </c:plotArea>
    <c:legend>
      <c:legendPos val="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45211962141093E-2"/>
          <c:y val="4.9006212811635398E-2"/>
          <c:w val="0.89058816511572403"/>
          <c:h val="0.86684502314465395"/>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3.97727272727273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95</c:v>
                </c:pt>
                <c:pt idx="1">
                  <c:v>94.7</c:v>
                </c:pt>
                <c:pt idx="2">
                  <c:v>92.1</c:v>
                </c:pt>
                <c:pt idx="3">
                  <c:v>85.6</c:v>
                </c:pt>
                <c:pt idx="4">
                  <c:v>77.599999999999994</c:v>
                </c:pt>
                <c:pt idx="5">
                  <c:v>72.8</c:v>
                </c:pt>
                <c:pt idx="6">
                  <c:v>71.2</c:v>
                </c:pt>
                <c:pt idx="7">
                  <c:v>56.9</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0791577189215E-2"/>
                  <c:y val="2.2122580612279698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manualLayout>
                  <c:x val="-3.787878787878788E-3"/>
                  <c:y val="1.493709366498647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3B19-412E-847A-E62660B03162}"/>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26</c:v>
                </c:pt>
                <c:pt idx="1">
                  <c:v>35</c:v>
                </c:pt>
                <c:pt idx="2">
                  <c:v>38</c:v>
                </c:pt>
                <c:pt idx="3">
                  <c:v>42.6</c:v>
                </c:pt>
                <c:pt idx="4">
                  <c:v>41.1</c:v>
                </c:pt>
                <c:pt idx="5">
                  <c:v>42</c:v>
                </c:pt>
                <c:pt idx="6">
                  <c:v>43.5</c:v>
                </c:pt>
                <c:pt idx="7">
                  <c:v>39.200000000000003</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9E-2"/>
                  <c:y val="-2.48951561083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B19-412E-847A-E62660B03162}"/>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General</c:formatCode>
                <c:ptCount val="8"/>
                <c:pt idx="0">
                  <c:v>90.5</c:v>
                </c:pt>
                <c:pt idx="1">
                  <c:v>91.4</c:v>
                </c:pt>
                <c:pt idx="2">
                  <c:v>88.8</c:v>
                </c:pt>
                <c:pt idx="3">
                  <c:v>85.9</c:v>
                </c:pt>
                <c:pt idx="4">
                  <c:v>75.599999999999994</c:v>
                </c:pt>
                <c:pt idx="5">
                  <c:v>69.7</c:v>
                </c:pt>
                <c:pt idx="6">
                  <c:v>65.7</c:v>
                </c:pt>
                <c:pt idx="7" formatCode="0.0">
                  <c:v>56.6</c:v>
                </c:pt>
              </c:numCache>
            </c:numRef>
          </c:val>
          <c:smooth val="0"/>
          <c:extLst xmlns:c16r2="http://schemas.microsoft.com/office/drawing/2015/06/chart">
            <c:ext xmlns:c16="http://schemas.microsoft.com/office/drawing/2014/chart" uri="{C3380CC4-5D6E-409C-BE32-E72D297353CC}">
              <c16:uniqueId val="{0000000B-A690-4560-B4DF-584FF2EC3A20}"/>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0404040404040401E-2"/>
                  <c:y val="-1.742660927581760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A690-4560-B4DF-584FF2EC3A20}"/>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5-A690-4560-B4DF-584FF2EC3A20}"/>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4-A690-4560-B4DF-584FF2EC3A20}"/>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3-A690-4560-B4DF-584FF2EC3A20}"/>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2-A690-4560-B4DF-584FF2EC3A20}"/>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1-A690-4560-B4DF-584FF2EC3A20}"/>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10-A690-4560-B4DF-584FF2EC3A20}"/>
                </c:ext>
              </c:extLst>
            </c:dLbl>
            <c:dLbl>
              <c:idx val="7"/>
              <c:layout>
                <c:manualLayout>
                  <c:x val="-1.2626262626262627E-3"/>
                  <c:y val="-1.7426609275817552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B19-412E-847A-E62660B03162}"/>
                </c:ext>
              </c:extLst>
            </c:dLbl>
            <c:spPr>
              <a:noFill/>
              <a:ln>
                <a:noFill/>
              </a:ln>
              <a:effectLst/>
            </c:sp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0.0</c:formatCode>
                <c:ptCount val="8"/>
                <c:pt idx="0">
                  <c:v>28.7</c:v>
                </c:pt>
                <c:pt idx="1">
                  <c:v>34.9</c:v>
                </c:pt>
                <c:pt idx="2">
                  <c:v>40</c:v>
                </c:pt>
                <c:pt idx="3">
                  <c:v>43.9</c:v>
                </c:pt>
                <c:pt idx="4">
                  <c:v>44</c:v>
                </c:pt>
                <c:pt idx="5">
                  <c:v>42</c:v>
                </c:pt>
                <c:pt idx="6">
                  <c:v>43.4</c:v>
                </c:pt>
                <c:pt idx="7">
                  <c:v>40.5</c:v>
                </c:pt>
              </c:numCache>
            </c:numRef>
          </c:val>
          <c:smooth val="0"/>
          <c:extLst xmlns:c16r2="http://schemas.microsoft.com/office/drawing/2015/06/chart">
            <c:ext xmlns:c16="http://schemas.microsoft.com/office/drawing/2014/chart" uri="{C3380CC4-5D6E-409C-BE32-E72D297353CC}">
              <c16:uniqueId val="{0000000C-A690-4560-B4DF-584FF2EC3A20}"/>
            </c:ext>
          </c:extLst>
        </c:ser>
        <c:dLbls>
          <c:showLegendKey val="0"/>
          <c:showVal val="0"/>
          <c:showCatName val="0"/>
          <c:showSerName val="0"/>
          <c:showPercent val="0"/>
          <c:showBubbleSize val="0"/>
        </c:dLbls>
        <c:marker val="1"/>
        <c:smooth val="0"/>
        <c:axId val="162950528"/>
        <c:axId val="163659136"/>
      </c:lineChart>
      <c:catAx>
        <c:axId val="16295052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3659136"/>
        <c:crosses val="autoZero"/>
        <c:auto val="1"/>
        <c:lblAlgn val="ctr"/>
        <c:lblOffset val="100"/>
        <c:noMultiLvlLbl val="0"/>
      </c:catAx>
      <c:valAx>
        <c:axId val="163659136"/>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lung cancer incidence rate per 100,000</a:t>
                </a:r>
                <a:endParaRPr lang="en-US" sz="1200" dirty="0">
                  <a:effectLst/>
                  <a:latin typeface="+mn-lt"/>
                </a:endParaRPr>
              </a:p>
            </c:rich>
          </c:tx>
          <c:layout>
            <c:manualLayout>
              <c:xMode val="edge"/>
              <c:yMode val="edge"/>
              <c:x val="9.1372385270023105E-3"/>
              <c:y val="9.4868579058978802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2950528"/>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5289460883454798E-2"/>
          <c:y val="2.9204900542976399E-2"/>
          <c:w val="0.90260348741151897"/>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Sheet1!$B$2:$B$13</c:f>
              <c:numCache>
                <c:formatCode>0</c:formatCode>
                <c:ptCount val="12"/>
                <c:pt idx="0">
                  <c:v>1.6</c:v>
                </c:pt>
                <c:pt idx="1">
                  <c:v>2.2999999999999998</c:v>
                </c:pt>
                <c:pt idx="2">
                  <c:v>6.2</c:v>
                </c:pt>
                <c:pt idx="3">
                  <c:v>18.100000000000001</c:v>
                </c:pt>
                <c:pt idx="4">
                  <c:v>46.2</c:v>
                </c:pt>
                <c:pt idx="5">
                  <c:v>91.4</c:v>
                </c:pt>
                <c:pt idx="6">
                  <c:v>153.30000000000001</c:v>
                </c:pt>
                <c:pt idx="7">
                  <c:v>254.2</c:v>
                </c:pt>
                <c:pt idx="8">
                  <c:v>328.5</c:v>
                </c:pt>
                <c:pt idx="9">
                  <c:v>394.4</c:v>
                </c:pt>
                <c:pt idx="10">
                  <c:v>381.8</c:v>
                </c:pt>
                <c:pt idx="11">
                  <c:v>315</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spPr>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Sheet1!$C$2:$C$13</c:f>
              <c:numCache>
                <c:formatCode>0</c:formatCode>
                <c:ptCount val="12"/>
                <c:pt idx="0">
                  <c:v>1.4</c:v>
                </c:pt>
                <c:pt idx="1">
                  <c:v>2.4</c:v>
                </c:pt>
                <c:pt idx="2">
                  <c:v>8.5</c:v>
                </c:pt>
                <c:pt idx="3">
                  <c:v>16.7</c:v>
                </c:pt>
                <c:pt idx="4">
                  <c:v>49.9</c:v>
                </c:pt>
                <c:pt idx="5">
                  <c:v>78.7</c:v>
                </c:pt>
                <c:pt idx="6">
                  <c:v>111.2</c:v>
                </c:pt>
                <c:pt idx="7">
                  <c:v>138.80000000000001</c:v>
                </c:pt>
                <c:pt idx="8">
                  <c:v>208.2</c:v>
                </c:pt>
                <c:pt idx="9">
                  <c:v>248.2</c:v>
                </c:pt>
                <c:pt idx="10">
                  <c:v>261.7</c:v>
                </c:pt>
                <c:pt idx="11">
                  <c:v>195.9</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178210688"/>
        <c:axId val="178212224"/>
      </c:barChart>
      <c:catAx>
        <c:axId val="17821068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8212224"/>
        <c:crosses val="autoZero"/>
        <c:auto val="1"/>
        <c:lblAlgn val="ctr"/>
        <c:lblOffset val="100"/>
        <c:noMultiLvlLbl val="0"/>
      </c:catAx>
      <c:valAx>
        <c:axId val="178212224"/>
        <c:scaling>
          <c:orientation val="minMax"/>
          <c:max val="4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Lung cancer incidence rate per 100,000</a:t>
                </a:r>
                <a:endParaRPr lang="en-US" sz="1200" dirty="0">
                  <a:effectLst/>
                </a:endParaRPr>
              </a:p>
            </c:rich>
          </c:tx>
          <c:layout>
            <c:manualLayout>
              <c:xMode val="edge"/>
              <c:yMode val="edge"/>
              <c:x val="6.3140277212663997E-3"/>
              <c:y val="0.2058079588194300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821068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017170208038306E-2"/>
          <c:y val="8.7518277934030511E-2"/>
          <c:w val="0.922896463730565"/>
          <c:h val="0.84476588652117279"/>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0.0</c:formatCode>
                <c:ptCount val="2"/>
                <c:pt idx="0">
                  <c:v>45.1</c:v>
                </c:pt>
                <c:pt idx="1">
                  <c:v>28.8</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0.0</c:formatCode>
                <c:ptCount val="2"/>
                <c:pt idx="0">
                  <c:v>64.8</c:v>
                </c:pt>
                <c:pt idx="1">
                  <c:v>46.8</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0.0</c:formatCode>
                <c:ptCount val="2"/>
                <c:pt idx="0">
                  <c:v>72.400000000000006</c:v>
                </c:pt>
                <c:pt idx="1">
                  <c:v>56.8</c:v>
                </c:pt>
              </c:numCache>
            </c:numRef>
          </c:val>
          <c:extLst xmlns:c16r2="http://schemas.microsoft.com/office/drawing/2015/06/chart">
            <c:ext xmlns:c16="http://schemas.microsoft.com/office/drawing/2014/chart" uri="{C3380CC4-5D6E-409C-BE32-E72D297353CC}">
              <c16:uniqueId val="{00000012-AD79-4DD9-861D-32FF4F55AD04}"/>
            </c:ext>
          </c:extLst>
        </c:ser>
        <c:dLbls>
          <c:showLegendKey val="0"/>
          <c:showVal val="0"/>
          <c:showCatName val="0"/>
          <c:showSerName val="0"/>
          <c:showPercent val="0"/>
          <c:showBubbleSize val="0"/>
        </c:dLbls>
        <c:gapWidth val="70"/>
        <c:axId val="179015680"/>
        <c:axId val="179017216"/>
      </c:barChart>
      <c:catAx>
        <c:axId val="17901568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79017216"/>
        <c:crosses val="autoZero"/>
        <c:auto val="1"/>
        <c:lblAlgn val="ctr"/>
        <c:lblOffset val="100"/>
        <c:noMultiLvlLbl val="0"/>
      </c:catAx>
      <c:valAx>
        <c:axId val="179017216"/>
        <c:scaling>
          <c:orientation val="minMax"/>
          <c:max val="75"/>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lung cancer incidence rate per 100,000</a:t>
                </a:r>
                <a:endParaRPr lang="en-US" sz="1200" dirty="0">
                  <a:effectLst/>
                </a:endParaRPr>
              </a:p>
            </c:rich>
          </c:tx>
          <c:layout>
            <c:manualLayout>
              <c:xMode val="edge"/>
              <c:yMode val="edge"/>
              <c:x val="0"/>
              <c:y val="0.12319734084877"/>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79015680"/>
        <c:crosses val="autoZero"/>
        <c:crossBetween val="between"/>
        <c:majorUnit val="15"/>
      </c:valAx>
      <c:spPr>
        <a:noFill/>
        <a:ln>
          <a:noFill/>
        </a:ln>
        <a:effectLst/>
      </c:spPr>
    </c:plotArea>
    <c:legend>
      <c:legendPos val="t"/>
      <c:layout>
        <c:manualLayout>
          <c:xMode val="edge"/>
          <c:yMode val="edge"/>
          <c:x val="0.2526310263119268"/>
          <c:y val="1.4578344347763535E-2"/>
          <c:w val="0.49943340272994513"/>
          <c:h val="4.6835131361022367E-2"/>
        </c:manualLayou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6145211962141107E-2"/>
          <c:y val="6.6872718071796164E-2"/>
          <c:w val="0.89058816511572414"/>
          <c:h val="0.84897848197097103"/>
        </c:manualLayout>
      </c:layout>
      <c:lineChart>
        <c:grouping val="standard"/>
        <c:varyColors val="0"/>
        <c:ser>
          <c:idx val="0"/>
          <c:order val="0"/>
          <c:tx>
            <c:strRef>
              <c:f>Sheet1!$B$1</c:f>
              <c:strCache>
                <c:ptCount val="1"/>
                <c:pt idx="0">
                  <c:v>Hispanic</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dPt>
            <c:idx val="2"/>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3560606060606064E-2"/>
                  <c:y val="4.399309374749411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8EF-4FDE-A0B3-C670F845B4ED}"/>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5-4156-A502-60FA197C7385}"/>
                </c:ext>
              </c:extLst>
            </c:dLbl>
            <c:dLbl>
              <c:idx val="6"/>
              <c:layout>
                <c:manualLayout>
                  <c:x val="1.8939393939393901E-3"/>
                  <c:y val="-7.46854683249319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8EF-4FDE-A0B3-C670F845B4ED}"/>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34.5</c:v>
                </c:pt>
                <c:pt idx="1">
                  <c:v>38.299999999999997</c:v>
                </c:pt>
                <c:pt idx="2">
                  <c:v>35</c:v>
                </c:pt>
                <c:pt idx="3">
                  <c:v>39.6</c:v>
                </c:pt>
                <c:pt idx="4">
                  <c:v>35.1</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Non-Hispanic black</c:v>
                </c:pt>
              </c:strCache>
            </c:strRef>
          </c:tx>
          <c:spPr>
            <a:ln w="28575" cap="rnd">
              <a:solidFill>
                <a:schemeClr val="accent5"/>
              </a:solidFill>
              <a:prstDash val="solid"/>
              <a:round/>
            </a:ln>
            <a:effectLst/>
          </c:spPr>
          <c:marker>
            <c:symbol val="square"/>
            <c:size val="7"/>
            <c:spPr>
              <a:solidFill>
                <a:schemeClr val="accent5"/>
              </a:solidFill>
              <a:ln w="25400">
                <a:solidFill>
                  <a:schemeClr val="accent5"/>
                </a:solid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3316829714467507E-2"/>
                  <c:y val="6.8083784234073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38EF-4FDE-A0B3-C670F845B4ED}"/>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885-4156-A502-60FA197C7385}"/>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690-4560-B4DF-584FF2EC3A20}"/>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66.5</c:v>
                </c:pt>
                <c:pt idx="1">
                  <c:v>61.5</c:v>
                </c:pt>
                <c:pt idx="2">
                  <c:v>63.1</c:v>
                </c:pt>
                <c:pt idx="3">
                  <c:v>59</c:v>
                </c:pt>
                <c:pt idx="4">
                  <c:v>53.7</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Non-Hispanic white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9E-2"/>
                  <c:y val="-2.48951561083109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8EF-4FDE-A0B3-C670F845B4ED}"/>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38EF-4FDE-A0B3-C670F845B4ED}"/>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690-4560-B4DF-584FF2EC3A20}"/>
                </c:ext>
              </c:extLst>
            </c:dLbl>
            <c:numFmt formatCode="#,##0.0" sourceLinked="0"/>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74</c:v>
                </c:pt>
                <c:pt idx="1">
                  <c:v>68.7</c:v>
                </c:pt>
                <c:pt idx="2">
                  <c:v>72.5</c:v>
                </c:pt>
                <c:pt idx="3">
                  <c:v>76.599999999999994</c:v>
                </c:pt>
                <c:pt idx="4">
                  <c:v>63.1</c:v>
                </c:pt>
              </c:numCache>
            </c:numRef>
          </c:val>
          <c:smooth val="0"/>
          <c:extLst xmlns:c16r2="http://schemas.microsoft.com/office/drawing/2015/06/chart">
            <c:ext xmlns:c16="http://schemas.microsoft.com/office/drawing/2014/chart" uri="{C3380CC4-5D6E-409C-BE32-E72D297353CC}">
              <c16:uniqueId val="{0000000B-A690-4560-B4DF-584FF2EC3A20}"/>
            </c:ext>
          </c:extLst>
        </c:ser>
        <c:dLbls>
          <c:showLegendKey val="0"/>
          <c:showVal val="0"/>
          <c:showCatName val="0"/>
          <c:showSerName val="0"/>
          <c:showPercent val="0"/>
          <c:showBubbleSize val="0"/>
        </c:dLbls>
        <c:marker val="1"/>
        <c:smooth val="0"/>
        <c:axId val="253646720"/>
        <c:axId val="253679488"/>
      </c:lineChart>
      <c:catAx>
        <c:axId val="25364672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3679488"/>
        <c:crosses val="autoZero"/>
        <c:auto val="1"/>
        <c:lblAlgn val="ctr"/>
        <c:lblOffset val="100"/>
        <c:noMultiLvlLbl val="0"/>
      </c:catAx>
      <c:valAx>
        <c:axId val="253679488"/>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lung cancer incidence rate per 100,000</a:t>
                </a:r>
                <a:endParaRPr lang="en-US" sz="1200" dirty="0">
                  <a:effectLst/>
                  <a:latin typeface="+mn-lt"/>
                </a:endParaRPr>
              </a:p>
            </c:rich>
          </c:tx>
          <c:layout>
            <c:manualLayout>
              <c:xMode val="edge"/>
              <c:yMode val="edge"/>
              <c:x val="1.5450369840133619E-2"/>
              <c:y val="7.3569757189876323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3646720"/>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603776763075901"/>
          <c:y val="1.66425098708314E-2"/>
          <c:w val="0.88257522537209399"/>
          <c:h val="0.88427163242047202"/>
        </c:manualLayout>
      </c:layout>
      <c:lineChart>
        <c:grouping val="standard"/>
        <c:varyColors val="0"/>
        <c:ser>
          <c:idx val="0"/>
          <c:order val="0"/>
          <c:tx>
            <c:strRef>
              <c:f>Sheet1!$B$1</c:f>
              <c:strCache>
                <c:ptCount val="1"/>
                <c:pt idx="0">
                  <c:v>Bronx male</c:v>
                </c:pt>
              </c:strCache>
            </c:strRef>
          </c:tx>
          <c:spPr>
            <a:ln w="28575" cap="rnd">
              <a:solidFill>
                <a:srgbClr val="E31A1C"/>
              </a:solidFill>
              <a:round/>
            </a:ln>
            <a:effectLst/>
          </c:spPr>
          <c:marker>
            <c:symbol val="diamond"/>
            <c:size val="7"/>
            <c:spPr>
              <a:solidFill>
                <a:srgbClr val="E31A1C"/>
              </a:solidFill>
              <a:ln w="9525">
                <a:solidFill>
                  <a:srgbClr val="E31A1C"/>
                </a:solidFill>
              </a:ln>
              <a:effectLst/>
            </c:spPr>
          </c:marker>
          <c:dPt>
            <c:idx val="2"/>
            <c:marker>
              <c:spPr>
                <a:solidFill>
                  <a:srgbClr val="E31A1C"/>
                </a:solidFill>
                <a:ln w="9525">
                  <a:solidFill>
                    <a:schemeClr val="accent4">
                      <a:lumMod val="75000"/>
                    </a:schemeClr>
                  </a:solidFill>
                </a:ln>
                <a:effectLst/>
              </c:spPr>
            </c:marker>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2936067320730797E-2"/>
                  <c:y val="-1.24475780541554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C081-4BCD-8A09-D22384CF854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Sheet1!$B$2:$B$9</c:f>
              <c:numCache>
                <c:formatCode>0.0</c:formatCode>
                <c:ptCount val="8"/>
                <c:pt idx="0">
                  <c:v>81.599999999999994</c:v>
                </c:pt>
                <c:pt idx="1">
                  <c:v>78.3</c:v>
                </c:pt>
                <c:pt idx="2">
                  <c:v>76.599999999999994</c:v>
                </c:pt>
                <c:pt idx="3">
                  <c:v>74.2</c:v>
                </c:pt>
                <c:pt idx="4">
                  <c:v>62.2</c:v>
                </c:pt>
                <c:pt idx="5">
                  <c:v>54</c:v>
                </c:pt>
                <c:pt idx="6">
                  <c:v>50.6</c:v>
                </c:pt>
                <c:pt idx="7">
                  <c:v>44.3</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Bronx female</c:v>
                </c:pt>
              </c:strCache>
            </c:strRef>
          </c:tx>
          <c:spPr>
            <a:ln w="28575" cap="rnd">
              <a:solidFill>
                <a:schemeClr val="accent4"/>
              </a:solidFill>
              <a:prstDash val="dash"/>
              <a:round/>
            </a:ln>
            <a:effectLst/>
          </c:spPr>
          <c:marker>
            <c:symbol val="square"/>
            <c:size val="7"/>
            <c:spPr>
              <a:solidFill>
                <a:schemeClr val="accent4"/>
              </a:solidFill>
              <a:ln w="25400">
                <a:no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2136012671211101E-2"/>
                  <c:y val="9.6748065332730605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081-4BCD-8A09-D22384CF8547}"/>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Sheet1!$C$2:$C$9</c:f>
              <c:numCache>
                <c:formatCode>0.0</c:formatCode>
                <c:ptCount val="8"/>
                <c:pt idx="0">
                  <c:v>20.3</c:v>
                </c:pt>
                <c:pt idx="1">
                  <c:v>26.5</c:v>
                </c:pt>
                <c:pt idx="2">
                  <c:v>29.7</c:v>
                </c:pt>
                <c:pt idx="3">
                  <c:v>33</c:v>
                </c:pt>
                <c:pt idx="4">
                  <c:v>31.3</c:v>
                </c:pt>
                <c:pt idx="5">
                  <c:v>30.5</c:v>
                </c:pt>
                <c:pt idx="6">
                  <c:v>27.2</c:v>
                </c:pt>
                <c:pt idx="7">
                  <c:v>25.3</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NYC male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2936067320730797E-2"/>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081-4BCD-8A09-D22384CF854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Sheet1!$D$2:$D$9</c:f>
              <c:numCache>
                <c:formatCode>0.0</c:formatCode>
                <c:ptCount val="8"/>
                <c:pt idx="0">
                  <c:v>76.400000000000006</c:v>
                </c:pt>
                <c:pt idx="1">
                  <c:v>73.7</c:v>
                </c:pt>
                <c:pt idx="2">
                  <c:v>74</c:v>
                </c:pt>
                <c:pt idx="3">
                  <c:v>69.2</c:v>
                </c:pt>
                <c:pt idx="4">
                  <c:v>58.1</c:v>
                </c:pt>
                <c:pt idx="5">
                  <c:v>50.8</c:v>
                </c:pt>
                <c:pt idx="6">
                  <c:v>44.5</c:v>
                </c:pt>
                <c:pt idx="7">
                  <c:v>37.9</c:v>
                </c:pt>
              </c:numCache>
            </c:numRef>
          </c:val>
          <c:smooth val="0"/>
          <c:extLst xmlns:c16r2="http://schemas.microsoft.com/office/drawing/2015/06/chart">
            <c:ext xmlns:c16="http://schemas.microsoft.com/office/drawing/2014/chart" uri="{C3380CC4-5D6E-409C-BE32-E72D297353CC}">
              <c16:uniqueId val="{0000000B-8050-4CFF-A6B4-C6D593F6775B}"/>
            </c:ext>
          </c:extLst>
        </c:ser>
        <c:ser>
          <c:idx val="3"/>
          <c:order val="3"/>
          <c:tx>
            <c:strRef>
              <c:f>Sheet1!$E$1</c:f>
              <c:strCache>
                <c:ptCount val="1"/>
                <c:pt idx="0">
                  <c:v>NYC female</c:v>
                </c:pt>
              </c:strCache>
            </c:strRef>
          </c:tx>
          <c:spPr>
            <a:ln>
              <a:solidFill>
                <a:schemeClr val="bg2"/>
              </a:solidFill>
              <a:prstDash val="dash"/>
            </a:ln>
          </c:spPr>
          <c:marker>
            <c:symbol val="square"/>
            <c:size val="7"/>
            <c:spPr>
              <a:solidFill>
                <a:schemeClr val="bg2"/>
              </a:solidFill>
              <a:ln>
                <a:solidFill>
                  <a:schemeClr val="bg2"/>
                </a:solidFill>
              </a:ln>
            </c:spPr>
          </c:marker>
          <c:dLbls>
            <c:dLbl>
              <c:idx val="0"/>
              <c:layout>
                <c:manualLayout>
                  <c:x val="-4.1673241811297501E-2"/>
                  <c:y val="-4.97903122166216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F-8050-4CFF-A6B4-C6D593F6775B}"/>
                </c:ext>
              </c:extLst>
            </c:dLbl>
            <c:dLbl>
              <c:idx val="7"/>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C081-4BCD-8A09-D22384CF8547}"/>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1"/>
              </c:ext>
            </c:extLst>
          </c:dLbls>
          <c:cat>
            <c:strRef>
              <c:f>Sheet1!$A$2:$A$9</c:f>
              <c:strCache>
                <c:ptCount val="8"/>
                <c:pt idx="0">
                  <c:v>1976-1981</c:v>
                </c:pt>
                <c:pt idx="1">
                  <c:v>1982-1986</c:v>
                </c:pt>
                <c:pt idx="2">
                  <c:v>1987-1991</c:v>
                </c:pt>
                <c:pt idx="3">
                  <c:v>1992-1996</c:v>
                </c:pt>
                <c:pt idx="4">
                  <c:v>1997-2001</c:v>
                </c:pt>
                <c:pt idx="5">
                  <c:v>2002-2006</c:v>
                </c:pt>
                <c:pt idx="6">
                  <c:v>2007-2011</c:v>
                </c:pt>
                <c:pt idx="7">
                  <c:v>2012-2016</c:v>
                </c:pt>
              </c:strCache>
            </c:strRef>
          </c:cat>
          <c:val>
            <c:numRef>
              <c:f>Sheet1!$E$2:$E$9</c:f>
              <c:numCache>
                <c:formatCode>0.0</c:formatCode>
                <c:ptCount val="8"/>
                <c:pt idx="0">
                  <c:v>22.2</c:v>
                </c:pt>
                <c:pt idx="1">
                  <c:v>27.2</c:v>
                </c:pt>
                <c:pt idx="2">
                  <c:v>30.3</c:v>
                </c:pt>
                <c:pt idx="3">
                  <c:v>32.5</c:v>
                </c:pt>
                <c:pt idx="4">
                  <c:v>30.8</c:v>
                </c:pt>
                <c:pt idx="5">
                  <c:v>28.2</c:v>
                </c:pt>
                <c:pt idx="6">
                  <c:v>26.6</c:v>
                </c:pt>
                <c:pt idx="7">
                  <c:v>22.9</c:v>
                </c:pt>
              </c:numCache>
            </c:numRef>
          </c:val>
          <c:smooth val="0"/>
          <c:extLst xmlns:c16r2="http://schemas.microsoft.com/office/drawing/2015/06/chart">
            <c:ext xmlns:c16="http://schemas.microsoft.com/office/drawing/2014/chart" uri="{C3380CC4-5D6E-409C-BE32-E72D297353CC}">
              <c16:uniqueId val="{0000000C-8050-4CFF-A6B4-C6D593F6775B}"/>
            </c:ext>
          </c:extLst>
        </c:ser>
        <c:dLbls>
          <c:showLegendKey val="0"/>
          <c:showVal val="0"/>
          <c:showCatName val="0"/>
          <c:showSerName val="0"/>
          <c:showPercent val="0"/>
          <c:showBubbleSize val="0"/>
        </c:dLbls>
        <c:marker val="1"/>
        <c:smooth val="0"/>
        <c:axId val="255126912"/>
        <c:axId val="255137280"/>
      </c:lineChart>
      <c:catAx>
        <c:axId val="25512691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5137280"/>
        <c:crosses val="autoZero"/>
        <c:auto val="1"/>
        <c:lblAlgn val="ctr"/>
        <c:lblOffset val="100"/>
        <c:noMultiLvlLbl val="0"/>
      </c:catAx>
      <c:valAx>
        <c:axId val="255137280"/>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200" b="0" i="0" u="none" strike="noStrike" kern="1200" baseline="0">
                    <a:solidFill>
                      <a:schemeClr val="tx1"/>
                    </a:solidFill>
                    <a:latin typeface="+mn-lt"/>
                    <a:ea typeface="+mn-ea"/>
                    <a:cs typeface="+mn-cs"/>
                  </a:defRPr>
                </a:pPr>
                <a:r>
                  <a:rPr lang="en-US" sz="1200" b="1" i="0" baseline="0" dirty="0">
                    <a:effectLst/>
                    <a:latin typeface="+mn-lt"/>
                  </a:rPr>
                  <a:t>Age-adjusted mortality rate from lung cancer per 100,000</a:t>
                </a:r>
                <a:endParaRPr lang="en-US" sz="1200" dirty="0">
                  <a:effectLst/>
                  <a:latin typeface="+mn-lt"/>
                </a:endParaRPr>
              </a:p>
            </c:rich>
          </c:tx>
          <c:layout>
            <c:manualLayout>
              <c:xMode val="edge"/>
              <c:yMode val="edge"/>
              <c:x val="2.2729069338367901E-2"/>
              <c:y val="8.9889547837316605E-2"/>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255126912"/>
        <c:crosses val="autoZero"/>
        <c:crossBetween val="between"/>
      </c:valAx>
      <c:spPr>
        <a:noFill/>
        <a:ln>
          <a:noFill/>
        </a:ln>
        <a:effectLst/>
      </c:spPr>
    </c:plotArea>
    <c:legend>
      <c:legendPos val="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2.9204900542976399E-2"/>
          <c:w val="0.91018032067703902"/>
          <c:h val="0.90307929283854704"/>
        </c:manualLayout>
      </c:layout>
      <c:barChart>
        <c:barDir val="col"/>
        <c:grouping val="clustered"/>
        <c:varyColors val="0"/>
        <c:ser>
          <c:idx val="0"/>
          <c:order val="0"/>
          <c:tx>
            <c:strRef>
              <c:f>Sheet1!$B$1</c:f>
              <c:strCache>
                <c:ptCount val="1"/>
                <c:pt idx="0">
                  <c:v>Male</c:v>
                </c:pt>
              </c:strCache>
            </c:strRef>
          </c:tx>
          <c:spPr>
            <a:solidFill>
              <a:schemeClr val="accent1"/>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spPr>
              <a:solidFill>
                <a:schemeClr val="accent3"/>
              </a:solidFill>
              <a:ln>
                <a:solidFill>
                  <a:schemeClr val="bg1">
                    <a:lumMod val="50000"/>
                  </a:schemeClr>
                </a:solidFill>
              </a:ln>
              <a:effectLst/>
            </c:spPr>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Sheet1!$B$2:$B$13</c:f>
              <c:numCache>
                <c:formatCode>0</c:formatCode>
                <c:ptCount val="12"/>
                <c:pt idx="0">
                  <c:v>0</c:v>
                </c:pt>
                <c:pt idx="1">
                  <c:v>0.5</c:v>
                </c:pt>
                <c:pt idx="2">
                  <c:v>3.3</c:v>
                </c:pt>
                <c:pt idx="3">
                  <c:v>10.4</c:v>
                </c:pt>
                <c:pt idx="4">
                  <c:v>34.1</c:v>
                </c:pt>
                <c:pt idx="5">
                  <c:v>66.599999999999994</c:v>
                </c:pt>
                <c:pt idx="6">
                  <c:v>105.8</c:v>
                </c:pt>
                <c:pt idx="7">
                  <c:v>173.9</c:v>
                </c:pt>
                <c:pt idx="8">
                  <c:v>244.8</c:v>
                </c:pt>
                <c:pt idx="9">
                  <c:v>324.2</c:v>
                </c:pt>
                <c:pt idx="10">
                  <c:v>376.4</c:v>
                </c:pt>
                <c:pt idx="11">
                  <c:v>291.39999999999998</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Sheet1!$C$1</c:f>
              <c:strCache>
                <c:ptCount val="1"/>
                <c:pt idx="0">
                  <c:v>Female</c:v>
                </c:pt>
              </c:strCache>
            </c:strRef>
          </c:tx>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Sheet1!$A$2:$A$13</c:f>
              <c:strCache>
                <c:ptCount val="12"/>
                <c:pt idx="0">
                  <c:v>30-34</c:v>
                </c:pt>
                <c:pt idx="1">
                  <c:v>35-39</c:v>
                </c:pt>
                <c:pt idx="2">
                  <c:v>40-44</c:v>
                </c:pt>
                <c:pt idx="3">
                  <c:v>45-49</c:v>
                </c:pt>
                <c:pt idx="4">
                  <c:v>50-54</c:v>
                </c:pt>
                <c:pt idx="5">
                  <c:v>55-59</c:v>
                </c:pt>
                <c:pt idx="6">
                  <c:v>60-64</c:v>
                </c:pt>
                <c:pt idx="7">
                  <c:v>65-69</c:v>
                </c:pt>
                <c:pt idx="8">
                  <c:v>70-74</c:v>
                </c:pt>
                <c:pt idx="9">
                  <c:v>75-79</c:v>
                </c:pt>
                <c:pt idx="10">
                  <c:v>80-84</c:v>
                </c:pt>
                <c:pt idx="11">
                  <c:v>85+</c:v>
                </c:pt>
              </c:strCache>
            </c:strRef>
          </c:cat>
          <c:val>
            <c:numRef>
              <c:f>Sheet1!$C$2:$C$13</c:f>
              <c:numCache>
                <c:formatCode>0</c:formatCode>
                <c:ptCount val="12"/>
                <c:pt idx="0">
                  <c:v>0.4</c:v>
                </c:pt>
                <c:pt idx="1">
                  <c:v>1.6</c:v>
                </c:pt>
                <c:pt idx="2">
                  <c:v>6.9</c:v>
                </c:pt>
                <c:pt idx="3">
                  <c:v>10.5</c:v>
                </c:pt>
                <c:pt idx="4">
                  <c:v>19.100000000000001</c:v>
                </c:pt>
                <c:pt idx="5">
                  <c:v>45.6</c:v>
                </c:pt>
                <c:pt idx="6">
                  <c:v>59.6</c:v>
                </c:pt>
                <c:pt idx="7">
                  <c:v>86.8</c:v>
                </c:pt>
                <c:pt idx="8">
                  <c:v>139.1</c:v>
                </c:pt>
                <c:pt idx="9">
                  <c:v>164.4</c:v>
                </c:pt>
                <c:pt idx="10">
                  <c:v>173</c:v>
                </c:pt>
                <c:pt idx="11">
                  <c:v>205.6</c:v>
                </c:pt>
              </c:numCache>
            </c:numRef>
          </c:val>
          <c:extLst xmlns:c16r2="http://schemas.microsoft.com/office/drawing/2015/06/chart">
            <c:ext xmlns:c16="http://schemas.microsoft.com/office/drawing/2014/chart" uri="{C3380CC4-5D6E-409C-BE32-E72D297353CC}">
              <c16:uniqueId val="{00000012-B5CB-405D-BB13-3CBB0A31EDF3}"/>
            </c:ext>
          </c:extLst>
        </c:ser>
        <c:dLbls>
          <c:showLegendKey val="0"/>
          <c:showVal val="0"/>
          <c:showCatName val="0"/>
          <c:showSerName val="0"/>
          <c:showPercent val="0"/>
          <c:showBubbleSize val="0"/>
        </c:dLbls>
        <c:gapWidth val="70"/>
        <c:axId val="380785408"/>
        <c:axId val="380786944"/>
      </c:barChart>
      <c:catAx>
        <c:axId val="380785408"/>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380786944"/>
        <c:crosses val="autoZero"/>
        <c:auto val="1"/>
        <c:lblAlgn val="ctr"/>
        <c:lblOffset val="100"/>
        <c:noMultiLvlLbl val="0"/>
      </c:catAx>
      <c:valAx>
        <c:axId val="380786944"/>
        <c:scaling>
          <c:orientation val="minMax"/>
          <c:max val="40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Mortality rate from lung cancer per 100,000</a:t>
                </a:r>
                <a:endParaRPr lang="en-US" sz="1200" dirty="0">
                  <a:effectLst/>
                </a:endParaRPr>
              </a:p>
            </c:rich>
          </c:tx>
          <c:layout>
            <c:manualLayout>
              <c:xMode val="edge"/>
              <c:yMode val="edge"/>
              <c:x val="0"/>
              <c:y val="0.1499243054863360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380785408"/>
        <c:crosses val="autoZero"/>
        <c:crossBetween val="between"/>
      </c:valAx>
      <c:spPr>
        <a:noFill/>
        <a:ln>
          <a:noFill/>
        </a:ln>
        <a:effectLst/>
      </c:spPr>
    </c:plotArea>
    <c:legend>
      <c:legendPos val="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7712614965426701E-2"/>
          <c:y val="0.1312533109773211"/>
          <c:w val="0.91820100837676599"/>
          <c:h val="0.80103085347788217"/>
        </c:manualLayout>
      </c:layout>
      <c:barChart>
        <c:barDir val="col"/>
        <c:grouping val="clustered"/>
        <c:varyColors val="0"/>
        <c:ser>
          <c:idx val="0"/>
          <c:order val="0"/>
          <c:tx>
            <c:strRef>
              <c:f>Sheet1!$A$2</c:f>
              <c:strCache>
                <c:ptCount val="1"/>
                <c:pt idx="0">
                  <c:v>Hispanic</c:v>
                </c:pt>
              </c:strCache>
            </c:strRef>
          </c:tx>
          <c:spPr>
            <a:solidFill>
              <a:schemeClr val="accent2"/>
            </a:solidFill>
            <a:ln>
              <a:solidFill>
                <a:schemeClr val="bg1">
                  <a:lumMod val="50000"/>
                </a:schemeClr>
              </a:solidFill>
            </a:ln>
            <a:effectLst/>
          </c:spPr>
          <c:invertIfNegative val="0"/>
          <c:dPt>
            <c:idx val="0"/>
            <c:invertIfNegative val="0"/>
            <c:bubble3D val="0"/>
            <c:extLst xmlns:c16r2="http://schemas.microsoft.com/office/drawing/2015/06/chart">
              <c:ext xmlns:c16="http://schemas.microsoft.com/office/drawing/2014/chart" uri="{C3380CC4-5D6E-409C-BE32-E72D297353CC}">
                <c16:uniqueId val="{00000001-F16F-41D5-9DC2-72FB41DFAE7B}"/>
              </c:ext>
            </c:extLst>
          </c:dPt>
          <c:dPt>
            <c:idx val="4"/>
            <c:invertIfNegative val="0"/>
            <c:bubble3D val="0"/>
            <c:extLst xmlns:c16r2="http://schemas.microsoft.com/office/drawing/2015/06/chart">
              <c:ext xmlns:c16="http://schemas.microsoft.com/office/drawing/2014/chart" uri="{C3380CC4-5D6E-409C-BE32-E72D297353CC}">
                <c16:uniqueId val="{00000007-82D7-488B-B0A4-DEF26FFF8959}"/>
              </c:ext>
            </c:extLst>
          </c:dPt>
          <c:dPt>
            <c:idx val="7"/>
            <c:invertIfNegative val="0"/>
            <c:bubble3D val="0"/>
            <c:extLst xmlns:c16r2="http://schemas.microsoft.com/office/drawing/2015/06/chart">
              <c:ext xmlns:c16="http://schemas.microsoft.com/office/drawing/2014/chart" uri="{C3380CC4-5D6E-409C-BE32-E72D297353CC}">
                <c16:uniqueId val="{00000007-FC73-48A0-9140-3DE1B998C2D9}"/>
              </c:ext>
            </c:extLst>
          </c:dPt>
          <c:dPt>
            <c:idx val="8"/>
            <c:invertIfNegative val="0"/>
            <c:bubble3D val="0"/>
            <c:extLst xmlns:c16r2="http://schemas.microsoft.com/office/drawing/2015/06/chart">
              <c:ext xmlns:c16="http://schemas.microsoft.com/office/drawing/2014/chart" uri="{C3380CC4-5D6E-409C-BE32-E72D297353CC}">
                <c16:uniqueId val="{00000008-FC73-48A0-9140-3DE1B998C2D9}"/>
              </c:ext>
            </c:extLst>
          </c:dPt>
          <c:dPt>
            <c:idx val="9"/>
            <c:invertIfNegative val="0"/>
            <c:bubble3D val="0"/>
            <c:extLst xmlns:c16r2="http://schemas.microsoft.com/office/drawing/2015/06/chart">
              <c:ext xmlns:c16="http://schemas.microsoft.com/office/drawing/2014/chart" uri="{C3380CC4-5D6E-409C-BE32-E72D297353CC}">
                <c16:uniqueId val="{00000007-B5CB-405D-BB13-3CBB0A31EDF3}"/>
              </c:ext>
            </c:extLst>
          </c:dPt>
          <c:dPt>
            <c:idx val="10"/>
            <c:invertIfNegative val="0"/>
            <c:bubble3D val="0"/>
            <c:extLst xmlns:c16r2="http://schemas.microsoft.com/office/drawing/2015/06/chart">
              <c:ext xmlns:c16="http://schemas.microsoft.com/office/drawing/2014/chart" uri="{C3380CC4-5D6E-409C-BE32-E72D297353CC}">
                <c16:uniqueId val="{00000003-F16F-41D5-9DC2-72FB41DFAE7B}"/>
              </c:ext>
            </c:extLst>
          </c:dPt>
          <c:dPt>
            <c:idx val="11"/>
            <c:invertIfNegative val="0"/>
            <c:bubble3D val="0"/>
            <c:extLst xmlns:c16r2="http://schemas.microsoft.com/office/drawing/2015/06/chart">
              <c:ext xmlns:c16="http://schemas.microsoft.com/office/drawing/2014/chart" uri="{C3380CC4-5D6E-409C-BE32-E72D297353CC}">
                <c16:uniqueId val="{00000009-FC73-48A0-9140-3DE1B998C2D9}"/>
              </c:ext>
            </c:extLst>
          </c:dPt>
          <c:dPt>
            <c:idx val="13"/>
            <c:invertIfNegative val="0"/>
            <c:bubble3D val="0"/>
            <c:extLst xmlns:c16r2="http://schemas.microsoft.com/office/drawing/2015/06/chart">
              <c:ext xmlns:c16="http://schemas.microsoft.com/office/drawing/2014/chart" uri="{C3380CC4-5D6E-409C-BE32-E72D297353CC}">
                <c16:uniqueId val="{0000000A-FC73-48A0-9140-3DE1B998C2D9}"/>
              </c:ext>
            </c:extLst>
          </c:dPt>
          <c:dPt>
            <c:idx val="14"/>
            <c:invertIfNegative val="0"/>
            <c:bubble3D val="0"/>
            <c:extLst xmlns:c16r2="http://schemas.microsoft.com/office/drawing/2015/06/chart">
              <c:ext xmlns:c16="http://schemas.microsoft.com/office/drawing/2014/chart" uri="{C3380CC4-5D6E-409C-BE32-E72D297353CC}">
                <c16:uniqueId val="{0000000B-FC73-48A0-9140-3DE1B998C2D9}"/>
              </c:ext>
            </c:extLst>
          </c:dPt>
          <c:dPt>
            <c:idx val="15"/>
            <c:invertIfNegative val="0"/>
            <c:bubble3D val="0"/>
            <c:extLst xmlns:c16r2="http://schemas.microsoft.com/office/drawing/2015/06/chart">
              <c:ext xmlns:c16="http://schemas.microsoft.com/office/drawing/2014/chart" uri="{C3380CC4-5D6E-409C-BE32-E72D297353CC}">
                <c16:uniqueId val="{0000000C-FC73-48A0-9140-3DE1B998C2D9}"/>
              </c:ext>
            </c:extLst>
          </c:dPt>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Sheet1!$B$2:$C$2</c:f>
              <c:numCache>
                <c:formatCode>General</c:formatCode>
                <c:ptCount val="2"/>
                <c:pt idx="0">
                  <c:v>31.3</c:v>
                </c:pt>
                <c:pt idx="1">
                  <c:v>15.4</c:v>
                </c:pt>
              </c:numCache>
            </c:numRef>
          </c:val>
          <c:extLst xmlns:c16r2="http://schemas.microsoft.com/office/drawing/2015/06/chart">
            <c:ext xmlns:c16="http://schemas.microsoft.com/office/drawing/2014/chart" uri="{C3380CC4-5D6E-409C-BE32-E72D297353CC}">
              <c16:uniqueId val="{00000000-82D7-488B-B0A4-DEF26FFF8959}"/>
            </c:ext>
          </c:extLst>
        </c:ser>
        <c:ser>
          <c:idx val="1"/>
          <c:order val="1"/>
          <c:tx>
            <c:strRef>
              <c:f>Sheet1!$A$3</c:f>
              <c:strCache>
                <c:ptCount val="1"/>
                <c:pt idx="0">
                  <c:v>Non-Hispanic black</c:v>
                </c:pt>
              </c:strCache>
            </c:strRef>
          </c:tx>
          <c:spPr>
            <a:solidFill>
              <a:schemeClr val="accent5"/>
            </a:solidFill>
            <a:ln>
              <a:solidFill>
                <a:schemeClr val="bg1">
                  <a:lumMod val="50000"/>
                </a:schemeClr>
              </a:solidFill>
            </a:ln>
          </c:spPr>
          <c:invertIfNegative val="0"/>
          <c:dLbls>
            <c:numFmt formatCode="#,##0.0" sourceLinked="0"/>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Sheet1!$B$3:$C$3</c:f>
              <c:numCache>
                <c:formatCode>General</c:formatCode>
                <c:ptCount val="2"/>
                <c:pt idx="0">
                  <c:v>50.9</c:v>
                </c:pt>
                <c:pt idx="1">
                  <c:v>30</c:v>
                </c:pt>
              </c:numCache>
            </c:numRef>
          </c:val>
          <c:extLst xmlns:c16r2="http://schemas.microsoft.com/office/drawing/2015/06/chart">
            <c:ext xmlns:c16="http://schemas.microsoft.com/office/drawing/2014/chart" uri="{C3380CC4-5D6E-409C-BE32-E72D297353CC}">
              <c16:uniqueId val="{00000012-B5CB-405D-BB13-3CBB0A31EDF3}"/>
            </c:ext>
          </c:extLst>
        </c:ser>
        <c:ser>
          <c:idx val="2"/>
          <c:order val="2"/>
          <c:tx>
            <c:strRef>
              <c:f>Sheet1!$A$4</c:f>
              <c:strCache>
                <c:ptCount val="1"/>
                <c:pt idx="0">
                  <c:v>Non-Hispanic white</c:v>
                </c:pt>
              </c:strCache>
            </c:strRef>
          </c:tx>
          <c:spPr>
            <a:solidFill>
              <a:schemeClr val="tx2"/>
            </a:solidFill>
            <a:ln>
              <a:solidFill>
                <a:schemeClr val="bg1">
                  <a:lumMod val="50000"/>
                </a:schemeClr>
              </a:solidFill>
            </a:ln>
          </c:spPr>
          <c:invertIfNegative val="0"/>
          <c:dLbls>
            <c:spPr>
              <a:noFill/>
              <a:ln>
                <a:noFill/>
              </a:ln>
              <a:effectLst/>
            </c:spPr>
            <c:txPr>
              <a:bodyPr/>
              <a:lstStyle/>
              <a:p>
                <a:pPr>
                  <a:defRPr sz="1200"/>
                </a:pPr>
                <a:endParaRPr lang="en-US"/>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0"/>
              </c:ext>
            </c:extLst>
          </c:dLbls>
          <c:cat>
            <c:strRef>
              <c:f>Sheet1!$B$1:$C$1</c:f>
              <c:strCache>
                <c:ptCount val="2"/>
                <c:pt idx="0">
                  <c:v>Male</c:v>
                </c:pt>
                <c:pt idx="1">
                  <c:v>Female</c:v>
                </c:pt>
              </c:strCache>
            </c:strRef>
          </c:cat>
          <c:val>
            <c:numRef>
              <c:f>Sheet1!$B$4:$C$4</c:f>
              <c:numCache>
                <c:formatCode>General</c:formatCode>
                <c:ptCount val="2"/>
                <c:pt idx="0">
                  <c:v>59.5</c:v>
                </c:pt>
                <c:pt idx="1">
                  <c:v>45.2</c:v>
                </c:pt>
              </c:numCache>
            </c:numRef>
          </c:val>
          <c:extLst xmlns:c16r2="http://schemas.microsoft.com/office/drawing/2015/06/chart">
            <c:ext xmlns:c16="http://schemas.microsoft.com/office/drawing/2014/chart" uri="{C3380CC4-5D6E-409C-BE32-E72D297353CC}">
              <c16:uniqueId val="{00000012-314C-4782-881D-8EB622CA5E5D}"/>
            </c:ext>
          </c:extLst>
        </c:ser>
        <c:dLbls>
          <c:showLegendKey val="0"/>
          <c:showVal val="0"/>
          <c:showCatName val="0"/>
          <c:showSerName val="0"/>
          <c:showPercent val="0"/>
          <c:showBubbleSize val="0"/>
        </c:dLbls>
        <c:gapWidth val="70"/>
        <c:axId val="165443840"/>
        <c:axId val="165445632"/>
      </c:barChart>
      <c:catAx>
        <c:axId val="165443840"/>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mn-lt"/>
                <a:ea typeface="+mn-ea"/>
                <a:cs typeface="+mn-cs"/>
              </a:defRPr>
            </a:pPr>
            <a:endParaRPr lang="en-US"/>
          </a:p>
        </c:txPr>
        <c:crossAx val="165445632"/>
        <c:crosses val="autoZero"/>
        <c:auto val="1"/>
        <c:lblAlgn val="ctr"/>
        <c:lblOffset val="100"/>
        <c:noMultiLvlLbl val="0"/>
      </c:catAx>
      <c:valAx>
        <c:axId val="165445632"/>
        <c:scaling>
          <c:orientation val="minMax"/>
          <c:max val="60"/>
          <c:min val="0"/>
        </c:scaling>
        <c:delete val="0"/>
        <c:axPos val="l"/>
        <c:title>
          <c:tx>
            <c:rich>
              <a:bodyPr rot="-5400000" spcFirstLastPara="1" vertOverflow="ellipsis" vert="horz" wrap="square" anchor="ctr" anchorCtr="1"/>
              <a:lstStyle/>
              <a:p>
                <a:pPr>
                  <a:defRPr sz="1330" b="0" i="0" u="none" strike="noStrike" kern="1200" baseline="0">
                    <a:solidFill>
                      <a:schemeClr val="tx1"/>
                    </a:solidFill>
                    <a:latin typeface="+mn-lt"/>
                    <a:ea typeface="+mn-ea"/>
                    <a:cs typeface="+mn-cs"/>
                  </a:defRPr>
                </a:pPr>
                <a:r>
                  <a:rPr lang="en-US" sz="1200" b="1" i="0" baseline="0" dirty="0">
                    <a:effectLst/>
                  </a:rPr>
                  <a:t>Age-adjusted mortality rate from lung cancer per 100,000</a:t>
                </a:r>
                <a:endParaRPr lang="en-US" sz="1200" dirty="0">
                  <a:effectLst/>
                </a:endParaRPr>
              </a:p>
            </c:rich>
          </c:tx>
          <c:layout>
            <c:manualLayout>
              <c:xMode val="edge"/>
              <c:yMode val="edge"/>
              <c:x val="0"/>
              <c:y val="0.128056788964691"/>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5443840"/>
        <c:crosses val="autoZero"/>
        <c:crossBetween val="between"/>
        <c:majorUnit val="15"/>
      </c:valAx>
      <c:spPr>
        <a:noFill/>
        <a:ln>
          <a:noFill/>
        </a:ln>
        <a:effectLst/>
      </c:spPr>
    </c:plotArea>
    <c:legend>
      <c:legendPos val="t"/>
      <c:layout>
        <c:manualLayout>
          <c:xMode val="edge"/>
          <c:yMode val="edge"/>
          <c:x val="0.26671739237332343"/>
          <c:y val="1.4578344347763535E-2"/>
          <c:w val="0.49943340272994513"/>
          <c:h val="4.6835131361022367E-2"/>
        </c:manualLayout>
      </c:layout>
      <c:overlay val="0"/>
      <c:txPr>
        <a:bodyPr/>
        <a:lstStyle/>
        <a:p>
          <a:pPr>
            <a:defRPr sz="1200"/>
          </a:pPr>
          <a:endParaRPr lang="en-US"/>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296727113656301E-2"/>
          <c:y val="6.6872718071796164E-2"/>
          <c:w val="0.875436649964209"/>
          <c:h val="0.84897848197097103"/>
        </c:manualLayout>
      </c:layout>
      <c:lineChart>
        <c:grouping val="standard"/>
        <c:varyColors val="0"/>
        <c:ser>
          <c:idx val="0"/>
          <c:order val="0"/>
          <c:tx>
            <c:strRef>
              <c:f>Sheet1!$B$1</c:f>
              <c:strCache>
                <c:ptCount val="1"/>
                <c:pt idx="0">
                  <c:v>Hispanic</c:v>
                </c:pt>
              </c:strCache>
            </c:strRef>
          </c:tx>
          <c:spPr>
            <a:ln w="28575" cap="rnd">
              <a:solidFill>
                <a:schemeClr val="accent2"/>
              </a:solidFill>
              <a:round/>
            </a:ln>
            <a:effectLst/>
          </c:spPr>
          <c:marker>
            <c:symbol val="triangle"/>
            <c:size val="7"/>
            <c:spPr>
              <a:solidFill>
                <a:schemeClr val="accent2"/>
              </a:solidFill>
              <a:ln w="9525">
                <a:solidFill>
                  <a:schemeClr val="accent2"/>
                </a:solidFill>
              </a:ln>
              <a:effectLst/>
            </c:spPr>
          </c:marker>
          <c:dPt>
            <c:idx val="2"/>
            <c:bubble3D val="0"/>
            <c:extLst xmlns:c16r2="http://schemas.microsoft.com/office/drawing/2015/06/chart">
              <c:ext xmlns:c16="http://schemas.microsoft.com/office/drawing/2014/chart" uri="{C3380CC4-5D6E-409C-BE32-E72D297353CC}">
                <c16:uniqueId val="{00000000-C885-4156-A502-60FA197C7385}"/>
              </c:ext>
            </c:extLst>
          </c:dPt>
          <c:dPt>
            <c:idx val="5"/>
            <c:bubble3D val="0"/>
            <c:extLst xmlns:c16r2="http://schemas.microsoft.com/office/drawing/2015/06/chart">
              <c:ext xmlns:c16="http://schemas.microsoft.com/office/drawing/2014/chart" uri="{C3380CC4-5D6E-409C-BE32-E72D297353CC}">
                <c16:uniqueId val="{00000001-C885-4156-A502-60FA197C7385}"/>
              </c:ext>
            </c:extLst>
          </c:dPt>
          <c:dPt>
            <c:idx val="9"/>
            <c:bubble3D val="0"/>
            <c:extLst xmlns:c16r2="http://schemas.microsoft.com/office/drawing/2015/06/chart">
              <c:ext xmlns:c16="http://schemas.microsoft.com/office/drawing/2014/chart" uri="{C3380CC4-5D6E-409C-BE32-E72D297353CC}">
                <c16:uniqueId val="{00000002-C885-4156-A502-60FA197C7385}"/>
              </c:ext>
            </c:extLst>
          </c:dPt>
          <c:dPt>
            <c:idx val="12"/>
            <c:bubble3D val="0"/>
            <c:extLst xmlns:c16r2="http://schemas.microsoft.com/office/drawing/2015/06/chart">
              <c:ext xmlns:c16="http://schemas.microsoft.com/office/drawing/2014/chart" uri="{C3380CC4-5D6E-409C-BE32-E72D297353CC}">
                <c16:uniqueId val="{00000003-C885-4156-A502-60FA197C7385}"/>
              </c:ext>
            </c:extLst>
          </c:dPt>
          <c:dLbls>
            <c:dLbl>
              <c:idx val="0"/>
              <c:layout>
                <c:manualLayout>
                  <c:x val="-4.9873737373737376E-2"/>
                  <c:y val="5.6959297998197985E-4"/>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15:layout>
                    <c:manualLayout>
                      <c:w val="3.2146464646464645E-2"/>
                      <c:h val="3.6069651741293535E-2"/>
                    </c:manualLayout>
                  </c15:layout>
                </c:ext>
                <c:ext xmlns:c16="http://schemas.microsoft.com/office/drawing/2014/chart" uri="{C3380CC4-5D6E-409C-BE32-E72D297353CC}">
                  <c16:uniqueId val="{00000004-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A55-41B9-9314-817FC57E4F45}"/>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C885-4156-A502-60FA197C7385}"/>
                </c:ext>
              </c:extLst>
            </c:dLbl>
            <c:dLbl>
              <c:idx val="6"/>
              <c:layout>
                <c:manualLayout>
                  <c:x val="1.8939393939393901E-3"/>
                  <c:y val="-7.4685468324931902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7A55-41B9-9314-817FC57E4F4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Sheet1!$B$2:$B$6</c:f>
              <c:numCache>
                <c:formatCode>General</c:formatCode>
                <c:ptCount val="5"/>
                <c:pt idx="0">
                  <c:v>25.9</c:v>
                </c:pt>
                <c:pt idx="1">
                  <c:v>26.6</c:v>
                </c:pt>
                <c:pt idx="2">
                  <c:v>25.8</c:v>
                </c:pt>
                <c:pt idx="3">
                  <c:v>24.9</c:v>
                </c:pt>
                <c:pt idx="4">
                  <c:v>21.7</c:v>
                </c:pt>
              </c:numCache>
            </c:numRef>
          </c:val>
          <c:smooth val="0"/>
          <c:extLst xmlns:c16r2="http://schemas.microsoft.com/office/drawing/2015/06/chart">
            <c:ext xmlns:c16="http://schemas.microsoft.com/office/drawing/2014/chart" uri="{C3380CC4-5D6E-409C-BE32-E72D297353CC}">
              <c16:uniqueId val="{00000004-C885-4156-A502-60FA197C7385}"/>
            </c:ext>
          </c:extLst>
        </c:ser>
        <c:ser>
          <c:idx val="1"/>
          <c:order val="1"/>
          <c:tx>
            <c:strRef>
              <c:f>Sheet1!$C$1</c:f>
              <c:strCache>
                <c:ptCount val="1"/>
                <c:pt idx="0">
                  <c:v>Non-Hispanic black</c:v>
                </c:pt>
              </c:strCache>
            </c:strRef>
          </c:tx>
          <c:spPr>
            <a:ln w="28575" cap="rnd">
              <a:solidFill>
                <a:schemeClr val="accent5"/>
              </a:solidFill>
              <a:prstDash val="solid"/>
              <a:round/>
            </a:ln>
            <a:effectLst/>
          </c:spPr>
          <c:marker>
            <c:symbol val="square"/>
            <c:size val="7"/>
            <c:spPr>
              <a:solidFill>
                <a:schemeClr val="accent5"/>
              </a:solidFill>
              <a:ln w="25400">
                <a:solidFill>
                  <a:schemeClr val="accent5"/>
                </a:solidFill>
              </a:ln>
              <a:effectLst/>
            </c:spPr>
          </c:marker>
          <c:dPt>
            <c:idx val="2"/>
            <c:bubble3D val="0"/>
            <c:extLst xmlns:c16r2="http://schemas.microsoft.com/office/drawing/2015/06/chart">
              <c:ext xmlns:c16="http://schemas.microsoft.com/office/drawing/2014/chart" uri="{C3380CC4-5D6E-409C-BE32-E72D297353CC}">
                <c16:uniqueId val="{00000005-C885-4156-A502-60FA197C7385}"/>
              </c:ext>
            </c:extLst>
          </c:dPt>
          <c:dPt>
            <c:idx val="5"/>
            <c:bubble3D val="0"/>
            <c:extLst xmlns:c16r2="http://schemas.microsoft.com/office/drawing/2015/06/chart">
              <c:ext xmlns:c16="http://schemas.microsoft.com/office/drawing/2014/chart" uri="{C3380CC4-5D6E-409C-BE32-E72D297353CC}">
                <c16:uniqueId val="{00000006-C885-4156-A502-60FA197C7385}"/>
              </c:ext>
            </c:extLst>
          </c:dPt>
          <c:dPt>
            <c:idx val="9"/>
            <c:bubble3D val="0"/>
            <c:extLst xmlns:c16r2="http://schemas.microsoft.com/office/drawing/2015/06/chart">
              <c:ext xmlns:c16="http://schemas.microsoft.com/office/drawing/2014/chart" uri="{C3380CC4-5D6E-409C-BE32-E72D297353CC}">
                <c16:uniqueId val="{00000007-C885-4156-A502-60FA197C7385}"/>
              </c:ext>
            </c:extLst>
          </c:dPt>
          <c:dPt>
            <c:idx val="12"/>
            <c:bubble3D val="0"/>
            <c:extLst xmlns:c16r2="http://schemas.microsoft.com/office/drawing/2015/06/chart">
              <c:ext xmlns:c16="http://schemas.microsoft.com/office/drawing/2014/chart" uri="{C3380CC4-5D6E-409C-BE32-E72D297353CC}">
                <c16:uniqueId val="{00000008-C885-4156-A502-60FA197C7385}"/>
              </c:ext>
            </c:extLst>
          </c:dPt>
          <c:dLbls>
            <c:dLbl>
              <c:idx val="0"/>
              <c:layout>
                <c:manualLayout>
                  <c:x val="-4.9629961027598826E-2"/>
                  <c:y val="4.256015286846427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C885-4156-A502-60FA197C7385}"/>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A55-41B9-9314-817FC57E4F45}"/>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C885-4156-A502-60FA197C7385}"/>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A690-4560-B4DF-584FF2EC3A20}"/>
                </c:ext>
              </c:extLst>
            </c:dLbl>
            <c:dLbl>
              <c:idx val="16"/>
              <c:layout>
                <c:manualLayout>
                  <c:x val="-2.6881720430107499E-3"/>
                  <c:y val="0"/>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C885-4156-A502-60FA197C7385}"/>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Sheet1!$C$2:$C$6</c:f>
              <c:numCache>
                <c:formatCode>General</c:formatCode>
                <c:ptCount val="5"/>
                <c:pt idx="0">
                  <c:v>55.7</c:v>
                </c:pt>
                <c:pt idx="1">
                  <c:v>51.2</c:v>
                </c:pt>
                <c:pt idx="2">
                  <c:v>45.8</c:v>
                </c:pt>
                <c:pt idx="3">
                  <c:v>40</c:v>
                </c:pt>
                <c:pt idx="4">
                  <c:v>38.1</c:v>
                </c:pt>
              </c:numCache>
            </c:numRef>
          </c:val>
          <c:smooth val="0"/>
          <c:extLst xmlns:c16r2="http://schemas.microsoft.com/office/drawing/2015/06/chart">
            <c:ext xmlns:c16="http://schemas.microsoft.com/office/drawing/2014/chart" uri="{C3380CC4-5D6E-409C-BE32-E72D297353CC}">
              <c16:uniqueId val="{0000000B-C885-4156-A502-60FA197C7385}"/>
            </c:ext>
          </c:extLst>
        </c:ser>
        <c:ser>
          <c:idx val="2"/>
          <c:order val="2"/>
          <c:tx>
            <c:strRef>
              <c:f>Sheet1!$D$1</c:f>
              <c:strCache>
                <c:ptCount val="1"/>
                <c:pt idx="0">
                  <c:v>Non-Hispanic white</c:v>
                </c:pt>
              </c:strCache>
            </c:strRef>
          </c:tx>
          <c:spPr>
            <a:ln>
              <a:solidFill>
                <a:schemeClr val="bg2"/>
              </a:solidFill>
            </a:ln>
          </c:spPr>
          <c:marker>
            <c:symbol val="diamond"/>
            <c:size val="7"/>
            <c:spPr>
              <a:solidFill>
                <a:schemeClr val="bg2"/>
              </a:solidFill>
              <a:ln>
                <a:solidFill>
                  <a:schemeClr val="bg2"/>
                </a:solidFill>
              </a:ln>
            </c:spPr>
          </c:marker>
          <c:dLbls>
            <c:dLbl>
              <c:idx val="0"/>
              <c:layout>
                <c:manualLayout>
                  <c:x val="-4.4191919191919192E-2"/>
                  <c:y val="-1.0146748821943731E-2"/>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A690-4560-B4DF-584FF2EC3A20}"/>
                </c:ext>
              </c:extLst>
            </c:dLbl>
            <c:dLbl>
              <c:idx val="4"/>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A55-41B9-9314-817FC57E4F45}"/>
                </c:ext>
              </c:extLst>
            </c:dLbl>
            <c:dLbl>
              <c:idx val="5"/>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A55-41B9-9314-817FC57E4F45}"/>
                </c:ext>
              </c:extLst>
            </c:dLbl>
            <c:dLbl>
              <c:idx val="6"/>
              <c:layout>
                <c:manualLayout>
                  <c:x val="1.2626262626262599E-3"/>
                  <c:y val="9.9580624433243201E-3"/>
                </c:manualLayout>
              </c:layout>
              <c:showLegendKey val="0"/>
              <c:showVal val="1"/>
              <c:showCatName val="0"/>
              <c:showSerName val="0"/>
              <c:showPercent val="0"/>
              <c:showBubbleSize val="0"/>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A690-4560-B4DF-584FF2EC3A20}"/>
                </c:ext>
              </c:extLst>
            </c:dLbl>
            <c:spPr>
              <a:noFill/>
              <a:ln>
                <a:noFill/>
              </a:ln>
              <a:effectLst/>
            </c:spPr>
            <c:showLegendKey val="0"/>
            <c:showVal val="0"/>
            <c:showCatName val="0"/>
            <c:showSerName val="0"/>
            <c:showPercent val="0"/>
            <c:showBubbleSize val="0"/>
            <c:extLst xmlns:c16r2="http://schemas.microsoft.com/office/drawing/2015/06/chart">
              <c:ext xmlns:c15="http://schemas.microsoft.com/office/drawing/2012/chart" uri="{CE6537A1-D6FC-4f65-9D91-7224C49458BB}">
                <c15:showLeaderLines val="0"/>
              </c:ext>
            </c:extLst>
          </c:dLbls>
          <c:cat>
            <c:strRef>
              <c:f>Sheet1!$A$2:$A$6</c:f>
              <c:strCache>
                <c:ptCount val="5"/>
                <c:pt idx="0">
                  <c:v>1992-1996</c:v>
                </c:pt>
                <c:pt idx="1">
                  <c:v>1997-2001</c:v>
                </c:pt>
                <c:pt idx="2">
                  <c:v>2002-2006</c:v>
                </c:pt>
                <c:pt idx="3">
                  <c:v>2007-2011</c:v>
                </c:pt>
                <c:pt idx="4">
                  <c:v>2012-2016</c:v>
                </c:pt>
              </c:strCache>
            </c:strRef>
          </c:cat>
          <c:val>
            <c:numRef>
              <c:f>Sheet1!$D$2:$D$6</c:f>
              <c:numCache>
                <c:formatCode>General</c:formatCode>
                <c:ptCount val="5"/>
                <c:pt idx="0">
                  <c:v>60.2</c:v>
                </c:pt>
                <c:pt idx="1">
                  <c:v>52.2</c:v>
                </c:pt>
                <c:pt idx="2">
                  <c:v>50.4</c:v>
                </c:pt>
                <c:pt idx="3">
                  <c:v>52.9</c:v>
                </c:pt>
                <c:pt idx="4">
                  <c:v>50.7</c:v>
                </c:pt>
              </c:numCache>
            </c:numRef>
          </c:val>
          <c:smooth val="0"/>
          <c:extLst xmlns:c16r2="http://schemas.microsoft.com/office/drawing/2015/06/chart">
            <c:ext xmlns:c16="http://schemas.microsoft.com/office/drawing/2014/chart" uri="{C3380CC4-5D6E-409C-BE32-E72D297353CC}">
              <c16:uniqueId val="{0000000B-A690-4560-B4DF-584FF2EC3A20}"/>
            </c:ext>
          </c:extLst>
        </c:ser>
        <c:dLbls>
          <c:showLegendKey val="0"/>
          <c:showVal val="0"/>
          <c:showCatName val="0"/>
          <c:showSerName val="0"/>
          <c:showPercent val="0"/>
          <c:showBubbleSize val="0"/>
        </c:dLbls>
        <c:marker val="1"/>
        <c:smooth val="0"/>
        <c:axId val="166796672"/>
        <c:axId val="166823040"/>
      </c:lineChart>
      <c:catAx>
        <c:axId val="166796672"/>
        <c:scaling>
          <c:orientation val="minMax"/>
        </c:scaling>
        <c:delete val="0"/>
        <c:axPos val="b"/>
        <c:numFmt formatCode="General" sourceLinked="1"/>
        <c:majorTickMark val="out"/>
        <c:minorTickMark val="none"/>
        <c:tickLblPos val="nextTo"/>
        <c:spPr>
          <a:noFill/>
          <a:ln w="9525" cap="flat" cmpd="sng" algn="ctr">
            <a:solidFill>
              <a:schemeClr val="bg1">
                <a:lumMod val="50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823040"/>
        <c:crosses val="autoZero"/>
        <c:auto val="1"/>
        <c:lblAlgn val="ctr"/>
        <c:lblOffset val="100"/>
        <c:noMultiLvlLbl val="0"/>
      </c:catAx>
      <c:valAx>
        <c:axId val="166823040"/>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1330" b="0" i="0" u="none" strike="noStrike" kern="1200" baseline="0">
                    <a:solidFill>
                      <a:schemeClr val="tx1"/>
                    </a:solidFill>
                    <a:latin typeface="+mn-lt"/>
                    <a:ea typeface="+mn-ea"/>
                    <a:cs typeface="+mn-cs"/>
                  </a:defRPr>
                </a:pPr>
                <a:r>
                  <a:rPr lang="en-US" sz="1200" b="1" i="0" baseline="0" dirty="0">
                    <a:effectLst/>
                    <a:latin typeface="+mn-lt"/>
                  </a:rPr>
                  <a:t>Age-adjusted mortality rate from lung cancer per 100,000</a:t>
                </a:r>
                <a:endParaRPr lang="en-US" sz="1200" dirty="0">
                  <a:effectLst/>
                  <a:latin typeface="+mn-lt"/>
                </a:endParaRPr>
              </a:p>
            </c:rich>
          </c:tx>
          <c:layout>
            <c:manualLayout>
              <c:xMode val="edge"/>
              <c:yMode val="edge"/>
              <c:x val="1.29251173148811E-2"/>
              <c:y val="0.129721797610614"/>
            </c:manualLayout>
          </c:layout>
          <c:overlay val="0"/>
          <c:spPr>
            <a:noFill/>
            <a:ln>
              <a:noFill/>
            </a:ln>
            <a:effectLst/>
          </c:spPr>
        </c:title>
        <c:numFmt formatCode="0" sourceLinked="0"/>
        <c:majorTickMark val="out"/>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66796672"/>
        <c:crosses val="autoZero"/>
        <c:crossBetween val="between"/>
      </c:valAx>
      <c:spPr>
        <a:noFill/>
        <a:ln>
          <a:noFill/>
        </a:ln>
        <a:effectLst/>
      </c:spPr>
    </c:plotArea>
    <c:legend>
      <c:legendPos val="t"/>
      <c:layout>
        <c:manualLayout>
          <c:xMode val="edge"/>
          <c:yMode val="edge"/>
          <c:x val="0.26456205758371115"/>
          <c:y val="1.4925373134328358E-2"/>
          <c:w val="0.49107790503459797"/>
          <c:h val="4.7851686449641558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span"/>
    <c:showDLblsOverMax val="0"/>
  </c:chart>
  <c:spPr>
    <a:noFill/>
    <a:ln>
      <a:noFill/>
    </a:ln>
    <a:effectLst/>
  </c:spPr>
  <c:txPr>
    <a:bodyPr/>
    <a:lstStyle/>
    <a:p>
      <a:pPr>
        <a:defRPr/>
      </a:pPr>
      <a:endParaRPr lang="en-US"/>
    </a:p>
  </c:txPr>
  <c:externalData r:id="rId1">
    <c:autoUpdate val="0"/>
  </c:externalData>
</c:chartSpace>
</file>

<file path=ppt/drawings/drawing1.xml><?xml version="1.0" encoding="utf-8"?>
<c:userShapes xmlns:c="http://schemas.openxmlformats.org/drawingml/2006/chart">
  <cdr:relSizeAnchor xmlns:cdr="http://schemas.openxmlformats.org/drawingml/2006/chartDrawing">
    <cdr:from>
      <cdr:x>0.45385</cdr:x>
      <cdr:y>0.44757</cdr:y>
    </cdr:from>
    <cdr:to>
      <cdr:x>0.54616</cdr:x>
      <cdr:y>0.50931</cdr:y>
    </cdr:to>
    <cdr:sp macro="" textlink="">
      <cdr:nvSpPr>
        <cdr:cNvPr id="2" name="TextBox 1"/>
        <cdr:cNvSpPr txBox="1"/>
      </cdr:nvSpPr>
      <cdr:spPr>
        <a:xfrm xmlns:a="http://schemas.openxmlformats.org/drawingml/2006/main">
          <a:off x="4495800" y="2209800"/>
          <a:ext cx="914423" cy="30481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(women: 2.6)</a:t>
          </a:r>
        </a:p>
      </cdr:txBody>
    </cdr:sp>
  </cdr:relSizeAnchor>
  <cdr:relSizeAnchor xmlns:cdr="http://schemas.openxmlformats.org/drawingml/2006/chartDrawing">
    <cdr:from>
      <cdr:x>0.33077</cdr:x>
      <cdr:y>0.69451</cdr:y>
    </cdr:from>
    <cdr:to>
      <cdr:x>0.42308</cdr:x>
      <cdr:y>0.77168</cdr:y>
    </cdr:to>
    <cdr:sp macro="" textlink="">
      <cdr:nvSpPr>
        <cdr:cNvPr id="3" name="TextBox 2"/>
        <cdr:cNvSpPr txBox="1"/>
      </cdr:nvSpPr>
      <cdr:spPr>
        <a:xfrm xmlns:a="http://schemas.openxmlformats.org/drawingml/2006/main">
          <a:off x="3276600" y="3429000"/>
          <a:ext cx="914446" cy="380996"/>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200" dirty="0"/>
            <a:t>(men: 1.3)</a:t>
          </a: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61C659-E579-4844-9B9A-F2FAF7531D30}" type="datetimeFigureOut">
              <a:rPr lang="en-US" smtClean="0"/>
              <a:t>9/24/2019</a:t>
            </a:fld>
            <a:endParaRPr lang="en-US"/>
          </a:p>
        </p:txBody>
      </p:sp>
      <p:sp>
        <p:nvSpPr>
          <p:cNvPr id="4" name="Slide Image Placeholder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794FEFA-7F39-4FC6-BF2A-605ECD23366E}" type="slidenum">
              <a:rPr lang="en-US" smtClean="0"/>
              <a:t>‹#›</a:t>
            </a:fld>
            <a:endParaRPr lang="en-US"/>
          </a:p>
        </p:txBody>
      </p:sp>
    </p:spTree>
    <p:extLst>
      <p:ext uri="{BB962C8B-B14F-4D97-AF65-F5344CB8AC3E}">
        <p14:creationId xmlns:p14="http://schemas.microsoft.com/office/powerpoint/2010/main" val="221323643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2588" y="685800"/>
            <a:ext cx="6092825" cy="3429000"/>
          </a:xfrm>
        </p:spPr>
      </p:sp>
      <p:sp>
        <p:nvSpPr>
          <p:cNvPr id="3" name="Notes Placeholder 2"/>
          <p:cNvSpPr>
            <a:spLocks noGrp="1"/>
          </p:cNvSpPr>
          <p:nvPr>
            <p:ph type="body" idx="1"/>
          </p:nvPr>
        </p:nvSpPr>
        <p:spPr>
          <a:xfrm>
            <a:off x="685800" y="4343400"/>
            <a:ext cx="5486400" cy="4594123"/>
          </a:xfrm>
        </p:spPr>
        <p:txBody>
          <a:bodyPr/>
          <a:lstStyle/>
          <a:p>
            <a:endParaRPr lang="en-US" b="0" baseline="0" dirty="0"/>
          </a:p>
        </p:txBody>
      </p:sp>
      <p:sp>
        <p:nvSpPr>
          <p:cNvPr id="4" name="Slide Number Placeholder 3"/>
          <p:cNvSpPr>
            <a:spLocks noGrp="1"/>
          </p:cNvSpPr>
          <p:nvPr>
            <p:ph type="sldNum" sz="quarter" idx="10"/>
          </p:nvPr>
        </p:nvSpPr>
        <p:spPr/>
        <p:txBody>
          <a:bodyPr/>
          <a:lstStyle/>
          <a:p>
            <a:fld id="{D95807FB-1213-4A92-9A80-793965F70740}"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val="32167353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11</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12</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13</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14</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 </a:t>
            </a:r>
            <a:r>
              <a:rPr lang="en-US" b="0" dirty="0"/>
              <a:t>– no change</a:t>
            </a:r>
            <a:endParaRPr lang="en-US" b="1" dirty="0"/>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EB17B3F3-BC25-4A45-97FB-5ECBFE43487B}" type="slidenum">
              <a:rPr lang="en-US" smtClean="0"/>
              <a:t>16</a:t>
            </a:fld>
            <a:endParaRPr lang="en-US"/>
          </a:p>
        </p:txBody>
      </p:sp>
    </p:spTree>
    <p:extLst>
      <p:ext uri="{BB962C8B-B14F-4D97-AF65-F5344CB8AC3E}">
        <p14:creationId xmlns:p14="http://schemas.microsoft.com/office/powerpoint/2010/main" val="15203665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r>
              <a:rPr lang="en-US" b="0" dirty="0"/>
              <a:t> </a:t>
            </a:r>
            <a:endParaRPr lang="en-US" b="1" dirty="0"/>
          </a:p>
        </p:txBody>
      </p:sp>
      <p:sp>
        <p:nvSpPr>
          <p:cNvPr id="4" name="Slide Number Placeholder 3"/>
          <p:cNvSpPr>
            <a:spLocks noGrp="1"/>
          </p:cNvSpPr>
          <p:nvPr>
            <p:ph type="sldNum" sz="quarter" idx="10"/>
          </p:nvPr>
        </p:nvSpPr>
        <p:spPr/>
        <p:txBody>
          <a:bodyPr/>
          <a:lstStyle/>
          <a:p>
            <a:fld id="{C794FEFA-7F39-4FC6-BF2A-605ECD23366E}" type="slidenum">
              <a:rPr lang="en-US" smtClean="0"/>
              <a:t>17</a:t>
            </a:fld>
            <a:endParaRPr lang="en-US"/>
          </a:p>
        </p:txBody>
      </p:sp>
    </p:spTree>
    <p:extLst>
      <p:ext uri="{BB962C8B-B14F-4D97-AF65-F5344CB8AC3E}">
        <p14:creationId xmlns:p14="http://schemas.microsoft.com/office/powerpoint/2010/main" val="163915311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C794FEFA-7F39-4FC6-BF2A-605ECD23366E}" type="slidenum">
              <a:rPr lang="en-US" smtClean="0"/>
              <a:t>18</a:t>
            </a:fld>
            <a:endParaRPr lang="en-US"/>
          </a:p>
        </p:txBody>
      </p:sp>
    </p:spTree>
    <p:extLst>
      <p:ext uri="{BB962C8B-B14F-4D97-AF65-F5344CB8AC3E}">
        <p14:creationId xmlns:p14="http://schemas.microsoft.com/office/powerpoint/2010/main" val="3261406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EB17B3F3-BC25-4A45-97FB-5ECBFE43487B}"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10235982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794FEFA-7F39-4FC6-BF2A-605ECD23366E}" type="slidenum">
              <a:rPr lang="en-US" smtClean="0"/>
              <a:t>20</a:t>
            </a:fld>
            <a:endParaRPr lang="en-US"/>
          </a:p>
        </p:txBody>
      </p:sp>
    </p:spTree>
    <p:extLst>
      <p:ext uri="{BB962C8B-B14F-4D97-AF65-F5344CB8AC3E}">
        <p14:creationId xmlns:p14="http://schemas.microsoft.com/office/powerpoint/2010/main" val="15463947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2</a:t>
            </a:fld>
            <a:endParaRPr lang="en-US" dirty="0"/>
          </a:p>
        </p:txBody>
      </p:sp>
    </p:spTree>
    <p:extLst>
      <p:ext uri="{BB962C8B-B14F-4D97-AF65-F5344CB8AC3E}">
        <p14:creationId xmlns:p14="http://schemas.microsoft.com/office/powerpoint/2010/main" val="22445380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3</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4</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5</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6</a:t>
            </a:fld>
            <a:endParaRPr lang="en-US" dirty="0"/>
          </a:p>
        </p:txBody>
      </p:sp>
    </p:spTree>
    <p:extLst>
      <p:ext uri="{BB962C8B-B14F-4D97-AF65-F5344CB8AC3E}">
        <p14:creationId xmlns:p14="http://schemas.microsoft.com/office/powerpoint/2010/main" val="22635556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7</a:t>
            </a:fld>
            <a:endParaRPr lang="en-US" dirty="0"/>
          </a:p>
        </p:txBody>
      </p:sp>
    </p:spTree>
    <p:extLst>
      <p:ext uri="{BB962C8B-B14F-4D97-AF65-F5344CB8AC3E}">
        <p14:creationId xmlns:p14="http://schemas.microsoft.com/office/powerpoint/2010/main" val="31056779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2"/>
            <a:ext cx="5486400" cy="4692444"/>
          </a:xfrm>
        </p:spPr>
        <p:txBody>
          <a:bodyPr/>
          <a:lstStyle/>
          <a:p>
            <a:endParaRPr lang="en-US" baseline="0" dirty="0"/>
          </a:p>
        </p:txBody>
      </p:sp>
      <p:sp>
        <p:nvSpPr>
          <p:cNvPr id="4" name="Slide Number Placeholder 3"/>
          <p:cNvSpPr>
            <a:spLocks noGrp="1"/>
          </p:cNvSpPr>
          <p:nvPr>
            <p:ph type="sldNum" sz="quarter" idx="10"/>
          </p:nvPr>
        </p:nvSpPr>
        <p:spPr/>
        <p:txBody>
          <a:bodyPr/>
          <a:lstStyle/>
          <a:p>
            <a:fld id="{D1FD0C69-7B52-4C30-9C8B-20A22973924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6925504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baseline="0" dirty="0">
                <a:solidFill>
                  <a:sysClr val="windowText" lastClr="000000"/>
                </a:solidFill>
              </a:rPr>
              <a:t>UPDATED</a:t>
            </a:r>
          </a:p>
        </p:txBody>
      </p:sp>
      <p:sp>
        <p:nvSpPr>
          <p:cNvPr id="4" name="Slide Number Placeholder 3"/>
          <p:cNvSpPr>
            <a:spLocks noGrp="1"/>
          </p:cNvSpPr>
          <p:nvPr>
            <p:ph type="sldNum" sz="quarter" idx="10"/>
          </p:nvPr>
        </p:nvSpPr>
        <p:spPr/>
        <p:txBody>
          <a:bodyPr/>
          <a:lstStyle/>
          <a:p>
            <a:fld id="{16D9DCE5-5103-4FC2-A56B-B9D2798A819F}" type="slidenum">
              <a:rPr lang="en-US" smtClean="0"/>
              <a:t>10</a:t>
            </a:fld>
            <a:endParaRPr lang="en-US" dirty="0"/>
          </a:p>
        </p:txBody>
      </p:sp>
    </p:spTree>
    <p:extLst>
      <p:ext uri="{BB962C8B-B14F-4D97-AF65-F5344CB8AC3E}">
        <p14:creationId xmlns:p14="http://schemas.microsoft.com/office/powerpoint/2010/main" val="31056779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Cover 1">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044477" y="2012874"/>
            <a:ext cx="7783996" cy="1421928"/>
          </a:xfrm>
        </p:spPr>
        <p:txBody>
          <a:bodyPr anchor="b">
            <a:spAutoFit/>
          </a:bodyPr>
          <a:lstStyle>
            <a:lvl1pPr algn="l">
              <a:lnSpc>
                <a:spcPct val="80000"/>
              </a:lnSpc>
              <a:defRPr sz="5400" b="1">
                <a:solidFill>
                  <a:schemeClr val="tx1"/>
                </a:solidFill>
              </a:defRPr>
            </a:lvl1pPr>
          </a:lstStyle>
          <a:p>
            <a:r>
              <a:rPr lang="en-US" dirty="0"/>
              <a:t>CLICK TO EDIT MASTER TITLE STYLE</a:t>
            </a:r>
          </a:p>
        </p:txBody>
      </p:sp>
      <p:sp>
        <p:nvSpPr>
          <p:cNvPr id="3" name="Subtitle 2"/>
          <p:cNvSpPr>
            <a:spLocks noGrp="1"/>
          </p:cNvSpPr>
          <p:nvPr>
            <p:ph type="subTitle" idx="1"/>
          </p:nvPr>
        </p:nvSpPr>
        <p:spPr>
          <a:xfrm>
            <a:off x="1044477" y="3665825"/>
            <a:ext cx="7783996" cy="387798"/>
          </a:xfrm>
          <a:prstGeom prst="rect">
            <a:avLst/>
          </a:prstGeom>
        </p:spPr>
        <p:txBody>
          <a:bodyPr wrap="square" anchor="t">
            <a:spAutoFit/>
          </a:bodyPr>
          <a:lstStyle>
            <a:lvl1pPr marL="0" indent="0" algn="l">
              <a:lnSpc>
                <a:spcPct val="80000"/>
              </a:lnSpc>
              <a:buNone/>
              <a:defRPr sz="24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23467054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 Content + Subhead">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Text Placeholder 5"/>
          <p:cNvSpPr>
            <a:spLocks noGrp="1"/>
          </p:cNvSpPr>
          <p:nvPr>
            <p:ph type="body" sz="quarter" idx="10" hasCustomPrompt="1"/>
          </p:nvPr>
        </p:nvSpPr>
        <p:spPr>
          <a:xfrm>
            <a:off x="609600" y="1253408"/>
            <a:ext cx="10969625" cy="363176"/>
          </a:xfrm>
          <a:prstGeom prst="rect">
            <a:avLst/>
          </a:prstGeom>
        </p:spPr>
        <p:txBody>
          <a:bodyPr>
            <a:spAutoFit/>
          </a:bodyPr>
          <a:lstStyle>
            <a:lvl1pPr marL="0" indent="0">
              <a:lnSpc>
                <a:spcPct val="80000"/>
              </a:lnSpc>
              <a:buNone/>
              <a:defRPr sz="2200">
                <a:latin typeface="Arial" panose="020B0604020202020204" pitchFamily="34" charset="0"/>
                <a:cs typeface="Arial" panose="020B0604020202020204" pitchFamily="34" charset="0"/>
              </a:defRPr>
            </a:lvl1pPr>
            <a:lvl2pPr marL="0" indent="0">
              <a:buNone/>
              <a:defRPr sz="2600"/>
            </a:lvl2pPr>
            <a:lvl3pPr marL="0" indent="0">
              <a:buNone/>
              <a:defRPr sz="2600"/>
            </a:lvl3pPr>
            <a:lvl4pPr marL="0" indent="0">
              <a:buNone/>
              <a:defRPr sz="2600"/>
            </a:lvl4pPr>
            <a:lvl5pPr marL="0" indent="0">
              <a:buNone/>
              <a:defRPr sz="2600"/>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889032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Tree>
    <p:extLst>
      <p:ext uri="{BB962C8B-B14F-4D97-AF65-F5344CB8AC3E}">
        <p14:creationId xmlns:p14="http://schemas.microsoft.com/office/powerpoint/2010/main" val="36782827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ivider 1A">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044477" y="2223881"/>
            <a:ext cx="7783996" cy="1421928"/>
          </a:xfrm>
        </p:spPr>
        <p:txBody>
          <a:bodyPr anchor="ctr">
            <a:spAutoFit/>
          </a:bodyPr>
          <a:lstStyle>
            <a:lvl1pPr algn="l">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0082820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Divider 1B">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10" name="Title 1"/>
          <p:cNvSpPr>
            <a:spLocks noGrp="1"/>
          </p:cNvSpPr>
          <p:nvPr>
            <p:ph type="ctrTitle" hasCustomPrompt="1"/>
          </p:nvPr>
        </p:nvSpPr>
        <p:spPr>
          <a:xfrm>
            <a:off x="1672382" y="2223881"/>
            <a:ext cx="7783996" cy="1421928"/>
          </a:xfrm>
        </p:spPr>
        <p:txBody>
          <a:bodyPr anchor="ctr">
            <a:spAutoFit/>
          </a:bodyPr>
          <a:lstStyle>
            <a:lvl1pPr algn="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07386595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vider 2A">
    <p:spTree>
      <p:nvGrpSpPr>
        <p:cNvPr id="1" name=""/>
        <p:cNvGrpSpPr/>
        <p:nvPr/>
      </p:nvGrpSpPr>
      <p:grpSpPr>
        <a:xfrm>
          <a:off x="0" y="0"/>
          <a:ext cx="0" cy="0"/>
          <a:chOff x="0" y="0"/>
          <a:chExt cx="0" cy="0"/>
        </a:xfrm>
      </p:grpSpPr>
      <p:pic>
        <p:nvPicPr>
          <p:cNvPr id="3" name="Picture 2"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sp>
        <p:nvSpPr>
          <p:cNvPr id="2" name="Title 1"/>
          <p:cNvSpPr>
            <a:spLocks noGrp="1"/>
          </p:cNvSpPr>
          <p:nvPr>
            <p:ph type="title" hasCustomPrompt="1"/>
          </p:nvPr>
        </p:nvSpPr>
        <p:spPr>
          <a:xfrm>
            <a:off x="1112362" y="2415029"/>
            <a:ext cx="7288688" cy="2086725"/>
          </a:xfrm>
        </p:spPr>
        <p:txBody>
          <a:bodyPr anchor="ctr"/>
          <a:lstStyle>
            <a:lvl1pPr>
              <a:lnSpc>
                <a:spcPct val="80000"/>
              </a:lnSpc>
              <a:defRPr sz="54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204753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vider 2B">
    <p:spTree>
      <p:nvGrpSpPr>
        <p:cNvPr id="1" name=""/>
        <p:cNvGrpSpPr/>
        <p:nvPr/>
      </p:nvGrpSpPr>
      <p:grpSpPr>
        <a:xfrm>
          <a:off x="0" y="0"/>
          <a:ext cx="0" cy="0"/>
          <a:chOff x="0" y="0"/>
          <a:chExt cx="0" cy="0"/>
        </a:xfrm>
      </p:grpSpPr>
      <p:pic>
        <p:nvPicPr>
          <p:cNvPr id="5" name="Picture 4"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6" name="Picture 5"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863602" y="2791905"/>
            <a:ext cx="7683500"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24403942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Divider 3A">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066801" y="166674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397610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3B">
    <p:spTree>
      <p:nvGrpSpPr>
        <p:cNvPr id="1" name=""/>
        <p:cNvGrpSpPr/>
        <p:nvPr/>
      </p:nvGrpSpPr>
      <p:grpSpPr>
        <a:xfrm>
          <a:off x="0" y="0"/>
          <a:ext cx="0" cy="0"/>
          <a:chOff x="0" y="0"/>
          <a:chExt cx="0" cy="0"/>
        </a:xfrm>
      </p:grpSpPr>
      <p:pic>
        <p:nvPicPr>
          <p:cNvPr id="6" name="Picture 5"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3884" r="37265" b="5515"/>
          <a:stretch/>
        </p:blipFill>
        <p:spPr>
          <a:xfrm>
            <a:off x="3" y="386816"/>
            <a:ext cx="6056504" cy="6471184"/>
          </a:xfrm>
          <a:prstGeom prst="rect">
            <a:avLst/>
          </a:prstGeom>
          <a:noFill/>
          <a:ln>
            <a:noFill/>
          </a:ln>
        </p:spPr>
      </p:pic>
      <p:sp>
        <p:nvSpPr>
          <p:cNvPr id="2" name="Title 1"/>
          <p:cNvSpPr>
            <a:spLocks noGrp="1"/>
          </p:cNvSpPr>
          <p:nvPr>
            <p:ph type="title" hasCustomPrompt="1"/>
          </p:nvPr>
        </p:nvSpPr>
        <p:spPr>
          <a:xfrm>
            <a:off x="6223189" y="3865206"/>
            <a:ext cx="4578163" cy="830997"/>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0119956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Divider 3C">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sp>
        <p:nvSpPr>
          <p:cNvPr id="2" name="Title 1"/>
          <p:cNvSpPr>
            <a:spLocks noGrp="1"/>
          </p:cNvSpPr>
          <p:nvPr>
            <p:ph type="title" hasCustomPrompt="1"/>
          </p:nvPr>
        </p:nvSpPr>
        <p:spPr>
          <a:xfrm>
            <a:off x="6956693" y="3130830"/>
            <a:ext cx="3997057"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425892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Divider 3D">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516296" y="1220737"/>
            <a:ext cx="8316212" cy="1175706"/>
          </a:xfrm>
        </p:spPr>
        <p:txBody>
          <a:bodyPr anchor="t"/>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7740683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over 2">
    <p:spTree>
      <p:nvGrpSpPr>
        <p:cNvPr id="1" name=""/>
        <p:cNvGrpSpPr/>
        <p:nvPr/>
      </p:nvGrpSpPr>
      <p:grpSpPr>
        <a:xfrm>
          <a:off x="0" y="0"/>
          <a:ext cx="0" cy="0"/>
          <a:chOff x="0" y="0"/>
          <a:chExt cx="0" cy="0"/>
        </a:xfrm>
      </p:grpSpPr>
      <p:pic>
        <p:nvPicPr>
          <p:cNvPr id="6" name="Picture 5"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t="1984" b="26078"/>
          <a:stretch/>
        </p:blipFill>
        <p:spPr>
          <a:xfrm>
            <a:off x="0" y="1"/>
            <a:ext cx="12188825" cy="6857999"/>
          </a:xfrm>
          <a:prstGeom prst="rect">
            <a:avLst/>
          </a:prstGeom>
        </p:spPr>
      </p:pic>
      <p:sp>
        <p:nvSpPr>
          <p:cNvPr id="2" name="Title 1"/>
          <p:cNvSpPr>
            <a:spLocks noGrp="1"/>
          </p:cNvSpPr>
          <p:nvPr>
            <p:ph type="ctrTitle" hasCustomPrompt="1"/>
          </p:nvPr>
        </p:nvSpPr>
        <p:spPr>
          <a:xfrm>
            <a:off x="1588310" y="1200342"/>
            <a:ext cx="7783996" cy="2234458"/>
          </a:xfrm>
        </p:spPr>
        <p:txBody>
          <a:bodyPr anchor="b">
            <a:spAutoFit/>
          </a:bodyPr>
          <a:lstStyle>
            <a:lvl1pPr algn="r">
              <a:lnSpc>
                <a:spcPct val="80000"/>
              </a:lnSpc>
              <a:defRPr sz="5800">
                <a:solidFill>
                  <a:schemeClr val="tx1"/>
                </a:solidFill>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88310" y="3665825"/>
            <a:ext cx="7783996" cy="338554"/>
          </a:xfrm>
          <a:prstGeom prst="rect">
            <a:avLst/>
          </a:prstGeom>
        </p:spPr>
        <p:txBody>
          <a:bodyPr wrap="square" anchor="t">
            <a:spAutoFit/>
          </a:bodyPr>
          <a:lstStyle>
            <a:lvl1pPr marL="0" indent="0" algn="r">
              <a:lnSpc>
                <a:spcPct val="80000"/>
              </a:lnSpc>
              <a:buNone/>
              <a:defRPr sz="2000">
                <a:solidFill>
                  <a:schemeClr val="tx1"/>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83444012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3E">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70570" y="3672746"/>
            <a:ext cx="3461938" cy="1200329"/>
          </a:xfrm>
        </p:spPr>
        <p:txBody>
          <a:bodyPr anchor="t"/>
          <a:lstStyle>
            <a:lvl1pPr algn="l">
              <a:lnSpc>
                <a:spcPct val="80000"/>
              </a:lnSpc>
              <a:defRPr sz="3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81254654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Divider 3F">
    <p:spTree>
      <p:nvGrpSpPr>
        <p:cNvPr id="1" name=""/>
        <p:cNvGrpSpPr/>
        <p:nvPr/>
      </p:nvGrpSpPr>
      <p:grpSpPr>
        <a:xfrm>
          <a:off x="0" y="0"/>
          <a:ext cx="0" cy="0"/>
          <a:chOff x="0" y="0"/>
          <a:chExt cx="0" cy="0"/>
        </a:xfrm>
      </p:grpSpPr>
      <p:pic>
        <p:nvPicPr>
          <p:cNvPr id="5" name="Picture 4" descr="15_007_01_04_01_006.jpg"/>
          <p:cNvPicPr>
            <a:picLocks noChangeAspect="1"/>
          </p:cNvPicPr>
          <p:nvPr userDrawn="1"/>
        </p:nvPicPr>
        <p:blipFill rotWithShape="1">
          <a:blip r:embed="rId2">
            <a:extLst>
              <a:ext uri="{28A0092B-C50C-407E-A947-70E740481C1C}">
                <a14:useLocalDpi xmlns:a14="http://schemas.microsoft.com/office/drawing/2010/main" val="0"/>
              </a:ext>
            </a:extLst>
          </a:blip>
          <a:srcRect t="15455"/>
          <a:stretch/>
        </p:blipFill>
        <p:spPr>
          <a:xfrm>
            <a:off x="2" y="0"/>
            <a:ext cx="12188826" cy="6858000"/>
          </a:xfrm>
          <a:prstGeom prst="rect">
            <a:avLst/>
          </a:prstGeom>
          <a:noFill/>
          <a:ln>
            <a:noFill/>
          </a:ln>
        </p:spPr>
      </p:pic>
      <p:sp>
        <p:nvSpPr>
          <p:cNvPr id="2" name="Title 1"/>
          <p:cNvSpPr>
            <a:spLocks noGrp="1"/>
          </p:cNvSpPr>
          <p:nvPr>
            <p:ph type="title" hasCustomPrompt="1"/>
          </p:nvPr>
        </p:nvSpPr>
        <p:spPr>
          <a:xfrm>
            <a:off x="1219201" y="2507554"/>
            <a:ext cx="3949699" cy="1569660"/>
          </a:xfrm>
        </p:spPr>
        <p:txBody>
          <a:bodyPr anchor="t"/>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0339535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ivider 3F">
    <p:spTree>
      <p:nvGrpSpPr>
        <p:cNvPr id="1" name=""/>
        <p:cNvGrpSpPr/>
        <p:nvPr/>
      </p:nvGrpSpPr>
      <p:grpSpPr>
        <a:xfrm>
          <a:off x="0" y="0"/>
          <a:ext cx="0" cy="0"/>
          <a:chOff x="0" y="0"/>
          <a:chExt cx="0" cy="0"/>
        </a:xfrm>
      </p:grpSpPr>
      <p:pic>
        <p:nvPicPr>
          <p:cNvPr id="4" name="Picture 3" descr="15_007_01_04_01_021.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 y="0"/>
            <a:ext cx="12188824" cy="6858000"/>
          </a:xfrm>
          <a:prstGeom prst="rect">
            <a:avLst/>
          </a:prstGeom>
        </p:spPr>
      </p:pic>
      <p:sp>
        <p:nvSpPr>
          <p:cNvPr id="2" name="Title 1"/>
          <p:cNvSpPr>
            <a:spLocks noGrp="1"/>
          </p:cNvSpPr>
          <p:nvPr>
            <p:ph type="title" hasCustomPrompt="1"/>
          </p:nvPr>
        </p:nvSpPr>
        <p:spPr>
          <a:xfrm>
            <a:off x="7894529" y="2967060"/>
            <a:ext cx="3949699" cy="1126462"/>
          </a:xfrm>
        </p:spPr>
        <p:txBody>
          <a:bodyPr anchor="t"/>
          <a:lstStyle>
            <a:lvl1pPr algn="l">
              <a:lnSpc>
                <a:spcPct val="80000"/>
              </a:lnSpc>
              <a:defRPr sz="28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452616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vider 3G">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28647" y="0"/>
            <a:ext cx="12246119" cy="6858000"/>
          </a:xfrm>
          <a:prstGeom prst="rect">
            <a:avLst/>
          </a:prstGeom>
          <a:solidFill>
            <a:srgbClr val="F2F0F6"/>
          </a:solidFill>
        </p:spPr>
      </p:pic>
      <p:sp>
        <p:nvSpPr>
          <p:cNvPr id="2" name="Title 1"/>
          <p:cNvSpPr>
            <a:spLocks noGrp="1"/>
          </p:cNvSpPr>
          <p:nvPr>
            <p:ph type="title" hasCustomPrompt="1"/>
          </p:nvPr>
        </p:nvSpPr>
        <p:spPr>
          <a:xfrm>
            <a:off x="1095374" y="3638198"/>
            <a:ext cx="3914770" cy="1311128"/>
          </a:xfrm>
        </p:spPr>
        <p:txBody>
          <a:bodyPr anchor="t"/>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12071729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Image Layout 2">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5" name="Picture Placeholder 4"/>
          <p:cNvSpPr>
            <a:spLocks noGrp="1"/>
          </p:cNvSpPr>
          <p:nvPr>
            <p:ph type="pic" sz="quarter" idx="10"/>
          </p:nvPr>
        </p:nvSpPr>
        <p:spPr>
          <a:xfrm>
            <a:off x="723741" y="1251051"/>
            <a:ext cx="6838996" cy="4578253"/>
          </a:xfrm>
          <a:prstGeom prst="rect">
            <a:avLst/>
          </a:prstGeom>
        </p:spPr>
        <p:txBody>
          <a:bodyPr/>
          <a:lstStyle>
            <a:lvl1pPr marL="0" indent="0" algn="ctr">
              <a:buNone/>
              <a:defRPr sz="2400">
                <a:latin typeface="Arial" panose="020B0604020202020204" pitchFamily="34" charset="0"/>
                <a:cs typeface="Arial" panose="020B0604020202020204" pitchFamily="34" charset="0"/>
              </a:defRPr>
            </a:lvl1pPr>
          </a:lstStyle>
          <a:p>
            <a:endParaRPr lang="en-US" dirty="0"/>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2328655384"/>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Image Layout 3">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731962" y="1476375"/>
            <a:ext cx="5165730" cy="3441669"/>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6291139" y="1476375"/>
            <a:ext cx="5165853" cy="3441700"/>
          </a:xfrm>
          <a:prstGeom prst="rect">
            <a:avLst/>
          </a:prstGeom>
        </p:spPr>
        <p:txBody>
          <a:bodyPr/>
          <a:lstStyle>
            <a:lvl1pPr marL="0" indent="0" algn="ctr">
              <a:buNone/>
              <a:defRPr sz="2000">
                <a:solidFill>
                  <a:schemeClr val="bg1"/>
                </a:solidFill>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i="0">
                <a:solidFill>
                  <a:schemeClr val="tx1"/>
                </a:solidFill>
              </a:defRPr>
            </a:lvl1pPr>
          </a:lstStyle>
          <a:p>
            <a:r>
              <a:rPr lang="en-US" dirty="0"/>
              <a:t>CLICK TO EDIT MASTER TITLE STYLE</a:t>
            </a:r>
          </a:p>
        </p:txBody>
      </p:sp>
      <p:pic>
        <p:nvPicPr>
          <p:cNvPr id="6" name="Picture 5"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8787932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Image Layout 4">
    <p:spTree>
      <p:nvGrpSpPr>
        <p:cNvPr id="1" name=""/>
        <p:cNvGrpSpPr/>
        <p:nvPr/>
      </p:nvGrpSpPr>
      <p:grpSpPr>
        <a:xfrm>
          <a:off x="0" y="0"/>
          <a:ext cx="0" cy="0"/>
          <a:chOff x="0" y="0"/>
          <a:chExt cx="0" cy="0"/>
        </a:xfrm>
      </p:grpSpPr>
      <p:sp>
        <p:nvSpPr>
          <p:cNvPr id="5" name="Picture Placeholder 4"/>
          <p:cNvSpPr>
            <a:spLocks noGrp="1"/>
          </p:cNvSpPr>
          <p:nvPr>
            <p:ph type="pic" sz="quarter" idx="10"/>
          </p:nvPr>
        </p:nvSpPr>
        <p:spPr>
          <a:xfrm>
            <a:off x="609442" y="1764937"/>
            <a:ext cx="3474720" cy="2864583"/>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8" name="Picture Placeholder 7"/>
          <p:cNvSpPr>
            <a:spLocks noGrp="1"/>
          </p:cNvSpPr>
          <p:nvPr>
            <p:ph type="pic" sz="quarter" idx="11"/>
          </p:nvPr>
        </p:nvSpPr>
        <p:spPr>
          <a:xfrm>
            <a:off x="4357055"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sp>
        <p:nvSpPr>
          <p:cNvPr id="6" name="Picture Placeholder 5"/>
          <p:cNvSpPr>
            <a:spLocks noGrp="1"/>
          </p:cNvSpPr>
          <p:nvPr>
            <p:ph type="pic" sz="quarter" idx="12"/>
          </p:nvPr>
        </p:nvSpPr>
        <p:spPr>
          <a:xfrm>
            <a:off x="8104664" y="1764921"/>
            <a:ext cx="3474720" cy="2864608"/>
          </a:xfrm>
          <a:prstGeom prst="rect">
            <a:avLst/>
          </a:prstGeom>
        </p:spPr>
        <p:txBody>
          <a:bodyPr/>
          <a:lstStyle>
            <a:lvl1pPr marL="0" indent="0" algn="ctr">
              <a:buNone/>
              <a:defRPr sz="1800">
                <a:latin typeface="Arial" panose="020B0604020202020204" pitchFamily="34" charset="0"/>
                <a:cs typeface="Arial" panose="020B0604020202020204" pitchFamily="34" charset="0"/>
              </a:defRPr>
            </a:lvl1pPr>
          </a:lstStyle>
          <a:p>
            <a:endParaRPr lang="en-US" dirty="0"/>
          </a:p>
        </p:txBody>
      </p:sp>
      <p:pic>
        <p:nvPicPr>
          <p:cNvPr id="7" name="Picture 6"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6089680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Einstein Logo Lock-up">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grpSp>
        <p:nvGrpSpPr>
          <p:cNvPr id="4" name="Group 3"/>
          <p:cNvGrpSpPr/>
          <p:nvPr userDrawn="1"/>
        </p:nvGrpSpPr>
        <p:grpSpPr>
          <a:xfrm>
            <a:off x="8347406" y="6064247"/>
            <a:ext cx="3700329" cy="663582"/>
            <a:chOff x="8347406" y="6064247"/>
            <a:chExt cx="3700329" cy="663582"/>
          </a:xfrm>
        </p:grpSpPr>
        <p:pic>
          <p:nvPicPr>
            <p:cNvPr id="8" name="Picture 7"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3" y="6154845"/>
              <a:ext cx="1862852" cy="548640"/>
            </a:xfrm>
            <a:prstGeom prst="rect">
              <a:avLst/>
            </a:prstGeom>
            <a:noFill/>
            <a:ln>
              <a:noFill/>
            </a:ln>
          </p:spPr>
        </p:pic>
        <p:pic>
          <p:nvPicPr>
            <p:cNvPr id="10" name="Picture 2"/>
            <p:cNvPicPr>
              <a:picLocks noChangeAspect="1" noChangeArrowheads="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8347406" y="6221796"/>
              <a:ext cx="1364846" cy="409738"/>
            </a:xfrm>
            <a:prstGeom prst="rect">
              <a:avLst/>
            </a:prstGeom>
            <a:noFill/>
            <a:extLst>
              <a:ext uri="{909E8E84-426E-40DD-AFC4-6F175D3DCCD1}">
                <a14:hiddenFill xmlns:a14="http://schemas.microsoft.com/office/drawing/2010/main">
                  <a:solidFill>
                    <a:srgbClr val="FFFFFF"/>
                  </a:solidFill>
                </a14:hiddenFill>
              </a:ext>
            </a:extLst>
          </p:spPr>
        </p:pic>
        <p:cxnSp>
          <p:nvCxnSpPr>
            <p:cNvPr id="11" name="Straight Connector 10"/>
            <p:cNvCxnSpPr/>
            <p:nvPr userDrawn="1"/>
          </p:nvCxnSpPr>
          <p:spPr>
            <a:xfrm>
              <a:off x="9967002" y="6064247"/>
              <a:ext cx="0" cy="663582"/>
            </a:xfrm>
            <a:prstGeom prst="line">
              <a:avLst/>
            </a:prstGeom>
            <a:ln w="1270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117929287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MDM Wall">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61" y="0"/>
            <a:ext cx="12185903" cy="6858000"/>
          </a:xfrm>
          <a:prstGeom prst="rect">
            <a:avLst/>
          </a:prstGeom>
          <a:noFill/>
          <a:ln>
            <a:noFill/>
          </a:ln>
        </p:spPr>
      </p:pic>
    </p:spTree>
    <p:extLst>
      <p:ext uri="{BB962C8B-B14F-4D97-AF65-F5344CB8AC3E}">
        <p14:creationId xmlns:p14="http://schemas.microsoft.com/office/powerpoint/2010/main" val="3605829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ver 3">
    <p:spTree>
      <p:nvGrpSpPr>
        <p:cNvPr id="1" name=""/>
        <p:cNvGrpSpPr/>
        <p:nvPr/>
      </p:nvGrpSpPr>
      <p:grpSpPr>
        <a:xfrm>
          <a:off x="0" y="0"/>
          <a:ext cx="0" cy="0"/>
          <a:chOff x="0" y="0"/>
          <a:chExt cx="0" cy="0"/>
        </a:xfrm>
      </p:grpSpPr>
      <p:pic>
        <p:nvPicPr>
          <p:cNvPr id="7" name="Picture 6" descr="Gallery_angled.jpg"/>
          <p:cNvPicPr>
            <a:picLocks noChangeAspect="1"/>
          </p:cNvPicPr>
          <p:nvPr userDrawn="1"/>
        </p:nvPicPr>
        <p:blipFill rotWithShape="1">
          <a:blip r:embed="rId2" cstate="print">
            <a:extLst>
              <a:ext uri="{28A0092B-C50C-407E-A947-70E740481C1C}">
                <a14:useLocalDpi xmlns:a14="http://schemas.microsoft.com/office/drawing/2010/main" val="0"/>
              </a:ext>
            </a:extLst>
          </a:blip>
          <a:srcRect l="48575" t="12359" b="51882"/>
          <a:stretch/>
        </p:blipFill>
        <p:spPr>
          <a:xfrm>
            <a:off x="-1" y="0"/>
            <a:ext cx="12188826" cy="6858001"/>
          </a:xfrm>
          <a:prstGeom prst="rect">
            <a:avLst/>
          </a:prstGeom>
        </p:spPr>
      </p:pic>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
        <p:nvSpPr>
          <p:cNvPr id="2" name="Title 1"/>
          <p:cNvSpPr>
            <a:spLocks noGrp="1"/>
          </p:cNvSpPr>
          <p:nvPr>
            <p:ph type="title" hasCustomPrompt="1"/>
          </p:nvPr>
        </p:nvSpPr>
        <p:spPr>
          <a:xfrm>
            <a:off x="781973" y="2327457"/>
            <a:ext cx="8122877" cy="1274195"/>
          </a:xfrm>
        </p:spPr>
        <p:txBody>
          <a:bodyPr anchor="ctr"/>
          <a:lstStyle>
            <a:lvl1pPr algn="r">
              <a:lnSpc>
                <a:spcPct val="80000"/>
              </a:lnSpc>
              <a:defRPr sz="48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782637" y="3875089"/>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1866145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ver 4">
    <p:spTree>
      <p:nvGrpSpPr>
        <p:cNvPr id="1" name=""/>
        <p:cNvGrpSpPr/>
        <p:nvPr/>
      </p:nvGrpSpPr>
      <p:grpSpPr>
        <a:xfrm>
          <a:off x="0" y="0"/>
          <a:ext cx="0" cy="0"/>
          <a:chOff x="0" y="0"/>
          <a:chExt cx="0" cy="0"/>
        </a:xfrm>
      </p:grpSpPr>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t="50000" r="20510"/>
          <a:stretch/>
        </p:blipFill>
        <p:spPr>
          <a:xfrm>
            <a:off x="3" y="3429000"/>
            <a:ext cx="8191500" cy="3429000"/>
          </a:xfrm>
          <a:prstGeom prst="rect">
            <a:avLst/>
          </a:prstGeom>
          <a:noFill/>
          <a:ln>
            <a:noFill/>
          </a:ln>
        </p:spPr>
      </p:pic>
      <p:sp>
        <p:nvSpPr>
          <p:cNvPr id="2" name="Title 1"/>
          <p:cNvSpPr>
            <a:spLocks noGrp="1"/>
          </p:cNvSpPr>
          <p:nvPr>
            <p:ph type="title" hasCustomPrompt="1"/>
          </p:nvPr>
        </p:nvSpPr>
        <p:spPr>
          <a:xfrm>
            <a:off x="2916237" y="1160474"/>
            <a:ext cx="8122877" cy="1175706"/>
          </a:xfrm>
        </p:spPr>
        <p:txBody>
          <a:bodyPr anchor="b"/>
          <a:lstStyle>
            <a:lvl1pPr algn="r">
              <a:lnSpc>
                <a:spcPct val="80000"/>
              </a:lnSpc>
              <a:defRPr sz="44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916903" y="2554223"/>
            <a:ext cx="8121650"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8" name="Picture 7"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6046049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ver 5">
    <p:spTree>
      <p:nvGrpSpPr>
        <p:cNvPr id="1" name=""/>
        <p:cNvGrpSpPr/>
        <p:nvPr/>
      </p:nvGrpSpPr>
      <p:grpSpPr>
        <a:xfrm>
          <a:off x="0" y="0"/>
          <a:ext cx="0" cy="0"/>
          <a:chOff x="0" y="0"/>
          <a:chExt cx="0" cy="0"/>
        </a:xfrm>
      </p:grpSpPr>
      <p:pic>
        <p:nvPicPr>
          <p:cNvPr id="8" name="Picture 7"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3722" t="20098" b="8185"/>
          <a:stretch/>
        </p:blipFill>
        <p:spPr>
          <a:xfrm>
            <a:off x="0" y="-1"/>
            <a:ext cx="12188825" cy="6858001"/>
          </a:xfrm>
          <a:prstGeom prst="rect">
            <a:avLst/>
          </a:prstGeom>
        </p:spPr>
      </p:pic>
      <p:pic>
        <p:nvPicPr>
          <p:cNvPr id="7" name="Picture 6" descr="15_007_01_02_01_107.jpg"/>
          <p:cNvPicPr>
            <a:picLocks noChangeAspect="1"/>
          </p:cNvPicPr>
          <p:nvPr userDrawn="1"/>
        </p:nvPicPr>
        <p:blipFill rotWithShape="1">
          <a:blip r:embed="rId2">
            <a:extLst>
              <a:ext uri="{28A0092B-C50C-407E-A947-70E740481C1C}">
                <a14:useLocalDpi xmlns:a14="http://schemas.microsoft.com/office/drawing/2010/main" val="0"/>
              </a:ext>
            </a:extLst>
          </a:blip>
          <a:srcRect l="14163" t="50000" r="34455" b="8353"/>
          <a:stretch/>
        </p:blipFill>
        <p:spPr>
          <a:xfrm>
            <a:off x="-1" y="2841686"/>
            <a:ext cx="7445830" cy="4016319"/>
          </a:xfrm>
          <a:prstGeom prst="rect">
            <a:avLst/>
          </a:prstGeom>
          <a:noFill/>
          <a:ln>
            <a:noFill/>
          </a:ln>
        </p:spPr>
      </p:pic>
      <p:sp>
        <p:nvSpPr>
          <p:cNvPr id="2" name="Title 1"/>
          <p:cNvSpPr>
            <a:spLocks noGrp="1"/>
          </p:cNvSpPr>
          <p:nvPr>
            <p:ph type="title" hasCustomPrompt="1"/>
          </p:nvPr>
        </p:nvSpPr>
        <p:spPr>
          <a:xfrm>
            <a:off x="2437661" y="1837583"/>
            <a:ext cx="8601453" cy="498598"/>
          </a:xfrm>
        </p:spPr>
        <p:txBody>
          <a:bodyPr anchor="b"/>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2438404" y="2554223"/>
            <a:ext cx="8600153"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344167299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ver 6">
    <p:spTree>
      <p:nvGrpSpPr>
        <p:cNvPr id="1" name=""/>
        <p:cNvGrpSpPr/>
        <p:nvPr/>
      </p:nvGrpSpPr>
      <p:grpSpPr>
        <a:xfrm>
          <a:off x="0" y="0"/>
          <a:ext cx="0" cy="0"/>
          <a:chOff x="0" y="0"/>
          <a:chExt cx="0" cy="0"/>
        </a:xfrm>
      </p:grpSpPr>
      <p:pic>
        <p:nvPicPr>
          <p:cNvPr id="9" name="Picture 8" descr="15_007_01_02_02_026.jpg"/>
          <p:cNvPicPr>
            <a:picLocks noChangeAspect="1"/>
          </p:cNvPicPr>
          <p:nvPr userDrawn="1"/>
        </p:nvPicPr>
        <p:blipFill rotWithShape="1">
          <a:blip r:embed="rId2">
            <a:extLst>
              <a:ext uri="{28A0092B-C50C-407E-A947-70E740481C1C}">
                <a14:useLocalDpi xmlns:a14="http://schemas.microsoft.com/office/drawing/2010/main" val="0"/>
              </a:ext>
            </a:extLst>
          </a:blip>
          <a:srcRect l="10815" t="18449" r="4358" b="10133"/>
          <a:stretch/>
        </p:blipFill>
        <p:spPr>
          <a:xfrm>
            <a:off x="0" y="0"/>
            <a:ext cx="12188825" cy="6858000"/>
          </a:xfrm>
          <a:prstGeom prst="rect">
            <a:avLst/>
          </a:prstGeom>
        </p:spPr>
      </p:pic>
      <p:sp>
        <p:nvSpPr>
          <p:cNvPr id="2" name="Title 1"/>
          <p:cNvSpPr>
            <a:spLocks noGrp="1"/>
          </p:cNvSpPr>
          <p:nvPr>
            <p:ph type="title" hasCustomPrompt="1"/>
          </p:nvPr>
        </p:nvSpPr>
        <p:spPr>
          <a:xfrm>
            <a:off x="3497247" y="1760462"/>
            <a:ext cx="8316212" cy="1077218"/>
          </a:xfrm>
        </p:spPr>
        <p:txBody>
          <a:bodyPr anchor="b"/>
          <a:lstStyle>
            <a:lvl1pPr algn="r">
              <a:lnSpc>
                <a:spcPct val="80000"/>
              </a:lnSpc>
              <a:defRPr sz="40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3497947" y="3055725"/>
            <a:ext cx="8314955"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7" name="Picture 6"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42332292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ver 7">
    <p:spTree>
      <p:nvGrpSpPr>
        <p:cNvPr id="1" name=""/>
        <p:cNvGrpSpPr/>
        <p:nvPr/>
      </p:nvGrpSpPr>
      <p:grpSpPr>
        <a:xfrm>
          <a:off x="0" y="0"/>
          <a:ext cx="0" cy="0"/>
          <a:chOff x="0" y="0"/>
          <a:chExt cx="0" cy="0"/>
        </a:xfrm>
      </p:grpSpPr>
      <p:pic>
        <p:nvPicPr>
          <p:cNvPr id="7" name="Picture 6" descr="15_007_01_04_01_020.jpg"/>
          <p:cNvPicPr>
            <a:picLocks noChangeAspect="1"/>
          </p:cNvPicPr>
          <p:nvPr userDrawn="1"/>
        </p:nvPicPr>
        <p:blipFill rotWithShape="1">
          <a:blip r:embed="rId2">
            <a:extLst>
              <a:ext uri="{28A0092B-C50C-407E-A947-70E740481C1C}">
                <a14:useLocalDpi xmlns:a14="http://schemas.microsoft.com/office/drawing/2010/main" val="0"/>
              </a:ext>
            </a:extLst>
          </a:blip>
          <a:srcRect l="4054" r="15715" b="1824"/>
          <a:stretch/>
        </p:blipFill>
        <p:spPr>
          <a:xfrm>
            <a:off x="-12743" y="0"/>
            <a:ext cx="8267744" cy="6858000"/>
          </a:xfrm>
          <a:prstGeom prst="rect">
            <a:avLst/>
          </a:prstGeom>
          <a:solidFill>
            <a:srgbClr val="F2F0F6"/>
          </a:solidFill>
        </p:spPr>
      </p:pic>
      <p:sp>
        <p:nvSpPr>
          <p:cNvPr id="8" name="Freeform 7"/>
          <p:cNvSpPr/>
          <p:nvPr userDrawn="1"/>
        </p:nvSpPr>
        <p:spPr>
          <a:xfrm>
            <a:off x="8104347" y="0"/>
            <a:ext cx="247174" cy="6858000"/>
          </a:xfrm>
          <a:custGeom>
            <a:avLst/>
            <a:gdLst>
              <a:gd name="connsiteX0" fmla="*/ 228600 w 228600"/>
              <a:gd name="connsiteY0" fmla="*/ 12700 h 6858000"/>
              <a:gd name="connsiteX1" fmla="*/ 76200 w 228600"/>
              <a:gd name="connsiteY1" fmla="*/ 12700 h 6858000"/>
              <a:gd name="connsiteX2" fmla="*/ 0 w 228600"/>
              <a:gd name="connsiteY2" fmla="*/ 6858000 h 6858000"/>
              <a:gd name="connsiteX3" fmla="*/ 228600 w 228600"/>
              <a:gd name="connsiteY3" fmla="*/ 6858000 h 6858000"/>
              <a:gd name="connsiteX4" fmla="*/ 228600 w 228600"/>
              <a:gd name="connsiteY4" fmla="*/ 0 h 6858000"/>
              <a:gd name="connsiteX0" fmla="*/ 259080 w 259080"/>
              <a:gd name="connsiteY0" fmla="*/ 12700 h 6858000"/>
              <a:gd name="connsiteX1" fmla="*/ 106680 w 259080"/>
              <a:gd name="connsiteY1" fmla="*/ 12700 h 6858000"/>
              <a:gd name="connsiteX2" fmla="*/ 0 w 259080"/>
              <a:gd name="connsiteY2" fmla="*/ 6850380 h 6858000"/>
              <a:gd name="connsiteX3" fmla="*/ 259080 w 259080"/>
              <a:gd name="connsiteY3" fmla="*/ 6858000 h 6858000"/>
              <a:gd name="connsiteX4" fmla="*/ 259080 w 259080"/>
              <a:gd name="connsiteY4" fmla="*/ 0 h 6858000"/>
              <a:gd name="connsiteX0" fmla="*/ 251936 w 251936"/>
              <a:gd name="connsiteY0" fmla="*/ 12700 h 6858000"/>
              <a:gd name="connsiteX1" fmla="*/ 99536 w 251936"/>
              <a:gd name="connsiteY1" fmla="*/ 12700 h 6858000"/>
              <a:gd name="connsiteX2" fmla="*/ 0 w 251936"/>
              <a:gd name="connsiteY2" fmla="*/ 6857524 h 6858000"/>
              <a:gd name="connsiteX3" fmla="*/ 251936 w 251936"/>
              <a:gd name="connsiteY3" fmla="*/ 6858000 h 6858000"/>
              <a:gd name="connsiteX4" fmla="*/ 251936 w 251936"/>
              <a:gd name="connsiteY4" fmla="*/ 0 h 6858000"/>
              <a:gd name="connsiteX0" fmla="*/ 247174 w 247174"/>
              <a:gd name="connsiteY0" fmla="*/ 12700 h 6858000"/>
              <a:gd name="connsiteX1" fmla="*/ 94774 w 247174"/>
              <a:gd name="connsiteY1" fmla="*/ 12700 h 6858000"/>
              <a:gd name="connsiteX2" fmla="*/ 0 w 247174"/>
              <a:gd name="connsiteY2" fmla="*/ 6857524 h 6858000"/>
              <a:gd name="connsiteX3" fmla="*/ 247174 w 247174"/>
              <a:gd name="connsiteY3" fmla="*/ 6858000 h 6858000"/>
              <a:gd name="connsiteX4" fmla="*/ 247174 w 24717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7174" h="6858000">
                <a:moveTo>
                  <a:pt x="247174" y="12700"/>
                </a:moveTo>
                <a:lnTo>
                  <a:pt x="94774" y="12700"/>
                </a:lnTo>
                <a:lnTo>
                  <a:pt x="0" y="6857524"/>
                </a:lnTo>
                <a:lnTo>
                  <a:pt x="247174" y="6858000"/>
                </a:lnTo>
                <a:lnTo>
                  <a:pt x="247174" y="0"/>
                </a:lnTo>
              </a:path>
            </a:pathLst>
          </a:cu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a:endParaRPr lang="en-US" dirty="0">
              <a:solidFill>
                <a:srgbClr val="FFFFFF"/>
              </a:solidFill>
            </a:endParaRPr>
          </a:p>
        </p:txBody>
      </p:sp>
      <p:sp>
        <p:nvSpPr>
          <p:cNvPr id="2" name="Title 1"/>
          <p:cNvSpPr>
            <a:spLocks noGrp="1"/>
          </p:cNvSpPr>
          <p:nvPr>
            <p:ph type="title" hasCustomPrompt="1"/>
          </p:nvPr>
        </p:nvSpPr>
        <p:spPr>
          <a:xfrm>
            <a:off x="8351519" y="1161062"/>
            <a:ext cx="3461938" cy="1421928"/>
          </a:xfrm>
        </p:spPr>
        <p:txBody>
          <a:bodyPr anchor="b"/>
          <a:lstStyle>
            <a:lvl1pPr algn="r">
              <a:lnSpc>
                <a:spcPct val="80000"/>
              </a:lnSpc>
              <a:defRPr sz="36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8351484" y="2801034"/>
            <a:ext cx="3461414"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pic>
        <p:nvPicPr>
          <p:cNvPr id="9" name="Picture 8" descr="Locations_Montefiore_Doing More_SM_4c.eps"/>
          <p:cNvPicPr>
            <a:picLocks noChangeAspect="1"/>
          </p:cNvPicPr>
          <p:nvPr userDrawn="1"/>
        </p:nvPicPr>
        <p:blipFill rotWithShape="1">
          <a:blip r:embed="rId3">
            <a:extLst>
              <a:ext uri="{28A0092B-C50C-407E-A947-70E740481C1C}">
                <a14:useLocalDpi xmlns:a14="http://schemas.microsoft.com/office/drawing/2010/main" val="0"/>
              </a:ext>
            </a:extLst>
          </a:blip>
          <a:srcRect l="53705" t="48438" r="15861" b="39959"/>
          <a:stretch/>
        </p:blipFill>
        <p:spPr>
          <a:xfrm>
            <a:off x="9625501" y="5990097"/>
            <a:ext cx="2422237" cy="713388"/>
          </a:xfrm>
          <a:prstGeom prst="rect">
            <a:avLst/>
          </a:prstGeom>
          <a:noFill/>
          <a:ln>
            <a:noFill/>
          </a:ln>
        </p:spPr>
      </p:pic>
    </p:spTree>
    <p:extLst>
      <p:ext uri="{BB962C8B-B14F-4D97-AF65-F5344CB8AC3E}">
        <p14:creationId xmlns:p14="http://schemas.microsoft.com/office/powerpoint/2010/main" val="12448345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ver 8">
    <p:spTree>
      <p:nvGrpSpPr>
        <p:cNvPr id="1" name=""/>
        <p:cNvGrpSpPr/>
        <p:nvPr/>
      </p:nvGrpSpPr>
      <p:grpSpPr>
        <a:xfrm>
          <a:off x="0" y="0"/>
          <a:ext cx="0" cy="0"/>
          <a:chOff x="0" y="0"/>
          <a:chExt cx="0" cy="0"/>
        </a:xfrm>
      </p:grpSpPr>
      <p:pic>
        <p:nvPicPr>
          <p:cNvPr id="7" name="Picture 6" descr="15_007_01_05_05_005.jpg"/>
          <p:cNvPicPr>
            <a:picLocks noChangeAspect="1"/>
          </p:cNvPicPr>
          <p:nvPr userDrawn="1"/>
        </p:nvPicPr>
        <p:blipFill rotWithShape="1">
          <a:blip r:embed="rId2">
            <a:extLst>
              <a:ext uri="{28A0092B-C50C-407E-A947-70E740481C1C}">
                <a14:useLocalDpi xmlns:a14="http://schemas.microsoft.com/office/drawing/2010/main" val="0"/>
              </a:ext>
            </a:extLst>
          </a:blip>
          <a:srcRect t="6759" r="3236" b="9725"/>
          <a:stretch/>
        </p:blipFill>
        <p:spPr>
          <a:xfrm>
            <a:off x="0" y="0"/>
            <a:ext cx="12246119" cy="6858000"/>
          </a:xfrm>
          <a:prstGeom prst="rect">
            <a:avLst/>
          </a:prstGeom>
          <a:solidFill>
            <a:srgbClr val="F2F0F6"/>
          </a:solidFill>
        </p:spPr>
      </p:pic>
      <p:sp>
        <p:nvSpPr>
          <p:cNvPr id="2" name="Title 1"/>
          <p:cNvSpPr>
            <a:spLocks noGrp="1"/>
          </p:cNvSpPr>
          <p:nvPr>
            <p:ph type="title" hasCustomPrompt="1"/>
          </p:nvPr>
        </p:nvSpPr>
        <p:spPr>
          <a:xfrm>
            <a:off x="523571" y="3281174"/>
            <a:ext cx="4486577" cy="1311128"/>
          </a:xfrm>
        </p:spPr>
        <p:txBody>
          <a:bodyPr wrap="square" anchor="b">
            <a:spAutoFit/>
          </a:bodyPr>
          <a:lstStyle>
            <a:lvl1pPr algn="r">
              <a:lnSpc>
                <a:spcPct val="80000"/>
              </a:lnSpc>
              <a:defRPr sz="3300">
                <a:solidFill>
                  <a:schemeClr val="tx1"/>
                </a:solidFill>
                <a:latin typeface="Arial" panose="020B0604020202020204" pitchFamily="34" charset="0"/>
              </a:defRPr>
            </a:lvl1pPr>
          </a:lstStyle>
          <a:p>
            <a:r>
              <a:rPr lang="en-US" dirty="0"/>
              <a:t>CLICK TO EDIT MASTER TITLE STYLE</a:t>
            </a:r>
          </a:p>
        </p:txBody>
      </p:sp>
      <p:sp>
        <p:nvSpPr>
          <p:cNvPr id="6" name="Text Placeholder 5"/>
          <p:cNvSpPr>
            <a:spLocks noGrp="1"/>
          </p:cNvSpPr>
          <p:nvPr>
            <p:ph type="body" sz="quarter" idx="10"/>
          </p:nvPr>
        </p:nvSpPr>
        <p:spPr>
          <a:xfrm>
            <a:off x="1095408" y="4762077"/>
            <a:ext cx="3914178" cy="465137"/>
          </a:xfrm>
          <a:prstGeom prst="rect">
            <a:avLst/>
          </a:prstGeom>
        </p:spPr>
        <p:txBody>
          <a:bodyPr/>
          <a:lstStyle>
            <a:lvl1pPr marL="0" indent="0" algn="r">
              <a:lnSpc>
                <a:spcPct val="80000"/>
              </a:lnSpc>
              <a:buNone/>
              <a:defRPr sz="2000">
                <a:latin typeface="Arial" panose="020B0604020202020204" pitchFamily="34" charset="0"/>
                <a:cs typeface="Arial" panose="020B0604020202020204" pitchFamily="34" charset="0"/>
              </a:defRPr>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Click to edit Master text styles</a:t>
            </a:r>
          </a:p>
        </p:txBody>
      </p:sp>
    </p:spTree>
    <p:extLst>
      <p:ext uri="{BB962C8B-B14F-4D97-AF65-F5344CB8AC3E}">
        <p14:creationId xmlns:p14="http://schemas.microsoft.com/office/powerpoint/2010/main" val="39004642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09441" y="615311"/>
            <a:ext cx="10969943" cy="461665"/>
          </a:xfrm>
        </p:spPr>
        <p:txBody>
          <a:bodyPr/>
          <a:lstStyle>
            <a:lvl1pPr>
              <a:lnSpc>
                <a:spcPct val="80000"/>
              </a:lnSpc>
              <a:defRPr sz="3000" b="1">
                <a:solidFill>
                  <a:schemeClr val="tx1"/>
                </a:solidFill>
              </a:defRPr>
            </a:lvl1pPr>
          </a:lstStyle>
          <a:p>
            <a:r>
              <a:rPr lang="en-US" dirty="0"/>
              <a:t>CLICK TO EDIT MASTER TITLE STYLE</a:t>
            </a:r>
          </a:p>
        </p:txBody>
      </p:sp>
      <p:pic>
        <p:nvPicPr>
          <p:cNvPr id="5" name="Picture 4" descr="Locations_Montefiore_Doing More_SM_4c.eps"/>
          <p:cNvPicPr>
            <a:picLocks noChangeAspect="1"/>
          </p:cNvPicPr>
          <p:nvPr userDrawn="1"/>
        </p:nvPicPr>
        <p:blipFill rotWithShape="1">
          <a:blip r:embed="rId2">
            <a:extLst>
              <a:ext uri="{28A0092B-C50C-407E-A947-70E740481C1C}">
                <a14:useLocalDpi xmlns:a14="http://schemas.microsoft.com/office/drawing/2010/main" val="0"/>
              </a:ext>
            </a:extLst>
          </a:blip>
          <a:srcRect l="53705" t="48438" r="15861" b="39959"/>
          <a:stretch/>
        </p:blipFill>
        <p:spPr>
          <a:xfrm>
            <a:off x="10184885" y="6154845"/>
            <a:ext cx="1862852" cy="548640"/>
          </a:xfrm>
          <a:prstGeom prst="rect">
            <a:avLst/>
          </a:prstGeom>
          <a:noFill/>
          <a:ln>
            <a:noFill/>
          </a:ln>
        </p:spPr>
      </p:pic>
    </p:spTree>
    <p:extLst>
      <p:ext uri="{BB962C8B-B14F-4D97-AF65-F5344CB8AC3E}">
        <p14:creationId xmlns:p14="http://schemas.microsoft.com/office/powerpoint/2010/main" val="1461700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615309"/>
            <a:ext cx="10969943" cy="461665"/>
          </a:xfrm>
          <a:prstGeom prst="rect">
            <a:avLst/>
          </a:prstGeom>
        </p:spPr>
        <p:txBody>
          <a:bodyPr vert="horz" lIns="91440" tIns="45720" rIns="91440" bIns="45720" rtlCol="0" anchor="ctr">
            <a:spAutoFit/>
          </a:bodyPr>
          <a:lstStyle/>
          <a:p>
            <a:r>
              <a:rPr lang="en-US" dirty="0"/>
              <a:t>CLICK TO EDIT MASTER TITLE STYLE</a:t>
            </a:r>
          </a:p>
        </p:txBody>
      </p:sp>
      <p:sp>
        <p:nvSpPr>
          <p:cNvPr id="3" name="Rectangle 9"/>
          <p:cNvSpPr>
            <a:spLocks noChangeArrowheads="1"/>
          </p:cNvSpPr>
          <p:nvPr userDrawn="1"/>
        </p:nvSpPr>
        <p:spPr bwMode="auto">
          <a:xfrm>
            <a:off x="609441" y="6488923"/>
            <a:ext cx="394527" cy="153888"/>
          </a:xfrm>
          <a:prstGeom prst="rect">
            <a:avLst/>
          </a:prstGeom>
          <a:noFill/>
          <a:ln w="9525">
            <a:noFill/>
            <a:miter lim="800000"/>
            <a:headEnd/>
            <a:tailEnd/>
          </a:ln>
        </p:spPr>
        <p:txBody>
          <a:bodyPr wrap="square" lIns="91440" tIns="0" rIns="0" bIns="0" anchor="ctr">
            <a:prstTxWarp prst="textNoShape">
              <a:avLst/>
            </a:prstTxWarp>
            <a:spAutoFit/>
          </a:bodyPr>
          <a:lstStyle/>
          <a:p>
            <a:pPr defTabSz="457200"/>
            <a:fld id="{DB8190B8-F56C-7C4A-BF6A-960A1DB52AB1}" type="slidenum">
              <a:rPr lang="en-US" sz="1000">
                <a:solidFill>
                  <a:srgbClr val="414042"/>
                </a:solidFill>
                <a:cs typeface="Arial" panose="020B0604020202020204" pitchFamily="34" charset="0"/>
              </a:rPr>
              <a:pPr defTabSz="457200"/>
              <a:t>‹#›</a:t>
            </a:fld>
            <a:endParaRPr lang="en-US" sz="1000" dirty="0">
              <a:solidFill>
                <a:srgbClr val="414042"/>
              </a:solidFill>
              <a:cs typeface="Arial" panose="020B0604020202020204" pitchFamily="34" charset="0"/>
            </a:endParaRPr>
          </a:p>
        </p:txBody>
      </p:sp>
    </p:spTree>
    <p:extLst>
      <p:ext uri="{BB962C8B-B14F-4D97-AF65-F5344CB8AC3E}">
        <p14:creationId xmlns:p14="http://schemas.microsoft.com/office/powerpoint/2010/main" val="257485089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 id="2147483678" r:id="rId18"/>
    <p:sldLayoutId id="2147483679" r:id="rId19"/>
    <p:sldLayoutId id="2147483680" r:id="rId20"/>
    <p:sldLayoutId id="2147483681" r:id="rId21"/>
    <p:sldLayoutId id="2147483682" r:id="rId22"/>
    <p:sldLayoutId id="2147483683" r:id="rId23"/>
    <p:sldLayoutId id="2147483684" r:id="rId24"/>
    <p:sldLayoutId id="2147483685" r:id="rId25"/>
    <p:sldLayoutId id="2147483686" r:id="rId26"/>
    <p:sldLayoutId id="2147483687" r:id="rId27"/>
    <p:sldLayoutId id="2147483688" r:id="rId28"/>
  </p:sldLayoutIdLst>
  <p:hf hdr="0" ftr="0" dt="0"/>
  <p:txStyles>
    <p:title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p:titleStyle>
    <p:bodyStyle>
      <a:lvl1pPr marL="342900" indent="-342900" algn="l" defTabSz="457200" rtl="0" eaLnBrk="1" latinLnBrk="0" hangingPunct="1">
        <a:spcBef>
          <a:spcPct val="20000"/>
        </a:spcBef>
        <a:buFont typeface="Arial"/>
        <a:buChar char="•"/>
        <a:defRPr sz="3200" b="0" i="0" kern="1200">
          <a:solidFill>
            <a:schemeClr val="tx1"/>
          </a:solidFill>
          <a:latin typeface="Metric Regular"/>
          <a:ea typeface="+mn-ea"/>
          <a:cs typeface="Metric Regular"/>
        </a:defRPr>
      </a:lvl1pPr>
      <a:lvl2pPr marL="742950" indent="-285750" algn="l" defTabSz="457200" rtl="0" eaLnBrk="1" latinLnBrk="0" hangingPunct="1">
        <a:spcBef>
          <a:spcPct val="20000"/>
        </a:spcBef>
        <a:buFont typeface="Arial"/>
        <a:buChar char="–"/>
        <a:defRPr sz="2800" b="0" i="0" kern="1200">
          <a:solidFill>
            <a:schemeClr val="tx1"/>
          </a:solidFill>
          <a:latin typeface="Metric Regular"/>
          <a:ea typeface="+mn-ea"/>
          <a:cs typeface="Metric Regular"/>
        </a:defRPr>
      </a:lvl2pPr>
      <a:lvl3pPr marL="1143000" indent="-228600" algn="l" defTabSz="457200" rtl="0" eaLnBrk="1" latinLnBrk="0" hangingPunct="1">
        <a:spcBef>
          <a:spcPct val="20000"/>
        </a:spcBef>
        <a:buFont typeface="Arial"/>
        <a:buChar char="•"/>
        <a:defRPr sz="2400" b="0" i="0" kern="1200">
          <a:solidFill>
            <a:schemeClr val="tx1"/>
          </a:solidFill>
          <a:latin typeface="Metric Regular"/>
          <a:ea typeface="+mn-ea"/>
          <a:cs typeface="Metric Regular"/>
        </a:defRPr>
      </a:lvl3pPr>
      <a:lvl4pPr marL="16002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4pPr>
      <a:lvl5pPr marL="2057400" indent="-228600" algn="l" defTabSz="457200" rtl="0" eaLnBrk="1" latinLnBrk="0" hangingPunct="1">
        <a:spcBef>
          <a:spcPct val="20000"/>
        </a:spcBef>
        <a:buFont typeface="Arial"/>
        <a:buChar char="»"/>
        <a:defRPr sz="2000" b="0" i="0" kern="1200">
          <a:solidFill>
            <a:schemeClr val="tx1"/>
          </a:solidFill>
          <a:latin typeface="Metric Regular"/>
          <a:ea typeface="+mn-ea"/>
          <a:cs typeface="Metric Regular"/>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 Target="slide20.xm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6.xml"/><Relationship Id="rId1" Type="http://schemas.openxmlformats.org/officeDocument/2006/relationships/slideLayout" Target="../slideLayouts/slideLayout9.xml"/><Relationship Id="rId4" Type="http://schemas.openxmlformats.org/officeDocument/2006/relationships/chart" Target="../charts/chart12.xml"/></Relationships>
</file>

<file path=ppt/slides/_rels/slide18.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3" Type="http://schemas.openxmlformats.org/officeDocument/2006/relationships/hyperlink" Target="mailto:OCPHDept@montefiore.org" TargetMode="External"/><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219076" y="1954320"/>
            <a:ext cx="11877674" cy="2985433"/>
          </a:xfrm>
        </p:spPr>
        <p:txBody>
          <a:bodyPr/>
          <a:lstStyle/>
          <a:p>
            <a:pPr>
              <a:lnSpc>
                <a:spcPct val="100000"/>
              </a:lnSpc>
              <a:spcBef>
                <a:spcPts val="3600"/>
              </a:spcBef>
              <a:spcAft>
                <a:spcPts val="3600"/>
              </a:spcAft>
            </a:pPr>
            <a:r>
              <a:rPr lang="en-US" sz="4800" dirty="0"/>
              <a:t>Bronx Community Health Dashboard: </a:t>
            </a:r>
            <a:r>
              <a:rPr lang="en-US" sz="5200" dirty="0"/>
              <a:t/>
            </a:r>
            <a:br>
              <a:rPr lang="en-US" sz="5200" dirty="0"/>
            </a:br>
            <a:r>
              <a:rPr lang="en-US" sz="4400" b="0" i="1" dirty="0"/>
              <a:t>Lung Cancer</a:t>
            </a:r>
            <a:br>
              <a:rPr lang="en-US" sz="4400" b="0" i="1" dirty="0"/>
            </a:br>
            <a:r>
              <a:rPr lang="en-US" sz="2400" dirty="0"/>
              <a:t/>
            </a:r>
            <a:br>
              <a:rPr lang="en-US" sz="2400" dirty="0"/>
            </a:br>
            <a:r>
              <a:rPr lang="en-US" sz="2400" b="0" dirty="0"/>
              <a:t>Last Updated</a:t>
            </a:r>
            <a:r>
              <a:rPr lang="en-US" sz="2400" b="0"/>
              <a:t>: </a:t>
            </a:r>
            <a:r>
              <a:rPr lang="en-US" sz="2400" b="0" smtClean="0"/>
              <a:t>9/24/2019</a:t>
            </a:r>
            <a:r>
              <a:rPr lang="en-US" sz="2400" b="0" dirty="0"/>
              <a:t/>
            </a:r>
            <a:br>
              <a:rPr lang="en-US" sz="2400" b="0" dirty="0"/>
            </a:br>
            <a:r>
              <a:rPr lang="en-US" sz="2400" b="0" dirty="0"/>
              <a:t/>
            </a:r>
            <a:br>
              <a:rPr lang="en-US" sz="2400" b="0" dirty="0"/>
            </a:br>
            <a:r>
              <a:rPr lang="en-US" sz="2400" b="0" dirty="0"/>
              <a:t>See last </a:t>
            </a:r>
            <a:r>
              <a:rPr lang="en-US" sz="2400" b="0" dirty="0">
                <a:hlinkClick r:id="rId3" action="ppaction://hlinksldjump"/>
              </a:rPr>
              <a:t>slide</a:t>
            </a:r>
            <a:r>
              <a:rPr lang="en-US" sz="2400" b="0" dirty="0"/>
              <a:t> for more information about this project.</a:t>
            </a:r>
          </a:p>
        </p:txBody>
      </p:sp>
    </p:spTree>
    <p:extLst>
      <p:ext uri="{BB962C8B-B14F-4D97-AF65-F5344CB8AC3E}">
        <p14:creationId xmlns:p14="http://schemas.microsoft.com/office/powerpoint/2010/main" val="35666353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379809" y="304800"/>
            <a:ext cx="11429206"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Mortality rates from lung cancer have decreased among men but increased slightly among women in both the Bronx and NYC</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346033469"/>
              </p:ext>
            </p:extLst>
          </p:nvPr>
        </p:nvGraphicFramePr>
        <p:xfrm>
          <a:off x="303212" y="1425900"/>
          <a:ext cx="10056813"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080114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228600"/>
            <a:ext cx="10969943" cy="830997"/>
          </a:xfrm>
        </p:spPr>
        <p:txBody>
          <a:bodyPr/>
          <a:lstStyle/>
          <a:p>
            <a:r>
              <a:rPr lang="en-US" dirty="0"/>
              <a:t>In the Bronx, the mortality rate from lung cancer is highest among 80-84 year old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477102127"/>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7290272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228600"/>
            <a:ext cx="10969943" cy="830997"/>
          </a:xfrm>
        </p:spPr>
        <p:txBody>
          <a:bodyPr/>
          <a:lstStyle/>
          <a:p>
            <a:r>
              <a:rPr lang="en-US" dirty="0"/>
              <a:t>In the Bronx, the mortality rate from lung cancer is highest among those who are non-Hispanic white and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1008140704"/>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41660225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99106"/>
            <a:ext cx="9073406" cy="461665"/>
          </a:xfrm>
          <a:prstGeom prst="rect">
            <a:avLst/>
          </a:prstGeom>
          <a:noFill/>
        </p:spPr>
        <p:txBody>
          <a:bodyPr wrap="square" rtlCol="0">
            <a:spAutoFit/>
          </a:bodyPr>
          <a:lstStyle/>
          <a:p>
            <a:r>
              <a:rPr lang="en-US" sz="1200" dirty="0"/>
              <a:t>Data source: New York State Cancer Registry, 1992-2016.</a:t>
            </a:r>
          </a:p>
          <a:p>
            <a:r>
              <a:rPr lang="en-US" sz="1200" dirty="0"/>
              <a:t>Rates are age-adjusted to the 2000 US </a:t>
            </a:r>
            <a:r>
              <a:rPr lang="en-US" sz="1200" dirty="0" err="1"/>
              <a:t>Std</a:t>
            </a:r>
            <a:r>
              <a:rPr lang="en-US" sz="1200" dirty="0"/>
              <a:t> million (19 age groups) standard. </a:t>
            </a:r>
          </a:p>
        </p:txBody>
      </p:sp>
      <p:sp>
        <p:nvSpPr>
          <p:cNvPr id="5" name="Title 3"/>
          <p:cNvSpPr txBox="1">
            <a:spLocks/>
          </p:cNvSpPr>
          <p:nvPr/>
        </p:nvSpPr>
        <p:spPr>
          <a:xfrm>
            <a:off x="341312" y="144756"/>
            <a:ext cx="11620500" cy="1052596"/>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600" dirty="0"/>
              <a:t>In the Bronx, mortality rates from lung cancer have declined among all race/ethnicity groups, but is still highest for the non-Hispanic white population</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500320584"/>
              </p:ext>
            </p:extLst>
          </p:nvPr>
        </p:nvGraphicFramePr>
        <p:xfrm>
          <a:off x="379412" y="1295401"/>
          <a:ext cx="10058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6465748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Risk factors &amp; protective factors</a:t>
            </a:r>
          </a:p>
        </p:txBody>
      </p:sp>
    </p:spTree>
    <p:extLst>
      <p:ext uri="{BB962C8B-B14F-4D97-AF65-F5344CB8AC3E}">
        <p14:creationId xmlns:p14="http://schemas.microsoft.com/office/powerpoint/2010/main" val="6794311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5652" y="457200"/>
            <a:ext cx="11137520" cy="781752"/>
          </a:xfrm>
        </p:spPr>
        <p:txBody>
          <a:bodyPr/>
          <a:lstStyle/>
          <a:p>
            <a:r>
              <a:rPr lang="en-US" sz="2800" dirty="0"/>
              <a:t>Risk factors for which there is strong evidence of an association with lung cancer and data available for the Bronx</a:t>
            </a:r>
          </a:p>
        </p:txBody>
      </p:sp>
      <p:sp>
        <p:nvSpPr>
          <p:cNvPr id="6" name="TextBox 5"/>
          <p:cNvSpPr txBox="1"/>
          <p:nvPr/>
        </p:nvSpPr>
        <p:spPr>
          <a:xfrm>
            <a:off x="1016114" y="6402130"/>
            <a:ext cx="8875760" cy="276999"/>
          </a:xfrm>
          <a:prstGeom prst="rect">
            <a:avLst/>
          </a:prstGeom>
          <a:noFill/>
        </p:spPr>
        <p:txBody>
          <a:bodyPr wrap="square" rtlCol="0">
            <a:spAutoFit/>
          </a:bodyPr>
          <a:lstStyle/>
          <a:p>
            <a:r>
              <a:rPr lang="en-US" sz="1200" dirty="0"/>
              <a:t>Data source: World Cancer Research Fund International—Second Expert Report 2018. </a:t>
            </a:r>
          </a:p>
        </p:txBody>
      </p:sp>
      <p:sp>
        <p:nvSpPr>
          <p:cNvPr id="5" name="TextBox 4"/>
          <p:cNvSpPr txBox="1"/>
          <p:nvPr/>
        </p:nvSpPr>
        <p:spPr>
          <a:xfrm>
            <a:off x="671892" y="1676400"/>
            <a:ext cx="10146920" cy="2246769"/>
          </a:xfrm>
          <a:prstGeom prst="rect">
            <a:avLst/>
          </a:prstGeom>
          <a:noFill/>
        </p:spPr>
        <p:txBody>
          <a:bodyPr wrap="square" rtlCol="0">
            <a:spAutoFit/>
          </a:bodyPr>
          <a:lstStyle/>
          <a:p>
            <a:pPr>
              <a:spcBef>
                <a:spcPts val="600"/>
              </a:spcBef>
              <a:spcAft>
                <a:spcPts val="600"/>
              </a:spcAft>
            </a:pPr>
            <a:r>
              <a:rPr lang="en-US" sz="2000" u="sng" dirty="0"/>
              <a:t>Increases risk</a:t>
            </a:r>
          </a:p>
          <a:p>
            <a:pPr marL="342900" indent="-342900">
              <a:spcBef>
                <a:spcPts val="600"/>
              </a:spcBef>
              <a:spcAft>
                <a:spcPts val="600"/>
              </a:spcAft>
              <a:buFont typeface="Wingdings" panose="05000000000000000000" pitchFamily="2" charset="2"/>
              <a:buChar char="§"/>
            </a:pPr>
            <a:r>
              <a:rPr lang="en-US" sz="2000" dirty="0"/>
              <a:t>Smoking</a:t>
            </a:r>
          </a:p>
          <a:p>
            <a:pPr marL="342900" indent="-342900">
              <a:spcBef>
                <a:spcPts val="600"/>
              </a:spcBef>
              <a:spcAft>
                <a:spcPts val="600"/>
              </a:spcAft>
              <a:buFont typeface="Wingdings" panose="05000000000000000000" pitchFamily="2" charset="2"/>
              <a:buChar char="§"/>
            </a:pPr>
            <a:r>
              <a:rPr lang="en-US" sz="2000" dirty="0"/>
              <a:t>Ambient particulate matter (outdoor air pollution)</a:t>
            </a:r>
          </a:p>
          <a:p>
            <a:pPr>
              <a:spcBef>
                <a:spcPts val="600"/>
              </a:spcBef>
              <a:spcAft>
                <a:spcPts val="600"/>
              </a:spcAft>
            </a:pPr>
            <a:r>
              <a:rPr lang="en-US" sz="2000" u="sng" dirty="0"/>
              <a:t>Decreases risk</a:t>
            </a:r>
          </a:p>
          <a:p>
            <a:pPr marL="342900" indent="-342900">
              <a:spcBef>
                <a:spcPts val="600"/>
              </a:spcBef>
              <a:spcAft>
                <a:spcPts val="600"/>
              </a:spcAft>
              <a:buFont typeface="Wingdings" panose="05000000000000000000" pitchFamily="2" charset="2"/>
              <a:buChar char="§"/>
            </a:pPr>
            <a:r>
              <a:rPr lang="en-US" sz="2000" dirty="0"/>
              <a:t>Fruit consumption</a:t>
            </a:r>
          </a:p>
        </p:txBody>
      </p:sp>
    </p:spTree>
    <p:extLst>
      <p:ext uri="{BB962C8B-B14F-4D97-AF65-F5344CB8AC3E}">
        <p14:creationId xmlns:p14="http://schemas.microsoft.com/office/powerpoint/2010/main" val="56676464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830997"/>
          </a:xfrm>
        </p:spPr>
        <p:txBody>
          <a:bodyPr/>
          <a:lstStyle/>
          <a:p>
            <a:r>
              <a:rPr lang="en-US" dirty="0"/>
              <a:t>The percent of current adult smokers across New York City has fallen since 2002, but remains highest for Staten Island</a:t>
            </a:r>
          </a:p>
        </p:txBody>
      </p:sp>
      <p:sp>
        <p:nvSpPr>
          <p:cNvPr id="6" name="TextBox 5"/>
          <p:cNvSpPr txBox="1"/>
          <p:nvPr/>
        </p:nvSpPr>
        <p:spPr>
          <a:xfrm>
            <a:off x="1014790" y="6248400"/>
            <a:ext cx="9194421" cy="600164"/>
          </a:xfrm>
          <a:prstGeom prst="rect">
            <a:avLst/>
          </a:prstGeom>
          <a:noFill/>
        </p:spPr>
        <p:txBody>
          <a:bodyPr wrap="square" rtlCol="0">
            <a:spAutoFit/>
          </a:bodyPr>
          <a:lstStyle/>
          <a:p>
            <a:r>
              <a:rPr lang="en-US" sz="1100" dirty="0"/>
              <a:t>Data source: Community Health Survey, 2002-2017.  </a:t>
            </a:r>
          </a:p>
          <a:p>
            <a:r>
              <a:rPr lang="en-US" sz="1100" dirty="0"/>
              <a:t>Staten Island 2010 data is likely an underestimate and 2011/2017 is likely an overestimate of the true prevalence of smoking due to random sampling variation. </a:t>
            </a:r>
          </a:p>
        </p:txBody>
      </p:sp>
      <p:graphicFrame>
        <p:nvGraphicFramePr>
          <p:cNvPr id="7" name="Chart 6"/>
          <p:cNvGraphicFramePr/>
          <p:nvPr>
            <p:extLst>
              <p:ext uri="{D42A27DB-BD31-4B8C-83A1-F6EECF244321}">
                <p14:modId xmlns:p14="http://schemas.microsoft.com/office/powerpoint/2010/main" val="3667514775"/>
              </p:ext>
            </p:extLst>
          </p:nvPr>
        </p:nvGraphicFramePr>
        <p:xfrm>
          <a:off x="836612" y="1371600"/>
          <a:ext cx="10972800" cy="496613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4429165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7112" y="304800"/>
            <a:ext cx="11094601" cy="830997"/>
          </a:xfrm>
        </p:spPr>
        <p:txBody>
          <a:bodyPr/>
          <a:lstStyle/>
          <a:p>
            <a:r>
              <a:rPr lang="en-US" dirty="0"/>
              <a:t>The Bronx has the lowest percentage of adults that report eating 5 or more servings of fruit and/or vegetables in a day</a:t>
            </a:r>
          </a:p>
        </p:txBody>
      </p:sp>
      <p:sp>
        <p:nvSpPr>
          <p:cNvPr id="5" name="TextBox 4"/>
          <p:cNvSpPr txBox="1"/>
          <p:nvPr/>
        </p:nvSpPr>
        <p:spPr>
          <a:xfrm>
            <a:off x="1016114" y="6477000"/>
            <a:ext cx="8875760" cy="276999"/>
          </a:xfrm>
          <a:prstGeom prst="rect">
            <a:avLst/>
          </a:prstGeom>
          <a:noFill/>
        </p:spPr>
        <p:txBody>
          <a:bodyPr wrap="square" rtlCol="0">
            <a:spAutoFit/>
          </a:bodyPr>
          <a:lstStyle/>
          <a:p>
            <a:r>
              <a:rPr lang="en-US" sz="1200" dirty="0">
                <a:solidFill>
                  <a:srgbClr val="414042"/>
                </a:solidFill>
              </a:rPr>
              <a:t>Data source: Community Health Survey, 2002-2016. </a:t>
            </a:r>
            <a:r>
              <a:rPr lang="en-US" sz="1200" dirty="0"/>
              <a:t>Data not collected and available in 2003 and 2005-2007.</a:t>
            </a:r>
          </a:p>
        </p:txBody>
      </p:sp>
      <p:sp>
        <p:nvSpPr>
          <p:cNvPr id="6" name="TextBox 5"/>
          <p:cNvSpPr txBox="1"/>
          <p:nvPr/>
        </p:nvSpPr>
        <p:spPr>
          <a:xfrm>
            <a:off x="8459625" y="1435208"/>
            <a:ext cx="3430414" cy="1107996"/>
          </a:xfrm>
          <a:prstGeom prst="rect">
            <a:avLst/>
          </a:prstGeom>
          <a:solidFill>
            <a:schemeClr val="bg1">
              <a:lumMod val="95000"/>
            </a:schemeClr>
          </a:solidFill>
          <a:ln>
            <a:solidFill>
              <a:schemeClr val="bg1">
                <a:lumMod val="50000"/>
              </a:schemeClr>
            </a:solidFill>
          </a:ln>
        </p:spPr>
        <p:txBody>
          <a:bodyPr wrap="square" rtlCol="0">
            <a:spAutoFit/>
          </a:bodyPr>
          <a:lstStyle/>
          <a:p>
            <a:pPr algn="ctr"/>
            <a:r>
              <a:rPr lang="en-US" sz="1400" dirty="0"/>
              <a:t>How many total servings of fruit and/or vegetables did you eat yesterday? </a:t>
            </a:r>
          </a:p>
          <a:p>
            <a:pPr algn="ctr"/>
            <a:endParaRPr lang="en-US" sz="1000" dirty="0"/>
          </a:p>
          <a:p>
            <a:pPr algn="ctr"/>
            <a:r>
              <a:rPr lang="en-US" sz="1400" dirty="0"/>
              <a:t>A serving equals one medium apple, a handful of broccoli, or a cup of carrots.</a:t>
            </a:r>
          </a:p>
        </p:txBody>
      </p:sp>
      <p:graphicFrame>
        <p:nvGraphicFramePr>
          <p:cNvPr id="4" name="Chart 3"/>
          <p:cNvGraphicFramePr/>
          <p:nvPr>
            <p:extLst>
              <p:ext uri="{D42A27DB-BD31-4B8C-83A1-F6EECF244321}">
                <p14:modId xmlns:p14="http://schemas.microsoft.com/office/powerpoint/2010/main" val="3864903034"/>
              </p:ext>
            </p:extLst>
          </p:nvPr>
        </p:nvGraphicFramePr>
        <p:xfrm>
          <a:off x="8024311" y="2743202"/>
          <a:ext cx="4164515" cy="33951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Chart 6"/>
          <p:cNvGraphicFramePr/>
          <p:nvPr>
            <p:extLst>
              <p:ext uri="{D42A27DB-BD31-4B8C-83A1-F6EECF244321}">
                <p14:modId xmlns:p14="http://schemas.microsoft.com/office/powerpoint/2010/main" val="2415458655"/>
              </p:ext>
            </p:extLst>
          </p:nvPr>
        </p:nvGraphicFramePr>
        <p:xfrm>
          <a:off x="464337" y="1435209"/>
          <a:ext cx="7719589" cy="4703125"/>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8024311" y="2733467"/>
            <a:ext cx="3164650" cy="523220"/>
          </a:xfrm>
          <a:prstGeom prst="rect">
            <a:avLst/>
          </a:prstGeom>
          <a:noFill/>
        </p:spPr>
        <p:txBody>
          <a:bodyPr wrap="square" rtlCol="0">
            <a:spAutoFit/>
          </a:bodyPr>
          <a:lstStyle/>
          <a:p>
            <a:pPr algn="ctr"/>
            <a:r>
              <a:rPr lang="en-US" sz="1400" i="1" dirty="0"/>
              <a:t>Distribution of Fruit &amp; Vegetable Consumption in the Bronx (2016)</a:t>
            </a:r>
          </a:p>
        </p:txBody>
      </p:sp>
    </p:spTree>
    <p:extLst>
      <p:ext uri="{BB962C8B-B14F-4D97-AF65-F5344CB8AC3E}">
        <p14:creationId xmlns:p14="http://schemas.microsoft.com/office/powerpoint/2010/main" val="19511126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81000"/>
            <a:ext cx="10969943" cy="830997"/>
          </a:xfrm>
        </p:spPr>
        <p:txBody>
          <a:bodyPr/>
          <a:lstStyle/>
          <a:p>
            <a:r>
              <a:rPr lang="en-US" dirty="0"/>
              <a:t>Fine particulate concentrations are, on average, second highest in the Bronx, but have improved throughout NYC </a:t>
            </a:r>
          </a:p>
        </p:txBody>
      </p:sp>
      <p:graphicFrame>
        <p:nvGraphicFramePr>
          <p:cNvPr id="4" name="Chart 3">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4253482330"/>
              </p:ext>
            </p:extLst>
          </p:nvPr>
        </p:nvGraphicFramePr>
        <p:xfrm>
          <a:off x="303212" y="1425900"/>
          <a:ext cx="10056813" cy="4898700"/>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1065212" y="6320135"/>
            <a:ext cx="8382000" cy="461665"/>
          </a:xfrm>
          <a:prstGeom prst="rect">
            <a:avLst/>
          </a:prstGeom>
          <a:noFill/>
        </p:spPr>
        <p:txBody>
          <a:bodyPr wrap="square" rtlCol="0">
            <a:spAutoFit/>
          </a:bodyPr>
          <a:lstStyle/>
          <a:p>
            <a:r>
              <a:rPr lang="en-US" sz="1200" dirty="0"/>
              <a:t>Data source: New York City Community Air Survey, data from New York City Department of Health &amp; Mental Hygiene Environment &amp; Health Data Portal, 2017</a:t>
            </a:r>
          </a:p>
        </p:txBody>
      </p:sp>
    </p:spTree>
    <p:extLst>
      <p:ext uri="{BB962C8B-B14F-4D97-AF65-F5344CB8AC3E}">
        <p14:creationId xmlns:p14="http://schemas.microsoft.com/office/powerpoint/2010/main" val="52985763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3712" y="341733"/>
            <a:ext cx="11201400" cy="1126462"/>
          </a:xfrm>
        </p:spPr>
        <p:txBody>
          <a:bodyPr/>
          <a:lstStyle/>
          <a:p>
            <a:r>
              <a:rPr lang="en-US" sz="2800" dirty="0"/>
              <a:t>Potential risk factors for which there is strong evidence of an association with lung cancer, but no data available for the Bronx because it is difficult to ask about them in a survey</a:t>
            </a:r>
          </a:p>
        </p:txBody>
      </p:sp>
      <p:sp>
        <p:nvSpPr>
          <p:cNvPr id="6" name="TextBox 5"/>
          <p:cNvSpPr txBox="1"/>
          <p:nvPr/>
        </p:nvSpPr>
        <p:spPr>
          <a:xfrm>
            <a:off x="1016114" y="6400667"/>
            <a:ext cx="8875760" cy="276999"/>
          </a:xfrm>
          <a:prstGeom prst="rect">
            <a:avLst/>
          </a:prstGeom>
          <a:noFill/>
        </p:spPr>
        <p:txBody>
          <a:bodyPr wrap="square" rtlCol="0">
            <a:spAutoFit/>
          </a:bodyPr>
          <a:lstStyle/>
          <a:p>
            <a:r>
              <a:rPr lang="en-US" sz="1200" dirty="0"/>
              <a:t>Data source: World Cancer Research Fund International—Second Expert Report 2018.  </a:t>
            </a:r>
          </a:p>
        </p:txBody>
      </p:sp>
      <p:sp>
        <p:nvSpPr>
          <p:cNvPr id="3" name="TextBox 2"/>
          <p:cNvSpPr txBox="1"/>
          <p:nvPr/>
        </p:nvSpPr>
        <p:spPr>
          <a:xfrm>
            <a:off x="608013" y="1752600"/>
            <a:ext cx="8305800" cy="3170099"/>
          </a:xfrm>
          <a:prstGeom prst="rect">
            <a:avLst/>
          </a:prstGeom>
          <a:noFill/>
        </p:spPr>
        <p:txBody>
          <a:bodyPr wrap="square" rtlCol="0">
            <a:spAutoFit/>
          </a:bodyPr>
          <a:lstStyle/>
          <a:p>
            <a:pPr>
              <a:spcBef>
                <a:spcPts val="600"/>
              </a:spcBef>
              <a:spcAft>
                <a:spcPts val="600"/>
              </a:spcAft>
            </a:pPr>
            <a:r>
              <a:rPr lang="en-US" sz="2000" u="sng" dirty="0"/>
              <a:t>Increases risk</a:t>
            </a:r>
          </a:p>
          <a:p>
            <a:pPr marL="342900" indent="-342900">
              <a:spcBef>
                <a:spcPts val="600"/>
              </a:spcBef>
              <a:spcAft>
                <a:spcPts val="600"/>
              </a:spcAft>
              <a:buFont typeface="Wingdings" panose="05000000000000000000" pitchFamily="2" charset="2"/>
              <a:buChar char="§"/>
            </a:pPr>
            <a:r>
              <a:rPr lang="en-US" sz="2000" dirty="0"/>
              <a:t>Industrial chemicals, such as aluminum, arsenic, and asbestos</a:t>
            </a:r>
          </a:p>
          <a:p>
            <a:pPr marL="342900" indent="-342900">
              <a:spcBef>
                <a:spcPts val="600"/>
              </a:spcBef>
              <a:spcAft>
                <a:spcPts val="600"/>
              </a:spcAft>
              <a:buFont typeface="Wingdings" panose="05000000000000000000" pitchFamily="2" charset="2"/>
              <a:buChar char="§"/>
            </a:pPr>
            <a:r>
              <a:rPr lang="en-US" sz="2000" dirty="0"/>
              <a:t>Radon*</a:t>
            </a:r>
          </a:p>
          <a:p>
            <a:pPr marL="342900" indent="-342900">
              <a:spcBef>
                <a:spcPts val="600"/>
              </a:spcBef>
              <a:spcAft>
                <a:spcPts val="600"/>
              </a:spcAft>
              <a:buFont typeface="Wingdings" panose="05000000000000000000" pitchFamily="2" charset="2"/>
              <a:buChar char="§"/>
            </a:pPr>
            <a:r>
              <a:rPr lang="en-US" sz="2000" dirty="0"/>
              <a:t>Arsenic in drinking water</a:t>
            </a:r>
          </a:p>
          <a:p>
            <a:pPr marL="342900" indent="-342900">
              <a:spcBef>
                <a:spcPts val="600"/>
              </a:spcBef>
              <a:spcAft>
                <a:spcPts val="600"/>
              </a:spcAft>
              <a:buFont typeface="Wingdings" panose="05000000000000000000" pitchFamily="2" charset="2"/>
              <a:buChar char="§"/>
            </a:pPr>
            <a:r>
              <a:rPr lang="en-US" sz="2000" dirty="0"/>
              <a:t>Beta-carotene supplements</a:t>
            </a:r>
          </a:p>
          <a:p>
            <a:pPr>
              <a:spcBef>
                <a:spcPts val="600"/>
              </a:spcBef>
              <a:spcAft>
                <a:spcPts val="600"/>
              </a:spcAft>
            </a:pPr>
            <a:r>
              <a:rPr lang="en-US" sz="2000" u="sng" dirty="0"/>
              <a:t>Decreases risk</a:t>
            </a:r>
            <a:endParaRPr lang="en-US" sz="2000" dirty="0"/>
          </a:p>
          <a:p>
            <a:pPr marL="342900" indent="-342900">
              <a:spcBef>
                <a:spcPts val="600"/>
              </a:spcBef>
              <a:spcAft>
                <a:spcPts val="600"/>
              </a:spcAft>
              <a:buFont typeface="Wingdings" panose="05000000000000000000" pitchFamily="2" charset="2"/>
              <a:buChar char="§"/>
            </a:pPr>
            <a:r>
              <a:rPr lang="en-US" sz="2000" dirty="0"/>
              <a:t>Foods containing carotenoids</a:t>
            </a:r>
          </a:p>
        </p:txBody>
      </p:sp>
      <p:sp>
        <p:nvSpPr>
          <p:cNvPr id="4" name="TextBox 3"/>
          <p:cNvSpPr txBox="1"/>
          <p:nvPr/>
        </p:nvSpPr>
        <p:spPr>
          <a:xfrm>
            <a:off x="7313612" y="3200400"/>
            <a:ext cx="4038600" cy="1631216"/>
          </a:xfrm>
          <a:prstGeom prst="rect">
            <a:avLst/>
          </a:prstGeom>
          <a:solidFill>
            <a:schemeClr val="bg1">
              <a:lumMod val="95000"/>
            </a:schemeClr>
          </a:solidFill>
          <a:ln>
            <a:solidFill>
              <a:schemeClr val="bg1">
                <a:lumMod val="50000"/>
              </a:schemeClr>
            </a:solidFill>
          </a:ln>
        </p:spPr>
        <p:txBody>
          <a:bodyPr wrap="square" rtlCol="0">
            <a:spAutoFit/>
          </a:bodyPr>
          <a:lstStyle/>
          <a:p>
            <a:r>
              <a:rPr lang="en-US" sz="1400" dirty="0"/>
              <a:t>* Though not included in the 2007 Second Expert Report, indoor radon has more recently become established as a leading risk factor of lung cancer among nonsmokers. </a:t>
            </a:r>
          </a:p>
          <a:p>
            <a:endParaRPr lang="en-US" sz="1400" dirty="0"/>
          </a:p>
          <a:p>
            <a:r>
              <a:rPr lang="en-US" sz="1000" dirty="0"/>
              <a:t>Source: Noh J, </a:t>
            </a:r>
            <a:r>
              <a:rPr lang="en-US" sz="1000" dirty="0" err="1"/>
              <a:t>Sohn</a:t>
            </a:r>
            <a:r>
              <a:rPr lang="en-US" sz="1000" dirty="0"/>
              <a:t> J, Cho J, et al. Residential radon and environmental burden of disease among Non-smokers. Ann </a:t>
            </a:r>
            <a:r>
              <a:rPr lang="en-US" sz="1000" dirty="0" err="1"/>
              <a:t>Occup</a:t>
            </a:r>
            <a:r>
              <a:rPr lang="en-US" sz="1000" dirty="0"/>
              <a:t> Environ Med 2016;28:12. </a:t>
            </a:r>
          </a:p>
        </p:txBody>
      </p:sp>
    </p:spTree>
    <p:extLst>
      <p:ext uri="{BB962C8B-B14F-4D97-AF65-F5344CB8AC3E}">
        <p14:creationId xmlns:p14="http://schemas.microsoft.com/office/powerpoint/2010/main" val="207838654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89012" y="6400800"/>
            <a:ext cx="9073406" cy="276999"/>
          </a:xfrm>
          <a:prstGeom prst="rect">
            <a:avLst/>
          </a:prstGeom>
          <a:noFill/>
        </p:spPr>
        <p:txBody>
          <a:bodyPr wrap="square" rtlCol="0">
            <a:spAutoFit/>
          </a:bodyPr>
          <a:lstStyle/>
          <a:p>
            <a:r>
              <a:rPr lang="en-US" sz="1200" dirty="0"/>
              <a:t>Data source: Global Burden of Disease Project, 2017.</a:t>
            </a:r>
          </a:p>
        </p:txBody>
      </p:sp>
      <p:sp>
        <p:nvSpPr>
          <p:cNvPr id="3" name="Title 2">
            <a:extLst>
              <a:ext uri="{FF2B5EF4-FFF2-40B4-BE49-F238E27FC236}">
                <a16:creationId xmlns:a16="http://schemas.microsoft.com/office/drawing/2014/main" xmlns="" id="{1DF0485A-1A1A-4F93-A53B-C76FA951CD0A}"/>
              </a:ext>
            </a:extLst>
          </p:cNvPr>
          <p:cNvSpPr>
            <a:spLocks noGrp="1"/>
          </p:cNvSpPr>
          <p:nvPr>
            <p:ph type="title"/>
          </p:nvPr>
        </p:nvSpPr>
        <p:spPr>
          <a:xfrm>
            <a:off x="1104027" y="430641"/>
            <a:ext cx="9980771" cy="830997"/>
          </a:xfrm>
        </p:spPr>
        <p:txBody>
          <a:bodyPr/>
          <a:lstStyle/>
          <a:p>
            <a:r>
              <a:rPr lang="en-US" dirty="0"/>
              <a:t>Lung cancer is the leading cause of disability among cancers in the US </a:t>
            </a:r>
          </a:p>
        </p:txBody>
      </p:sp>
      <p:sp>
        <p:nvSpPr>
          <p:cNvPr id="2" name="TextBox 1"/>
          <p:cNvSpPr txBox="1"/>
          <p:nvPr/>
        </p:nvSpPr>
        <p:spPr>
          <a:xfrm>
            <a:off x="7694612" y="3352800"/>
            <a:ext cx="3733800" cy="2246769"/>
          </a:xfrm>
          <a:prstGeom prst="rect">
            <a:avLst/>
          </a:prstGeom>
          <a:noFill/>
        </p:spPr>
        <p:txBody>
          <a:bodyPr wrap="square" rtlCol="0">
            <a:spAutoFit/>
          </a:bodyPr>
          <a:lstStyle/>
          <a:p>
            <a:r>
              <a:rPr lang="en-US" sz="1400" i="1" dirty="0"/>
              <a:t>Diabetes mellitus, asthma, and depressive </a:t>
            </a:r>
          </a:p>
          <a:p>
            <a:r>
              <a:rPr lang="en-US" sz="1400" i="1" dirty="0"/>
              <a:t>disorders are included for comparison.</a:t>
            </a:r>
          </a:p>
          <a:p>
            <a:endParaRPr lang="en-US" sz="1400" i="1" dirty="0"/>
          </a:p>
          <a:p>
            <a:endParaRPr lang="en-US" sz="1400" i="1" dirty="0"/>
          </a:p>
          <a:p>
            <a:r>
              <a:rPr lang="en-US" sz="1400" i="1" dirty="0"/>
              <a:t>Disability-Adjusted Life Years (DALYs) are calculated by adding the Years of Life Lost due to premature mortality in the population and the Years Lost due to Disability for people living with the health condition or its consequences. </a:t>
            </a:r>
          </a:p>
        </p:txBody>
      </p:sp>
      <p:graphicFrame>
        <p:nvGraphicFramePr>
          <p:cNvPr id="7" name="Chart 6">
            <a:extLst>
              <a:ext uri="{FF2B5EF4-FFF2-40B4-BE49-F238E27FC236}">
                <a16:creationId xmlns:a16="http://schemas.microsoft.com/office/drawing/2014/main" xmlns="" id="{7686C40F-EE07-4AB7-BD06-F0884530299D}"/>
              </a:ext>
            </a:extLst>
          </p:cNvPr>
          <p:cNvGraphicFramePr/>
          <p:nvPr>
            <p:extLst>
              <p:ext uri="{D42A27DB-BD31-4B8C-83A1-F6EECF244321}">
                <p14:modId xmlns:p14="http://schemas.microsoft.com/office/powerpoint/2010/main" val="2113119622"/>
              </p:ext>
            </p:extLst>
          </p:nvPr>
        </p:nvGraphicFramePr>
        <p:xfrm>
          <a:off x="379412" y="1295400"/>
          <a:ext cx="9906000" cy="4937299"/>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51372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About the Community Health Dashboard Project</a:t>
            </a:r>
          </a:p>
        </p:txBody>
      </p:sp>
      <p:sp>
        <p:nvSpPr>
          <p:cNvPr id="3" name="TextBox 2"/>
          <p:cNvSpPr txBox="1"/>
          <p:nvPr/>
        </p:nvSpPr>
        <p:spPr>
          <a:xfrm>
            <a:off x="684212" y="1524000"/>
            <a:ext cx="10515600" cy="3139321"/>
          </a:xfrm>
          <a:prstGeom prst="rect">
            <a:avLst/>
          </a:prstGeom>
          <a:noFill/>
        </p:spPr>
        <p:txBody>
          <a:bodyPr wrap="square" rtlCol="0">
            <a:spAutoFit/>
          </a:bodyPr>
          <a:lstStyle/>
          <a:p>
            <a:pPr marL="285750" indent="-285750">
              <a:buFont typeface="Wingdings" panose="05000000000000000000" pitchFamily="2" charset="2"/>
              <a:buChar char="§"/>
            </a:pPr>
            <a:r>
              <a:rPr lang="en-US" dirty="0"/>
              <a:t>The goal of the project is to provide Bronx-specific data on risk factors and health outcomes with an emphasis on presenting data on trends, socio-demographic differences (e.g., by age, sex, race/ethnicity, etc.) and sub-county/neighborhood level data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Data will be periodically updated as new data becomes available.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Produced by Montefiore’s Office of Community &amp; Population Health using publicly-available data sources </a:t>
            </a:r>
          </a:p>
          <a:p>
            <a:pPr marL="285750" indent="-285750">
              <a:buFont typeface="Wingdings" panose="05000000000000000000" pitchFamily="2" charset="2"/>
              <a:buChar char="§"/>
            </a:pPr>
            <a:endParaRPr lang="en-US" dirty="0"/>
          </a:p>
          <a:p>
            <a:pPr marL="285750" indent="-285750">
              <a:buFont typeface="Wingdings" panose="05000000000000000000" pitchFamily="2" charset="2"/>
              <a:buChar char="§"/>
            </a:pPr>
            <a:r>
              <a:rPr lang="en-US" dirty="0"/>
              <a:t>For more information please contact us at </a:t>
            </a:r>
            <a:r>
              <a:rPr lang="en-US" dirty="0">
                <a:hlinkClick r:id="rId3"/>
              </a:rPr>
              <a:t>OCPHDept@montefiore.org</a:t>
            </a:r>
            <a:r>
              <a:rPr lang="en-US" dirty="0"/>
              <a:t> </a:t>
            </a:r>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429369891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Lung cancer incidence</a:t>
            </a:r>
          </a:p>
        </p:txBody>
      </p:sp>
    </p:spTree>
    <p:extLst>
      <p:ext uri="{BB962C8B-B14F-4D97-AF65-F5344CB8AC3E}">
        <p14:creationId xmlns:p14="http://schemas.microsoft.com/office/powerpoint/2010/main" val="9524316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505171"/>
            <a:ext cx="9073406" cy="276999"/>
          </a:xfrm>
          <a:prstGeom prst="rect">
            <a:avLst/>
          </a:prstGeom>
          <a:noFill/>
        </p:spPr>
        <p:txBody>
          <a:bodyPr wrap="square" rtlCol="0">
            <a:spAutoFit/>
          </a:bodyPr>
          <a:lstStyle/>
          <a:p>
            <a:r>
              <a:rPr lang="en-US" sz="1200" dirty="0"/>
              <a:t>Data source: New York State Cancer Registry, 1976-2016. </a:t>
            </a:r>
          </a:p>
        </p:txBody>
      </p:sp>
      <p:sp>
        <p:nvSpPr>
          <p:cNvPr id="5" name="Title 3"/>
          <p:cNvSpPr txBox="1">
            <a:spLocks/>
          </p:cNvSpPr>
          <p:nvPr/>
        </p:nvSpPr>
        <p:spPr>
          <a:xfrm>
            <a:off x="722312" y="228600"/>
            <a:ext cx="10744200" cy="781752"/>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800" dirty="0"/>
              <a:t>Lung cancer rates have decreased among men, but increased slightly among women in both the Bronx and NYC</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740975658"/>
              </p:ext>
            </p:extLst>
          </p:nvPr>
        </p:nvGraphicFramePr>
        <p:xfrm>
          <a:off x="379412" y="1425019"/>
          <a:ext cx="10058400" cy="51013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8481579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609441" y="307703"/>
            <a:ext cx="10969943" cy="830997"/>
          </a:xfrm>
        </p:spPr>
        <p:txBody>
          <a:bodyPr/>
          <a:lstStyle/>
          <a:p>
            <a:r>
              <a:rPr lang="en-US" dirty="0"/>
              <a:t>In the Bronx, the lung cancer rate is highest among 75-84 year old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2484185632"/>
              </p:ext>
            </p:extLst>
          </p:nvPr>
        </p:nvGraphicFramePr>
        <p:xfrm>
          <a:off x="457040" y="1138700"/>
          <a:ext cx="10056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12576033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7A15E034-376C-4388-85E3-C306308A402A}"/>
              </a:ext>
            </a:extLst>
          </p:cNvPr>
          <p:cNvSpPr>
            <a:spLocks noGrp="1"/>
          </p:cNvSpPr>
          <p:nvPr>
            <p:ph type="title"/>
          </p:nvPr>
        </p:nvSpPr>
        <p:spPr>
          <a:xfrm>
            <a:off x="303213" y="285048"/>
            <a:ext cx="11582399" cy="781752"/>
          </a:xfrm>
        </p:spPr>
        <p:txBody>
          <a:bodyPr/>
          <a:lstStyle/>
          <a:p>
            <a:r>
              <a:rPr lang="en-US" sz="2800" dirty="0"/>
              <a:t>In the Bronx, the lung cancer rate is highest among those who are non-Hispanic white and men</a:t>
            </a:r>
          </a:p>
        </p:txBody>
      </p:sp>
      <p:graphicFrame>
        <p:nvGraphicFramePr>
          <p:cNvPr id="5" name="Chart 4">
            <a:extLst>
              <a:ext uri="{FF2B5EF4-FFF2-40B4-BE49-F238E27FC236}">
                <a16:creationId xmlns:a16="http://schemas.microsoft.com/office/drawing/2014/main" xmlns="" id="{A478D7BE-969D-463E-833F-F4D6852D50D7}"/>
              </a:ext>
            </a:extLst>
          </p:cNvPr>
          <p:cNvGraphicFramePr/>
          <p:nvPr>
            <p:extLst>
              <p:ext uri="{D42A27DB-BD31-4B8C-83A1-F6EECF244321}">
                <p14:modId xmlns:p14="http://schemas.microsoft.com/office/powerpoint/2010/main" val="4245086674"/>
              </p:ext>
            </p:extLst>
          </p:nvPr>
        </p:nvGraphicFramePr>
        <p:xfrm>
          <a:off x="457040" y="1138700"/>
          <a:ext cx="10818972" cy="5226931"/>
        </p:xfrm>
        <a:graphic>
          <a:graphicData uri="http://schemas.openxmlformats.org/drawingml/2006/chart">
            <c:chart xmlns:c="http://schemas.openxmlformats.org/drawingml/2006/chart" xmlns:r="http://schemas.openxmlformats.org/officeDocument/2006/relationships" r:id="rId3"/>
          </a:graphicData>
        </a:graphic>
      </p:graphicFrame>
      <p:sp>
        <p:nvSpPr>
          <p:cNvPr id="3" name="AutoShape 2" descr="Choropleth map of PERCENT">
            <a:extLst>
              <a:ext uri="{FF2B5EF4-FFF2-40B4-BE49-F238E27FC236}">
                <a16:creationId xmlns:a16="http://schemas.microsoft.com/office/drawing/2014/main" xmlns="" id="{4DB29037-5AD0-4EC3-ADB7-306C392C5141}"/>
              </a:ext>
            </a:extLst>
          </p:cNvPr>
          <p:cNvSpPr>
            <a:spLocks noChangeAspect="1" noChangeArrowheads="1"/>
          </p:cNvSpPr>
          <p:nvPr/>
        </p:nvSpPr>
        <p:spPr bwMode="auto">
          <a:xfrm>
            <a:off x="5942013"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TextBox 6">
            <a:extLst>
              <a:ext uri="{FF2B5EF4-FFF2-40B4-BE49-F238E27FC236}">
                <a16:creationId xmlns:a16="http://schemas.microsoft.com/office/drawing/2014/main" xmlns="" id="{8D7D02C2-F781-43B2-9012-3D32542CEBE6}"/>
              </a:ext>
            </a:extLst>
          </p:cNvPr>
          <p:cNvSpPr txBox="1"/>
          <p:nvPr/>
        </p:nvSpPr>
        <p:spPr>
          <a:xfrm>
            <a:off x="848701" y="6486674"/>
            <a:ext cx="9073406" cy="276999"/>
          </a:xfrm>
          <a:prstGeom prst="rect">
            <a:avLst/>
          </a:prstGeom>
          <a:noFill/>
        </p:spPr>
        <p:txBody>
          <a:bodyPr wrap="square" rtlCol="0">
            <a:spAutoFit/>
          </a:bodyPr>
          <a:lstStyle/>
          <a:p>
            <a:r>
              <a:rPr lang="en-US" sz="1200" dirty="0"/>
              <a:t>Data source: New York State Cancer Registry, 2012-2016.  </a:t>
            </a:r>
            <a:endParaRPr lang="en-US" sz="1200" dirty="0">
              <a:solidFill>
                <a:schemeClr val="bg2"/>
              </a:solidFill>
            </a:endParaRPr>
          </a:p>
        </p:txBody>
      </p:sp>
    </p:spTree>
    <p:extLst>
      <p:ext uri="{BB962C8B-B14F-4D97-AF65-F5344CB8AC3E}">
        <p14:creationId xmlns:p14="http://schemas.microsoft.com/office/powerpoint/2010/main" val="27152386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xmlns="" id="{CAD630B1-1F59-453F-8C06-D744416C5FBE}"/>
              </a:ext>
            </a:extLst>
          </p:cNvPr>
          <p:cNvSpPr txBox="1"/>
          <p:nvPr/>
        </p:nvSpPr>
        <p:spPr>
          <a:xfrm>
            <a:off x="836612" y="6399106"/>
            <a:ext cx="9073406" cy="461665"/>
          </a:xfrm>
          <a:prstGeom prst="rect">
            <a:avLst/>
          </a:prstGeom>
          <a:noFill/>
        </p:spPr>
        <p:txBody>
          <a:bodyPr wrap="square" rtlCol="0">
            <a:spAutoFit/>
          </a:bodyPr>
          <a:lstStyle/>
          <a:p>
            <a:r>
              <a:rPr lang="en-US" sz="1200" dirty="0"/>
              <a:t>Data source: New York State Cancer Registry, 1992-2016.</a:t>
            </a:r>
          </a:p>
          <a:p>
            <a:r>
              <a:rPr lang="en-US" sz="1200" dirty="0"/>
              <a:t>Rates are age-adjusted to the 2000 US </a:t>
            </a:r>
            <a:r>
              <a:rPr lang="en-US" sz="1200" dirty="0" err="1"/>
              <a:t>Std</a:t>
            </a:r>
            <a:r>
              <a:rPr lang="en-US" sz="1200" dirty="0"/>
              <a:t> million (19 age groups) standard. </a:t>
            </a:r>
          </a:p>
        </p:txBody>
      </p:sp>
      <p:sp>
        <p:nvSpPr>
          <p:cNvPr id="5" name="Title 3"/>
          <p:cNvSpPr txBox="1">
            <a:spLocks/>
          </p:cNvSpPr>
          <p:nvPr/>
        </p:nvSpPr>
        <p:spPr>
          <a:xfrm>
            <a:off x="341312" y="304800"/>
            <a:ext cx="11506200" cy="732508"/>
          </a:xfrm>
          <a:prstGeom prst="rect">
            <a:avLst/>
          </a:prstGeom>
        </p:spPr>
        <p:txBody>
          <a:bodyPr vert="horz" wrap="square" lIns="91440" tIns="45720" rIns="91440" bIns="45720" rtlCol="0" anchor="ctr">
            <a:spAutoFit/>
          </a:bodyPr>
          <a:lstStyle>
            <a:lvl1pPr algn="l" defTabSz="457200" rtl="0" eaLnBrk="1" latinLnBrk="0" hangingPunct="1">
              <a:lnSpc>
                <a:spcPct val="80000"/>
              </a:lnSpc>
              <a:spcBef>
                <a:spcPct val="0"/>
              </a:spcBef>
              <a:buNone/>
              <a:defRPr sz="3000" b="1" i="0" kern="1200">
                <a:solidFill>
                  <a:schemeClr val="tx1"/>
                </a:solidFill>
                <a:latin typeface="Arial" panose="020B0604020202020204" pitchFamily="34" charset="0"/>
                <a:ea typeface="+mj-ea"/>
                <a:cs typeface="Arial" panose="020B0604020202020204" pitchFamily="34" charset="0"/>
              </a:defRPr>
            </a:lvl1pPr>
          </a:lstStyle>
          <a:p>
            <a:r>
              <a:rPr lang="en-US" sz="2600" dirty="0"/>
              <a:t>In the Bronx, lung cancer rates remain stable for all race/ethnicity groups, but are highest among the non-Hispanic white population</a:t>
            </a:r>
          </a:p>
        </p:txBody>
      </p:sp>
      <p:graphicFrame>
        <p:nvGraphicFramePr>
          <p:cNvPr id="6" name="Chart 5">
            <a:extLst>
              <a:ext uri="{FF2B5EF4-FFF2-40B4-BE49-F238E27FC236}">
                <a16:creationId xmlns:a16="http://schemas.microsoft.com/office/drawing/2014/main" xmlns="" id="{799B9DF5-7DA1-4635-B31A-AE8B45A9D51B}"/>
              </a:ext>
            </a:extLst>
          </p:cNvPr>
          <p:cNvGraphicFramePr/>
          <p:nvPr>
            <p:extLst>
              <p:ext uri="{D42A27DB-BD31-4B8C-83A1-F6EECF244321}">
                <p14:modId xmlns:p14="http://schemas.microsoft.com/office/powerpoint/2010/main" val="2555853119"/>
              </p:ext>
            </p:extLst>
          </p:nvPr>
        </p:nvGraphicFramePr>
        <p:xfrm>
          <a:off x="379412" y="1295401"/>
          <a:ext cx="10058400" cy="510540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601830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159603"/>
            <a:ext cx="10969943" cy="830997"/>
          </a:xfrm>
        </p:spPr>
        <p:txBody>
          <a:bodyPr/>
          <a:lstStyle/>
          <a:p>
            <a:r>
              <a:rPr lang="en-US" dirty="0"/>
              <a:t>The incidence of lung cancer is below expected in most of the Bronx</a:t>
            </a:r>
          </a:p>
        </p:txBody>
      </p:sp>
      <p:sp>
        <p:nvSpPr>
          <p:cNvPr id="5" name="TextBox 4">
            <a:extLst>
              <a:ext uri="{FF2B5EF4-FFF2-40B4-BE49-F238E27FC236}">
                <a16:creationId xmlns:a16="http://schemas.microsoft.com/office/drawing/2014/main" xmlns="" id="{DE9D0A17-04BA-48F2-8FF5-B116C817AA10}"/>
              </a:ext>
            </a:extLst>
          </p:cNvPr>
          <p:cNvSpPr txBox="1"/>
          <p:nvPr/>
        </p:nvSpPr>
        <p:spPr>
          <a:xfrm>
            <a:off x="912812" y="6400800"/>
            <a:ext cx="9220200" cy="430887"/>
          </a:xfrm>
          <a:prstGeom prst="rect">
            <a:avLst/>
          </a:prstGeom>
          <a:solidFill>
            <a:schemeClr val="bg1"/>
          </a:solidFill>
        </p:spPr>
        <p:txBody>
          <a:bodyPr wrap="square" rtlCol="0">
            <a:spAutoFit/>
          </a:bodyPr>
          <a:lstStyle/>
          <a:p>
            <a:r>
              <a:rPr lang="en-US" sz="1100" dirty="0"/>
              <a:t>Data source: NY State Cancer Registry, 2010-2014</a:t>
            </a:r>
          </a:p>
          <a:p>
            <a:r>
              <a:rPr lang="en-US" sz="1100" dirty="0"/>
              <a:t>Data is presented at the Neighborhood Tabulation Area (NTA)-level and is age- and sex-adjusted.</a:t>
            </a:r>
          </a:p>
        </p:txBody>
      </p:sp>
      <p:pic>
        <p:nvPicPr>
          <p:cNvPr id="6" name="Picture 5">
            <a:extLst>
              <a:ext uri="{FF2B5EF4-FFF2-40B4-BE49-F238E27FC236}">
                <a16:creationId xmlns:a16="http://schemas.microsoft.com/office/drawing/2014/main" xmlns="" id="{CFDC006E-4F57-4262-90E4-FDCAEA40675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6846" y="762000"/>
            <a:ext cx="5253566" cy="5562599"/>
          </a:xfrm>
          <a:prstGeom prst="rect">
            <a:avLst/>
          </a:prstGeom>
        </p:spPr>
      </p:pic>
    </p:spTree>
    <p:extLst>
      <p:ext uri="{BB962C8B-B14F-4D97-AF65-F5344CB8AC3E}">
        <p14:creationId xmlns:p14="http://schemas.microsoft.com/office/powerpoint/2010/main" val="37818498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13660" y="2747422"/>
            <a:ext cx="7102688" cy="1421928"/>
          </a:xfrm>
        </p:spPr>
        <p:txBody>
          <a:bodyPr/>
          <a:lstStyle/>
          <a:p>
            <a:r>
              <a:rPr lang="en-US" dirty="0"/>
              <a:t>Mortality from lung cancer</a:t>
            </a:r>
          </a:p>
        </p:txBody>
      </p:sp>
    </p:spTree>
    <p:extLst>
      <p:ext uri="{BB962C8B-B14F-4D97-AF65-F5344CB8AC3E}">
        <p14:creationId xmlns:p14="http://schemas.microsoft.com/office/powerpoint/2010/main" val="806594891"/>
      </p:ext>
    </p:extLst>
  </p:cSld>
  <p:clrMapOvr>
    <a:masterClrMapping/>
  </p:clrMapOvr>
</p:sld>
</file>

<file path=ppt/theme/theme1.xml><?xml version="1.0" encoding="utf-8"?>
<a:theme xmlns:a="http://schemas.openxmlformats.org/drawingml/2006/main" name="Montefiore DOING MORE">
  <a:themeElements>
    <a:clrScheme name="montefiore data">
      <a:dk1>
        <a:srgbClr val="414042"/>
      </a:dk1>
      <a:lt1>
        <a:srgbClr val="FFFFFF"/>
      </a:lt1>
      <a:dk2>
        <a:srgbClr val="A6CEE3"/>
      </a:dk2>
      <a:lt2>
        <a:srgbClr val="1F78B4"/>
      </a:lt2>
      <a:accent1>
        <a:srgbClr val="B2DF8A"/>
      </a:accent1>
      <a:accent2>
        <a:srgbClr val="33A02C"/>
      </a:accent2>
      <a:accent3>
        <a:srgbClr val="FB9A99"/>
      </a:accent3>
      <a:accent4>
        <a:srgbClr val="E31A1C"/>
      </a:accent4>
      <a:accent5>
        <a:srgbClr val="FDBF6F"/>
      </a:accent5>
      <a:accent6>
        <a:srgbClr val="FF7F00"/>
      </a:accent6>
      <a:hlink>
        <a:srgbClr val="6A3D9A"/>
      </a:hlink>
      <a:folHlink>
        <a:srgbClr val="B15928"/>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12700">
          <a:solidFill>
            <a:schemeClr val="tx1"/>
          </a:solidFill>
        </a:ln>
        <a:effectLst/>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1986</TotalTime>
  <Words>1018</Words>
  <Application>Microsoft Office PowerPoint</Application>
  <PresentationFormat>Custom</PresentationFormat>
  <Paragraphs>145</Paragraphs>
  <Slides>20</Slides>
  <Notes>19</Notes>
  <HiddenSlides>0</HiddenSlides>
  <MMClips>0</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Montefiore DOING MORE</vt:lpstr>
      <vt:lpstr>Bronx Community Health Dashboard:  Lung Cancer  Last Updated: 9/24/2019  See last slide for more information about this project.</vt:lpstr>
      <vt:lpstr>Lung cancer is the leading cause of disability among cancers in the US </vt:lpstr>
      <vt:lpstr>Lung cancer incidence</vt:lpstr>
      <vt:lpstr>PowerPoint Presentation</vt:lpstr>
      <vt:lpstr>In the Bronx, the lung cancer rate is highest among 75-84 year old men</vt:lpstr>
      <vt:lpstr>In the Bronx, the lung cancer rate is highest among those who are non-Hispanic white and men</vt:lpstr>
      <vt:lpstr>PowerPoint Presentation</vt:lpstr>
      <vt:lpstr>The incidence of lung cancer is below expected in most of the Bronx</vt:lpstr>
      <vt:lpstr>Mortality from lung cancer</vt:lpstr>
      <vt:lpstr>PowerPoint Presentation</vt:lpstr>
      <vt:lpstr>In the Bronx, the mortality rate from lung cancer is highest among 80-84 year old men</vt:lpstr>
      <vt:lpstr>In the Bronx, the mortality rate from lung cancer is highest among those who are non-Hispanic white and men</vt:lpstr>
      <vt:lpstr>PowerPoint Presentation</vt:lpstr>
      <vt:lpstr>Risk factors &amp; protective factors</vt:lpstr>
      <vt:lpstr>Risk factors for which there is strong evidence of an association with lung cancer and data available for the Bronx</vt:lpstr>
      <vt:lpstr>The percent of current adult smokers across New York City has fallen since 2002, but remains highest for Staten Island</vt:lpstr>
      <vt:lpstr>The Bronx has the lowest percentage of adults that report eating 5 or more servings of fruit and/or vegetables in a day</vt:lpstr>
      <vt:lpstr>Fine particulate concentrations are, on average, second highest in the Bronx, but have improved throughout NYC </vt:lpstr>
      <vt:lpstr>Potential risk factors for which there is strong evidence of an association with lung cancer, but no data available for the Bronx because it is difficult to ask about them in a survey</vt:lpstr>
      <vt:lpstr>About the Community Health Dashboard Project</vt:lpstr>
    </vt:vector>
  </TitlesOfParts>
  <Company>Montefiore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Food- &amp; water-borne diseases</dc:title>
  <dc:creator>Colin Rehm</dc:creator>
  <cp:lastModifiedBy>Colin Rehm</cp:lastModifiedBy>
  <cp:revision>222</cp:revision>
  <dcterms:created xsi:type="dcterms:W3CDTF">2017-11-13T15:04:25Z</dcterms:created>
  <dcterms:modified xsi:type="dcterms:W3CDTF">2019-09-24T20:35:27Z</dcterms:modified>
</cp:coreProperties>
</file>