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2.xml" ContentType="application/vnd.openxmlformats-officedocument.presentationml.notesSlide+xml"/>
  <Override PartName="/ppt/charts/chart40.xml" ContentType="application/vnd.openxmlformats-officedocument.drawingml.chart+xml"/>
  <Override PartName="/ppt/theme/themeOverride1.xml" ContentType="application/vnd.openxmlformats-officedocument.themeOverride+xml"/>
  <Override PartName="/ppt/charts/chart41.xml" ContentType="application/vnd.openxmlformats-officedocument.drawingml.chart+xml"/>
  <Override PartName="/ppt/notesSlides/notesSlide13.xml" ContentType="application/vnd.openxmlformats-officedocument.presentationml.notesSlide+xml"/>
  <Override PartName="/ppt/charts/chart42.xml" ContentType="application/vnd.openxmlformats-officedocument.drawingml.chart+xml"/>
  <Override PartName="/ppt/notesSlides/notesSlide14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5.xml" ContentType="application/vnd.openxmlformats-officedocument.presentationml.notesSlide+xml"/>
  <Override PartName="/ppt/charts/chart45.xml" ContentType="application/vnd.openxmlformats-officedocument.drawingml.chart+xml"/>
  <Override PartName="/ppt/drawings/drawing4.xml" ContentType="application/vnd.openxmlformats-officedocument.drawingml.chartshapes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colors18.xml" ContentType="application/vnd.ms-office.chartcolorstyle+xml"/>
  <Override PartName="/ppt/charts/style18.xml" ContentType="application/vnd.ms-office.chart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8" r:id="rId2"/>
    <p:sldId id="307" r:id="rId3"/>
    <p:sldId id="263" r:id="rId4"/>
    <p:sldId id="264" r:id="rId5"/>
    <p:sldId id="278" r:id="rId6"/>
    <p:sldId id="308" r:id="rId7"/>
    <p:sldId id="279" r:id="rId8"/>
    <p:sldId id="280" r:id="rId9"/>
    <p:sldId id="312" r:id="rId10"/>
    <p:sldId id="271" r:id="rId11"/>
    <p:sldId id="267" r:id="rId12"/>
    <p:sldId id="268" r:id="rId13"/>
    <p:sldId id="269" r:id="rId14"/>
    <p:sldId id="262" r:id="rId15"/>
    <p:sldId id="282" r:id="rId16"/>
    <p:sldId id="283" r:id="rId17"/>
    <p:sldId id="285" r:id="rId18"/>
    <p:sldId id="286" r:id="rId19"/>
    <p:sldId id="314" r:id="rId20"/>
    <p:sldId id="287" r:id="rId21"/>
    <p:sldId id="275" r:id="rId22"/>
    <p:sldId id="293" r:id="rId23"/>
    <p:sldId id="305" r:id="rId24"/>
    <p:sldId id="306" r:id="rId25"/>
    <p:sldId id="288" r:id="rId26"/>
    <p:sldId id="297" r:id="rId27"/>
    <p:sldId id="298" r:id="rId28"/>
    <p:sldId id="309" r:id="rId29"/>
    <p:sldId id="295" r:id="rId30"/>
    <p:sldId id="315" r:id="rId31"/>
    <p:sldId id="299" r:id="rId32"/>
    <p:sldId id="300" r:id="rId33"/>
    <p:sldId id="301" r:id="rId34"/>
    <p:sldId id="310" r:id="rId35"/>
    <p:sldId id="272" r:id="rId36"/>
    <p:sldId id="273" r:id="rId37"/>
    <p:sldId id="296" r:id="rId38"/>
    <p:sldId id="302" r:id="rId39"/>
    <p:sldId id="303" r:id="rId40"/>
    <p:sldId id="304" r:id="rId41"/>
    <p:sldId id="311" r:id="rId42"/>
    <p:sldId id="294" r:id="rId43"/>
    <p:sldId id="291" r:id="rId44"/>
    <p:sldId id="292" r:id="rId45"/>
    <p:sldId id="289" r:id="rId46"/>
    <p:sldId id="290" r:id="rId47"/>
    <p:sldId id="316" r:id="rId4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 userDrawn="1">
          <p15:clr>
            <a:srgbClr val="A4A3A4"/>
          </p15:clr>
        </p15:guide>
        <p15:guide id="2" pos="70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2456" autoAdjust="0"/>
  </p:normalViewPr>
  <p:slideViewPr>
    <p:cSldViewPr>
      <p:cViewPr>
        <p:scale>
          <a:sx n="100" d="100"/>
          <a:sy n="100" d="100"/>
        </p:scale>
        <p:origin x="-19" y="-5"/>
      </p:cViewPr>
      <p:guideLst>
        <p:guide orient="horz" pos="2256"/>
        <p:guide pos="70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KOCP05\Documents\Kaitlin%20Shaw\Community%20Health%20Indicators\Smoking\Community%20District%20Smoking%20Data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Users\kaitlinshaw\Documents\Montefiore%20Medical\Community%20Health%20Indicators\Smoking\YRBS_Smoking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Users\kaitlinshaw\Documents\Montefiore%20Medical\Community%20Health%20Indicators\Smoking\YRBS_Smoking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Users\kaitlinshaw\Documents\Montefiore%20Medical\Community%20Health%20Indicators\Smoking\YRBS_Smoking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\\Users\kaitlinshaw\Documents\Montefiore%20Medical\Community%20Health%20Indicators\Smoking\YRBS_Smoki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\\Users\kaitlinshaw\Documents\Montefiore%20Medical\Community%20Health%20Indicators\Smoking\YRBS_Smoking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\\Users\kaitlinshaw\Documents\Montefiore%20Medical\Community%20Health%20Indicators\Smoking\tobacco_consequences.xlsx" TargetMode="External"/><Relationship Id="rId4" Type="http://schemas.microsoft.com/office/2011/relationships/chartStyle" Target="style1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\\Users\kaitlinshaw\Documents\Montefiore%20Medical\Community%20Health%20Indicators\Smoking\tobacco_consequenc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sers\kaitlinshaw\Downloads\NYC%20CHS%20Smoking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KOCP05\Documents\Kaitlin%20Shaw\Community%20Health%20Indicators\Diabetes\diabetes%20mortality%202000-2015.xlsx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3.bin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596E-2"/>
          <c:y val="2.86362642169729E-2"/>
          <c:w val="0.89745603674540697"/>
          <c:h val="0.89718115172907498"/>
        </c:manualLayout>
      </c:layout>
      <c:lineChart>
        <c:grouping val="standard"/>
        <c:varyColors val="0"/>
        <c:ser>
          <c:idx val="0"/>
          <c:order val="0"/>
          <c:tx>
            <c:strRef>
              <c:f>'Smoking Status Boroughs'!$A$15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'Smoking Status Boroughs'!$B$14:$O$14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'Smoking Status Boroughs'!$B$15:$O$15</c:f>
              <c:numCache>
                <c:formatCode>General</c:formatCode>
                <c:ptCount val="14"/>
                <c:pt idx="0">
                  <c:v>25.2</c:v>
                </c:pt>
                <c:pt idx="1">
                  <c:v>21.3</c:v>
                </c:pt>
                <c:pt idx="2">
                  <c:v>20.399999999999999</c:v>
                </c:pt>
                <c:pt idx="3">
                  <c:v>20.399999999999999</c:v>
                </c:pt>
                <c:pt idx="4">
                  <c:v>19</c:v>
                </c:pt>
                <c:pt idx="5">
                  <c:v>18.2</c:v>
                </c:pt>
                <c:pt idx="6">
                  <c:v>17.100000000000001</c:v>
                </c:pt>
                <c:pt idx="7">
                  <c:v>17.8</c:v>
                </c:pt>
                <c:pt idx="8">
                  <c:v>16.2</c:v>
                </c:pt>
                <c:pt idx="9">
                  <c:v>17.100000000000001</c:v>
                </c:pt>
                <c:pt idx="10">
                  <c:v>15.8</c:v>
                </c:pt>
                <c:pt idx="11">
                  <c:v>16.100000000000001</c:v>
                </c:pt>
                <c:pt idx="12">
                  <c:v>16.2</c:v>
                </c:pt>
                <c:pt idx="13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'Smoking Status Boroughs'!$A$16</c:f>
              <c:strCache>
                <c:ptCount val="1"/>
                <c:pt idx="0">
                  <c:v>Brooklyn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'Smoking Status Boroughs'!$B$14:$O$14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'Smoking Status Boroughs'!$B$16:$O$16</c:f>
              <c:numCache>
                <c:formatCode>General</c:formatCode>
                <c:ptCount val="14"/>
                <c:pt idx="0">
                  <c:v>19.7</c:v>
                </c:pt>
                <c:pt idx="1">
                  <c:v>18.7</c:v>
                </c:pt>
                <c:pt idx="2">
                  <c:v>18.7</c:v>
                </c:pt>
                <c:pt idx="3">
                  <c:v>18.5</c:v>
                </c:pt>
                <c:pt idx="4">
                  <c:v>17.100000000000001</c:v>
                </c:pt>
                <c:pt idx="5">
                  <c:v>17</c:v>
                </c:pt>
                <c:pt idx="6">
                  <c:v>16.399999999999999</c:v>
                </c:pt>
                <c:pt idx="7">
                  <c:v>16</c:v>
                </c:pt>
                <c:pt idx="8">
                  <c:v>13.9</c:v>
                </c:pt>
                <c:pt idx="9">
                  <c:v>15.9</c:v>
                </c:pt>
                <c:pt idx="10">
                  <c:v>16</c:v>
                </c:pt>
                <c:pt idx="11">
                  <c:v>15.9</c:v>
                </c:pt>
                <c:pt idx="12">
                  <c:v>14.1</c:v>
                </c:pt>
                <c:pt idx="13">
                  <c:v>14.9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'Smoking Status Boroughs'!$A$17</c:f>
              <c:strCache>
                <c:ptCount val="1"/>
                <c:pt idx="0">
                  <c:v>Manhattan</c:v>
                </c:pt>
              </c:strCache>
            </c:strRef>
          </c:tx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'Smoking Status Boroughs'!$B$14:$O$14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'Smoking Status Boroughs'!$B$17:$O$17</c:f>
              <c:numCache>
                <c:formatCode>General</c:formatCode>
                <c:ptCount val="14"/>
                <c:pt idx="0">
                  <c:v>21.1</c:v>
                </c:pt>
                <c:pt idx="1">
                  <c:v>18.399999999999999</c:v>
                </c:pt>
                <c:pt idx="2">
                  <c:v>17.100000000000001</c:v>
                </c:pt>
                <c:pt idx="3">
                  <c:v>18.3</c:v>
                </c:pt>
                <c:pt idx="4">
                  <c:v>16.100000000000001</c:v>
                </c:pt>
                <c:pt idx="5">
                  <c:v>16.399999999999999</c:v>
                </c:pt>
                <c:pt idx="6">
                  <c:v>13.8</c:v>
                </c:pt>
                <c:pt idx="7">
                  <c:v>14.7</c:v>
                </c:pt>
                <c:pt idx="8">
                  <c:v>12.8</c:v>
                </c:pt>
                <c:pt idx="9">
                  <c:v>12.7</c:v>
                </c:pt>
                <c:pt idx="10">
                  <c:v>15.3</c:v>
                </c:pt>
                <c:pt idx="11">
                  <c:v>15.2</c:v>
                </c:pt>
                <c:pt idx="12">
                  <c:v>12.7</c:v>
                </c:pt>
                <c:pt idx="13">
                  <c:v>12.9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'Smoking Status Boroughs'!$A$18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'Smoking Status Boroughs'!$B$14:$O$14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'Smoking Status Boroughs'!$B$18:$O$18</c:f>
              <c:numCache>
                <c:formatCode>General</c:formatCode>
                <c:ptCount val="14"/>
                <c:pt idx="0">
                  <c:v>20.8</c:v>
                </c:pt>
                <c:pt idx="1">
                  <c:v>18.100000000000001</c:v>
                </c:pt>
                <c:pt idx="2">
                  <c:v>16</c:v>
                </c:pt>
                <c:pt idx="3">
                  <c:v>17.8</c:v>
                </c:pt>
                <c:pt idx="4">
                  <c:v>16.3</c:v>
                </c:pt>
                <c:pt idx="5">
                  <c:v>16</c:v>
                </c:pt>
                <c:pt idx="6">
                  <c:v>15.5</c:v>
                </c:pt>
                <c:pt idx="7">
                  <c:v>14.4</c:v>
                </c:pt>
                <c:pt idx="8">
                  <c:v>14.1</c:v>
                </c:pt>
                <c:pt idx="9">
                  <c:v>12.3</c:v>
                </c:pt>
                <c:pt idx="10">
                  <c:v>14.9</c:v>
                </c:pt>
                <c:pt idx="11">
                  <c:v>16.399999999999999</c:v>
                </c:pt>
                <c:pt idx="12">
                  <c:v>12.6</c:v>
                </c:pt>
                <c:pt idx="13">
                  <c:v>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'Smoking Status Boroughs'!$A$19</c:f>
              <c:strCache>
                <c:ptCount val="1"/>
                <c:pt idx="0">
                  <c:v>Staten Island 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'Smoking Status Boroughs'!$B$14:$O$14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'Smoking Status Boroughs'!$B$19:$O$19</c:f>
              <c:numCache>
                <c:formatCode>General</c:formatCode>
                <c:ptCount val="14"/>
                <c:pt idx="0">
                  <c:v>27.2</c:v>
                </c:pt>
                <c:pt idx="1">
                  <c:v>25.6</c:v>
                </c:pt>
                <c:pt idx="2">
                  <c:v>28.8</c:v>
                </c:pt>
                <c:pt idx="3">
                  <c:v>25.2</c:v>
                </c:pt>
                <c:pt idx="4">
                  <c:v>27.2</c:v>
                </c:pt>
                <c:pt idx="5">
                  <c:v>20.399999999999999</c:v>
                </c:pt>
                <c:pt idx="6">
                  <c:v>21</c:v>
                </c:pt>
                <c:pt idx="7">
                  <c:v>19.399999999999999</c:v>
                </c:pt>
                <c:pt idx="8">
                  <c:v>13.5</c:v>
                </c:pt>
                <c:pt idx="9">
                  <c:v>26.4</c:v>
                </c:pt>
                <c:pt idx="10">
                  <c:v>16.5</c:v>
                </c:pt>
                <c:pt idx="11">
                  <c:v>18.5</c:v>
                </c:pt>
                <c:pt idx="12">
                  <c:v>16.600000000000001</c:v>
                </c:pt>
                <c:pt idx="13">
                  <c:v>17.399999999999999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93952"/>
        <c:axId val="36095488"/>
      </c:lineChart>
      <c:catAx>
        <c:axId val="3609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95488"/>
        <c:crosses val="autoZero"/>
        <c:auto val="1"/>
        <c:lblAlgn val="ctr"/>
        <c:lblOffset val="100"/>
        <c:noMultiLvlLbl val="0"/>
      </c:catAx>
      <c:valAx>
        <c:axId val="360954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Percent</a:t>
                </a:r>
                <a:r>
                  <a:rPr lang="en-US" sz="1100" baseline="0" dirty="0" smtClean="0"/>
                  <a:t> of New York City Current Smokers 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1470188039526199E-2"/>
              <c:y val="0.170500004113906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0939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716597752000803E-2"/>
          <c:y val="1.5068717138513E-2"/>
          <c:w val="0.92448408064656495"/>
          <c:h val="0.934468142938443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'Type Smoker Boroughs'!$A$5</c:f>
              <c:strCache>
                <c:ptCount val="1"/>
                <c:pt idx="0">
                  <c:v>Non-daily Smoker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'Type Smoker Boroughs'!$B$4:$M$4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'Type Smoker Boroughs'!$B$5:$M$5</c:f>
              <c:numCache>
                <c:formatCode>General</c:formatCode>
                <c:ptCount val="12"/>
                <c:pt idx="0">
                  <c:v>7.4</c:v>
                </c:pt>
                <c:pt idx="1">
                  <c:v>6.6</c:v>
                </c:pt>
                <c:pt idx="2">
                  <c:v>6.5</c:v>
                </c:pt>
                <c:pt idx="3">
                  <c:v>5.7</c:v>
                </c:pt>
                <c:pt idx="4">
                  <c:v>4.2</c:v>
                </c:pt>
                <c:pt idx="5">
                  <c:v>6.4</c:v>
                </c:pt>
                <c:pt idx="6">
                  <c:v>6</c:v>
                </c:pt>
                <c:pt idx="7">
                  <c:v>7.2</c:v>
                </c:pt>
                <c:pt idx="8">
                  <c:v>5.5</c:v>
                </c:pt>
                <c:pt idx="9">
                  <c:v>4.0999999999999996</c:v>
                </c:pt>
                <c:pt idx="10">
                  <c:v>5.7</c:v>
                </c:pt>
                <c:pt idx="11">
                  <c:v>5.5</c:v>
                </c:pt>
              </c:numCache>
            </c:numRef>
          </c:val>
        </c:ser>
        <c:ser>
          <c:idx val="1"/>
          <c:order val="1"/>
          <c:tx>
            <c:strRef>
              <c:f>'Type Smoker Boroughs'!$A$6</c:f>
              <c:strCache>
                <c:ptCount val="1"/>
                <c:pt idx="0">
                  <c:v>Light daily smoker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'Type Smoker Boroughs'!$B$4:$M$4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'Type Smoker Boroughs'!$B$6:$M$6</c:f>
              <c:numCache>
                <c:formatCode>General</c:formatCode>
                <c:ptCount val="12"/>
                <c:pt idx="0">
                  <c:v>10.199999999999999</c:v>
                </c:pt>
                <c:pt idx="1">
                  <c:v>8</c:v>
                </c:pt>
                <c:pt idx="2">
                  <c:v>8.5</c:v>
                </c:pt>
                <c:pt idx="3">
                  <c:v>7.8</c:v>
                </c:pt>
                <c:pt idx="4">
                  <c:v>9</c:v>
                </c:pt>
                <c:pt idx="5">
                  <c:v>8.6</c:v>
                </c:pt>
                <c:pt idx="6">
                  <c:v>6.2</c:v>
                </c:pt>
                <c:pt idx="7">
                  <c:v>6.4</c:v>
                </c:pt>
                <c:pt idx="8">
                  <c:v>7.4</c:v>
                </c:pt>
                <c:pt idx="9">
                  <c:v>7.4</c:v>
                </c:pt>
                <c:pt idx="10">
                  <c:v>7.5</c:v>
                </c:pt>
                <c:pt idx="11">
                  <c:v>6.5</c:v>
                </c:pt>
              </c:numCache>
            </c:numRef>
          </c:val>
        </c:ser>
        <c:ser>
          <c:idx val="2"/>
          <c:order val="2"/>
          <c:tx>
            <c:strRef>
              <c:f>'Type Smoker Boroughs'!$A$7</c:f>
              <c:strCache>
                <c:ptCount val="1"/>
                <c:pt idx="0">
                  <c:v>Heavy daily smoker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'Type Smoker Boroughs'!$B$4:$M$4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'Type Smoker Boroughs'!$B$7:$M$7</c:f>
              <c:numCache>
                <c:formatCode>General</c:formatCode>
                <c:ptCount val="12"/>
                <c:pt idx="0">
                  <c:v>7.5</c:v>
                </c:pt>
                <c:pt idx="1">
                  <c:v>6.7</c:v>
                </c:pt>
                <c:pt idx="2">
                  <c:v>5.4</c:v>
                </c:pt>
                <c:pt idx="3">
                  <c:v>5.5</c:v>
                </c:pt>
                <c:pt idx="4">
                  <c:v>4</c:v>
                </c:pt>
                <c:pt idx="5">
                  <c:v>2.9</c:v>
                </c:pt>
                <c:pt idx="6">
                  <c:v>4</c:v>
                </c:pt>
                <c:pt idx="7">
                  <c:v>3.5</c:v>
                </c:pt>
                <c:pt idx="8">
                  <c:v>2.9</c:v>
                </c:pt>
                <c:pt idx="9">
                  <c:v>4.7</c:v>
                </c:pt>
                <c:pt idx="10">
                  <c:v>3.1</c:v>
                </c:pt>
                <c:pt idx="11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140160"/>
        <c:axId val="38158336"/>
      </c:barChart>
      <c:catAx>
        <c:axId val="381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8158336"/>
        <c:crosses val="autoZero"/>
        <c:auto val="1"/>
        <c:lblAlgn val="ctr"/>
        <c:lblOffset val="100"/>
        <c:noMultiLvlLbl val="0"/>
      </c:catAx>
      <c:valAx>
        <c:axId val="381583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Age-Adjusted Type of Smoker,</a:t>
                </a:r>
                <a:r>
                  <a:rPr lang="en-US" sz="1100" baseline="0" dirty="0" smtClean="0"/>
                  <a:t> </a:t>
                </a:r>
                <a:r>
                  <a:rPr lang="en-US" sz="1100" dirty="0" smtClean="0"/>
                  <a:t>Bronx</a:t>
                </a:r>
                <a:r>
                  <a:rPr lang="en-US" sz="1100" baseline="0" dirty="0" smtClean="0"/>
                  <a:t> Respondents (%) 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7781703189033299E-3"/>
              <c:y val="8.502195396130929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140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7741706286584"/>
          <c:y val="4.47696302882412E-2"/>
          <c:w val="0.55507646093476903"/>
          <c:h val="4.794306462415839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93578434274699E-2"/>
          <c:y val="4.5342148511217997E-2"/>
          <c:w val="0.89465089890079497"/>
          <c:h val="0.84755332484803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'Place purchase smoker'!$A$4</c:f>
              <c:strCache>
                <c:ptCount val="1"/>
                <c:pt idx="0">
                  <c:v>Purchased in NYC Store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'Place purchase smoker'!$B$3:$M$3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'Place purchase smoker'!$B$4:$M$4</c:f>
              <c:numCache>
                <c:formatCode>General</c:formatCode>
                <c:ptCount val="12"/>
                <c:pt idx="0">
                  <c:v>69</c:v>
                </c:pt>
                <c:pt idx="1">
                  <c:v>68.2</c:v>
                </c:pt>
                <c:pt idx="2">
                  <c:v>75.5</c:v>
                </c:pt>
                <c:pt idx="3">
                  <c:v>81</c:v>
                </c:pt>
                <c:pt idx="4">
                  <c:v>89.4</c:v>
                </c:pt>
                <c:pt idx="5">
                  <c:v>77</c:v>
                </c:pt>
                <c:pt idx="6">
                  <c:v>75.099999999999994</c:v>
                </c:pt>
                <c:pt idx="7">
                  <c:v>78</c:v>
                </c:pt>
                <c:pt idx="8">
                  <c:v>83.9</c:v>
                </c:pt>
                <c:pt idx="9">
                  <c:v>84.3</c:v>
                </c:pt>
                <c:pt idx="10">
                  <c:v>80.900000000000006</c:v>
                </c:pt>
                <c:pt idx="11">
                  <c:v>83.9</c:v>
                </c:pt>
              </c:numCache>
            </c:numRef>
          </c:val>
        </c:ser>
        <c:ser>
          <c:idx val="1"/>
          <c:order val="1"/>
          <c:tx>
            <c:strRef>
              <c:f>'Place purchase smoker'!$A$5</c:f>
              <c:strCache>
                <c:ptCount val="1"/>
                <c:pt idx="0">
                  <c:v>Not Purchased in NYC Store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6.3131313131313104E-3"/>
                  <c:y val="-2.44139827145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3131313131313104E-3"/>
                  <c:y val="2.44139827145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'Place purchase smoker'!$B$3:$M$3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'Place purchase smoker'!$B$5:$M$5</c:f>
              <c:numCache>
                <c:formatCode>General</c:formatCode>
                <c:ptCount val="12"/>
                <c:pt idx="0">
                  <c:v>29.9</c:v>
                </c:pt>
                <c:pt idx="1">
                  <c:v>31.8</c:v>
                </c:pt>
                <c:pt idx="2">
                  <c:v>23.9</c:v>
                </c:pt>
                <c:pt idx="3">
                  <c:v>19</c:v>
                </c:pt>
                <c:pt idx="4">
                  <c:v>10.6</c:v>
                </c:pt>
                <c:pt idx="5">
                  <c:v>21.8</c:v>
                </c:pt>
                <c:pt idx="6">
                  <c:v>24.2</c:v>
                </c:pt>
                <c:pt idx="7">
                  <c:v>22</c:v>
                </c:pt>
                <c:pt idx="8">
                  <c:v>14.5</c:v>
                </c:pt>
                <c:pt idx="9">
                  <c:v>15.3</c:v>
                </c:pt>
                <c:pt idx="10">
                  <c:v>19.100000000000001</c:v>
                </c:pt>
                <c:pt idx="11">
                  <c:v>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27328"/>
        <c:axId val="38229120"/>
      </c:barChart>
      <c:catAx>
        <c:axId val="382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229120"/>
        <c:crosses val="autoZero"/>
        <c:auto val="1"/>
        <c:lblAlgn val="ctr"/>
        <c:lblOffset val="100"/>
        <c:noMultiLvlLbl val="0"/>
      </c:catAx>
      <c:valAx>
        <c:axId val="38229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Percent of Bronx Residents Purchasing</a:t>
                </a:r>
                <a:r>
                  <a:rPr lang="en-US" sz="1100" baseline="0" dirty="0" smtClean="0"/>
                  <a:t> Cigarettes, 2015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5.9654056400844603E-3"/>
              <c:y val="9.497366077290049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8227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1040692281886"/>
          <c:y val="2.92137332689727E-2"/>
          <c:w val="0.46260118800939398"/>
          <c:h val="4.706016239719940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596E-2"/>
          <c:y val="9.2048191479956395E-2"/>
          <c:w val="0.89745603674540697"/>
          <c:h val="0.80084712841684502"/>
        </c:manualLayout>
      </c:layout>
      <c:lineChart>
        <c:grouping val="standard"/>
        <c:varyColors val="0"/>
        <c:ser>
          <c:idx val="0"/>
          <c:order val="0"/>
          <c:tx>
            <c:strRef>
              <c:f>'Quit Attempts'!$A$5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3.4874276502032502E-2"/>
                  <c:y val="-6.4321887536609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Attempts'!$B$5:$M$5</c:f>
              <c:numCache>
                <c:formatCode>General</c:formatCode>
                <c:ptCount val="12"/>
                <c:pt idx="0">
                  <c:v>65.599999999999994</c:v>
                </c:pt>
                <c:pt idx="1">
                  <c:v>68.7</c:v>
                </c:pt>
                <c:pt idx="2">
                  <c:v>64.7</c:v>
                </c:pt>
                <c:pt idx="3">
                  <c:v>69</c:v>
                </c:pt>
                <c:pt idx="4">
                  <c:v>63.3</c:v>
                </c:pt>
                <c:pt idx="5">
                  <c:v>69.3</c:v>
                </c:pt>
                <c:pt idx="6">
                  <c:v>76.900000000000006</c:v>
                </c:pt>
                <c:pt idx="7">
                  <c:v>68</c:v>
                </c:pt>
                <c:pt idx="8">
                  <c:v>68.5</c:v>
                </c:pt>
                <c:pt idx="9">
                  <c:v>73.3</c:v>
                </c:pt>
                <c:pt idx="10">
                  <c:v>74.7</c:v>
                </c:pt>
                <c:pt idx="11">
                  <c:v>63.7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'Quit Attempts'!$A$6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Attempts'!$B$6:$M$6</c:f>
              <c:numCache>
                <c:formatCode>General</c:formatCode>
                <c:ptCount val="12"/>
                <c:pt idx="0">
                  <c:v>64.3</c:v>
                </c:pt>
                <c:pt idx="1">
                  <c:v>62.5</c:v>
                </c:pt>
                <c:pt idx="2">
                  <c:v>65.2</c:v>
                </c:pt>
                <c:pt idx="3">
                  <c:v>65.2</c:v>
                </c:pt>
                <c:pt idx="4">
                  <c:v>68.3</c:v>
                </c:pt>
                <c:pt idx="5">
                  <c:v>67.400000000000006</c:v>
                </c:pt>
                <c:pt idx="6">
                  <c:v>65.7</c:v>
                </c:pt>
                <c:pt idx="7">
                  <c:v>69.7</c:v>
                </c:pt>
                <c:pt idx="8">
                  <c:v>68.599999999999994</c:v>
                </c:pt>
                <c:pt idx="9">
                  <c:v>72</c:v>
                </c:pt>
                <c:pt idx="10">
                  <c:v>68.7</c:v>
                </c:pt>
                <c:pt idx="11">
                  <c:v>66.2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'Quit Attempts'!$A$7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Attempts'!$B$7:$M$7</c:f>
              <c:numCache>
                <c:formatCode>General</c:formatCode>
                <c:ptCount val="12"/>
                <c:pt idx="0">
                  <c:v>64.099999999999994</c:v>
                </c:pt>
                <c:pt idx="1">
                  <c:v>65.099999999999994</c:v>
                </c:pt>
                <c:pt idx="2">
                  <c:v>68.900000000000006</c:v>
                </c:pt>
                <c:pt idx="3">
                  <c:v>60.8</c:v>
                </c:pt>
                <c:pt idx="4">
                  <c:v>63.1</c:v>
                </c:pt>
                <c:pt idx="5">
                  <c:v>69.099999999999994</c:v>
                </c:pt>
                <c:pt idx="6">
                  <c:v>57</c:v>
                </c:pt>
                <c:pt idx="7">
                  <c:v>59.3</c:v>
                </c:pt>
                <c:pt idx="8">
                  <c:v>63.1</c:v>
                </c:pt>
                <c:pt idx="9">
                  <c:v>55.2</c:v>
                </c:pt>
                <c:pt idx="10">
                  <c:v>57.5</c:v>
                </c:pt>
                <c:pt idx="11">
                  <c:v>62.7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'Quit Attempts'!$A$8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Attempts'!$B$8:$M$8</c:f>
              <c:numCache>
                <c:formatCode>General</c:formatCode>
                <c:ptCount val="12"/>
                <c:pt idx="0">
                  <c:v>62.3</c:v>
                </c:pt>
                <c:pt idx="1">
                  <c:v>63.4</c:v>
                </c:pt>
                <c:pt idx="2">
                  <c:v>68.2</c:v>
                </c:pt>
                <c:pt idx="3">
                  <c:v>63.4</c:v>
                </c:pt>
                <c:pt idx="4">
                  <c:v>65.099999999999994</c:v>
                </c:pt>
                <c:pt idx="5">
                  <c:v>69.3</c:v>
                </c:pt>
                <c:pt idx="6">
                  <c:v>66.2</c:v>
                </c:pt>
                <c:pt idx="7">
                  <c:v>73.400000000000006</c:v>
                </c:pt>
                <c:pt idx="8">
                  <c:v>63.5</c:v>
                </c:pt>
                <c:pt idx="9">
                  <c:v>65.400000000000006</c:v>
                </c:pt>
                <c:pt idx="10">
                  <c:v>66.900000000000006</c:v>
                </c:pt>
                <c:pt idx="11">
                  <c:v>65.400000000000006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'Quit Attempts'!$A$9</c:f>
              <c:strCache>
                <c:ptCount val="1"/>
                <c:pt idx="0">
                  <c:v>Staten Island </c:v>
                </c:pt>
              </c:strCache>
            </c:strRef>
          </c:tx>
          <c:cat>
            <c:numRef>
              <c:f>'Quit Attempts'!$B$4:$M$4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'Quit Attempts'!$B$9:$M$9</c:f>
              <c:numCache>
                <c:formatCode>General</c:formatCode>
                <c:ptCount val="12"/>
                <c:pt idx="0">
                  <c:v>61.1</c:v>
                </c:pt>
                <c:pt idx="1">
                  <c:v>62.3</c:v>
                </c:pt>
                <c:pt idx="2">
                  <c:v>58.4</c:v>
                </c:pt>
                <c:pt idx="3">
                  <c:v>59.9</c:v>
                </c:pt>
                <c:pt idx="4">
                  <c:v>67</c:v>
                </c:pt>
                <c:pt idx="5">
                  <c:v>58.9</c:v>
                </c:pt>
                <c:pt idx="6">
                  <c:v>60.6</c:v>
                </c:pt>
                <c:pt idx="7">
                  <c:v>63.4</c:v>
                </c:pt>
                <c:pt idx="8">
                  <c:v>70.7</c:v>
                </c:pt>
                <c:pt idx="9">
                  <c:v>64.400000000000006</c:v>
                </c:pt>
                <c:pt idx="10">
                  <c:v>57.5</c:v>
                </c:pt>
                <c:pt idx="11">
                  <c:v>60.7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32672"/>
        <c:axId val="39587840"/>
      </c:lineChart>
      <c:catAx>
        <c:axId val="3833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587840"/>
        <c:crosses val="autoZero"/>
        <c:auto val="1"/>
        <c:lblAlgn val="ctr"/>
        <c:lblOffset val="100"/>
        <c:noMultiLvlLbl val="0"/>
      </c:catAx>
      <c:valAx>
        <c:axId val="39587840"/>
        <c:scaling>
          <c:orientation val="minMax"/>
          <c:min val="5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smtClean="0"/>
                  <a:t>Percent of Respondents</a:t>
                </a:r>
                <a:r>
                  <a:rPr lang="en-US" sz="1100" baseline="0" dirty="0" smtClean="0"/>
                  <a:t> Reporting Quit Attempts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2.6872653731864001E-3"/>
              <c:y val="0.12713794305325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38332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6111111111111097E-2"/>
          <c:y val="2.7777777777777801E-2"/>
          <c:w val="0.82375735581065401"/>
          <c:h val="7.690764639220279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'Tobacco retailer rate'!$N$23:$N$34</c:f>
              <c:strCache>
                <c:ptCount val="12"/>
                <c:pt idx="0">
                  <c:v>Riverdale &amp; Fieldston (208)</c:v>
                </c:pt>
                <c:pt idx="1">
                  <c:v>Williamsbridge &amp; Baychester (212)</c:v>
                </c:pt>
                <c:pt idx="2">
                  <c:v>Kingsbridge Heights &amp; Bedford (207)</c:v>
                </c:pt>
                <c:pt idx="3">
                  <c:v>Throgs Neck &amp; Co-op City (210)</c:v>
                </c:pt>
                <c:pt idx="4">
                  <c:v>Morris Park &amp; Bronxdale (211)</c:v>
                </c:pt>
                <c:pt idx="5">
                  <c:v>Parkchester &amp; Soundview (209)</c:v>
                </c:pt>
                <c:pt idx="6">
                  <c:v>Morrisania &amp; Crotona (203)</c:v>
                </c:pt>
                <c:pt idx="7">
                  <c:v>Fordham &amp; University Heights (205)</c:v>
                </c:pt>
                <c:pt idx="8">
                  <c:v>Highbridge &amp; Concourse (204)</c:v>
                </c:pt>
                <c:pt idx="9">
                  <c:v>Belmont &amp; East Tremont (206)</c:v>
                </c:pt>
                <c:pt idx="10">
                  <c:v>Mott Haven &amp; Melrose (201)</c:v>
                </c:pt>
                <c:pt idx="11">
                  <c:v>Hunts Point &amp; Longwood (202)</c:v>
                </c:pt>
              </c:strCache>
            </c:strRef>
          </c:cat>
          <c:val>
            <c:numRef>
              <c:f>'Tobacco retailer rate'!$O$23:$O$34</c:f>
              <c:numCache>
                <c:formatCode>General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588992"/>
        <c:axId val="41598976"/>
      </c:barChart>
      <c:catAx>
        <c:axId val="4158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598976"/>
        <c:crosses val="autoZero"/>
        <c:auto val="1"/>
        <c:lblAlgn val="ctr"/>
        <c:lblOffset val="100"/>
        <c:noMultiLvlLbl val="0"/>
      </c:catAx>
      <c:valAx>
        <c:axId val="41598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58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24123704720399E-2"/>
          <c:y val="2.82524059492563E-2"/>
          <c:w val="0.88940643887404003"/>
          <c:h val="0.89061161762674401"/>
        </c:manualLayout>
      </c:layout>
      <c:barChart>
        <c:barDir val="col"/>
        <c:grouping val="clustered"/>
        <c:varyColors val="0"/>
        <c:ser>
          <c:idx val="0"/>
          <c:order val="0"/>
          <c:tx>
            <c:v>NYC</c:v>
          </c:tx>
          <c:spPr>
            <a:noFill/>
          </c:spPr>
          <c:invertIfNegative val="0"/>
          <c:trendline>
            <c:spPr>
              <a:ln w="31750"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'Tobacco retailer rate'!$K$2:$K$60</c:f>
              <c:numCache>
                <c:formatCode>General</c:formatCode>
                <c:ptCount val="59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11</c:v>
                </c:pt>
                <c:pt idx="54">
                  <c:v>11</c:v>
                </c:pt>
                <c:pt idx="55">
                  <c:v>11</c:v>
                </c:pt>
                <c:pt idx="56">
                  <c:v>11</c:v>
                </c:pt>
                <c:pt idx="57">
                  <c:v>11</c:v>
                </c:pt>
                <c:pt idx="58">
                  <c:v>11</c:v>
                </c:pt>
              </c:numCache>
            </c:numRef>
          </c:val>
        </c:ser>
        <c:ser>
          <c:idx val="2"/>
          <c:order val="1"/>
          <c:tx>
            <c:v>Bronx</c:v>
          </c:tx>
          <c:spPr>
            <a:noFill/>
          </c:spPr>
          <c:invertIfNegative val="0"/>
          <c:trendline>
            <c:spPr>
              <a:ln w="31750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'Tobacco retailer rate'!$L$2:$L$60</c:f>
              <c:numCache>
                <c:formatCode>General</c:formatCode>
                <c:ptCount val="59"/>
                <c:pt idx="0">
                  <c:v>11.5</c:v>
                </c:pt>
                <c:pt idx="1">
                  <c:v>11.5</c:v>
                </c:pt>
                <c:pt idx="2">
                  <c:v>11.5</c:v>
                </c:pt>
                <c:pt idx="3">
                  <c:v>11.5</c:v>
                </c:pt>
                <c:pt idx="4">
                  <c:v>11.5</c:v>
                </c:pt>
                <c:pt idx="5">
                  <c:v>11.5</c:v>
                </c:pt>
                <c:pt idx="6">
                  <c:v>11.5</c:v>
                </c:pt>
                <c:pt idx="7">
                  <c:v>11.5</c:v>
                </c:pt>
                <c:pt idx="8">
                  <c:v>11.5</c:v>
                </c:pt>
                <c:pt idx="9">
                  <c:v>11.5</c:v>
                </c:pt>
                <c:pt idx="10">
                  <c:v>11.5</c:v>
                </c:pt>
                <c:pt idx="11">
                  <c:v>11.5</c:v>
                </c:pt>
                <c:pt idx="12">
                  <c:v>11.5</c:v>
                </c:pt>
                <c:pt idx="13">
                  <c:v>11.5</c:v>
                </c:pt>
                <c:pt idx="14">
                  <c:v>11.5</c:v>
                </c:pt>
                <c:pt idx="15">
                  <c:v>11.5</c:v>
                </c:pt>
                <c:pt idx="16">
                  <c:v>11.5</c:v>
                </c:pt>
                <c:pt idx="17">
                  <c:v>11.5</c:v>
                </c:pt>
                <c:pt idx="18">
                  <c:v>11.5</c:v>
                </c:pt>
                <c:pt idx="19">
                  <c:v>11.5</c:v>
                </c:pt>
                <c:pt idx="20">
                  <c:v>11.5</c:v>
                </c:pt>
                <c:pt idx="21">
                  <c:v>11.5</c:v>
                </c:pt>
                <c:pt idx="22">
                  <c:v>11.5</c:v>
                </c:pt>
                <c:pt idx="23">
                  <c:v>11.5</c:v>
                </c:pt>
                <c:pt idx="24">
                  <c:v>11.5</c:v>
                </c:pt>
                <c:pt idx="25">
                  <c:v>11.5</c:v>
                </c:pt>
                <c:pt idx="26">
                  <c:v>11.5</c:v>
                </c:pt>
                <c:pt idx="27">
                  <c:v>11.5</c:v>
                </c:pt>
                <c:pt idx="28">
                  <c:v>11.5</c:v>
                </c:pt>
                <c:pt idx="29">
                  <c:v>11.5</c:v>
                </c:pt>
                <c:pt idx="30">
                  <c:v>11.5</c:v>
                </c:pt>
                <c:pt idx="31">
                  <c:v>11.5</c:v>
                </c:pt>
                <c:pt idx="32">
                  <c:v>11.5</c:v>
                </c:pt>
                <c:pt idx="33">
                  <c:v>11.5</c:v>
                </c:pt>
                <c:pt idx="34">
                  <c:v>11.5</c:v>
                </c:pt>
                <c:pt idx="35">
                  <c:v>11.5</c:v>
                </c:pt>
                <c:pt idx="36">
                  <c:v>11.5</c:v>
                </c:pt>
                <c:pt idx="37">
                  <c:v>11.5</c:v>
                </c:pt>
                <c:pt idx="38">
                  <c:v>11.5</c:v>
                </c:pt>
                <c:pt idx="39">
                  <c:v>11.5</c:v>
                </c:pt>
                <c:pt idx="40">
                  <c:v>11.5</c:v>
                </c:pt>
                <c:pt idx="41">
                  <c:v>11.5</c:v>
                </c:pt>
                <c:pt idx="42">
                  <c:v>11.5</c:v>
                </c:pt>
                <c:pt idx="43">
                  <c:v>11.5</c:v>
                </c:pt>
                <c:pt idx="44">
                  <c:v>11.5</c:v>
                </c:pt>
                <c:pt idx="45">
                  <c:v>11.5</c:v>
                </c:pt>
                <c:pt idx="46">
                  <c:v>11.5</c:v>
                </c:pt>
                <c:pt idx="47">
                  <c:v>11.5</c:v>
                </c:pt>
                <c:pt idx="48">
                  <c:v>11.5</c:v>
                </c:pt>
                <c:pt idx="49">
                  <c:v>11.5</c:v>
                </c:pt>
                <c:pt idx="50">
                  <c:v>11.5</c:v>
                </c:pt>
                <c:pt idx="51">
                  <c:v>11.5</c:v>
                </c:pt>
                <c:pt idx="52">
                  <c:v>11.5</c:v>
                </c:pt>
                <c:pt idx="53">
                  <c:v>11.5</c:v>
                </c:pt>
                <c:pt idx="54">
                  <c:v>11.5</c:v>
                </c:pt>
                <c:pt idx="55">
                  <c:v>11.5</c:v>
                </c:pt>
                <c:pt idx="56">
                  <c:v>11.5</c:v>
                </c:pt>
                <c:pt idx="57">
                  <c:v>11.5</c:v>
                </c:pt>
                <c:pt idx="58">
                  <c:v>11.5</c:v>
                </c:pt>
              </c:numCache>
            </c:numRef>
          </c:val>
        </c:ser>
        <c:ser>
          <c:idx val="1"/>
          <c:order val="2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6"/>
            <c:invertIfNegative val="0"/>
            <c:bubble3D val="0"/>
            <c:spPr>
              <a:solidFill>
                <a:schemeClr val="accent6"/>
              </a:solidFill>
            </c:spPr>
          </c:dPt>
          <c:val>
            <c:numRef>
              <c:f>'Tobacco retailer rate'!$I$2:$I$60</c:f>
              <c:numCache>
                <c:formatCode>General</c:formatCode>
                <c:ptCount val="5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15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17</c:v>
                </c:pt>
                <c:pt idx="55">
                  <c:v>17</c:v>
                </c:pt>
                <c:pt idx="56">
                  <c:v>17</c:v>
                </c:pt>
                <c:pt idx="57">
                  <c:v>25</c:v>
                </c:pt>
                <c:pt idx="58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90"/>
        <c:axId val="39836672"/>
        <c:axId val="39842560"/>
      </c:barChart>
      <c:catAx>
        <c:axId val="39836672"/>
        <c:scaling>
          <c:orientation val="minMax"/>
        </c:scaling>
        <c:delete val="1"/>
        <c:axPos val="b"/>
        <c:majorTickMark val="out"/>
        <c:minorTickMark val="none"/>
        <c:tickLblPos val="nextTo"/>
        <c:crossAx val="39842560"/>
        <c:crosses val="autoZero"/>
        <c:auto val="1"/>
        <c:lblAlgn val="ctr"/>
        <c:lblOffset val="100"/>
        <c:noMultiLvlLbl val="0"/>
      </c:catAx>
      <c:valAx>
        <c:axId val="39842560"/>
        <c:scaling>
          <c:logBase val="2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Tobacco Retailer</a:t>
                </a:r>
                <a:r>
                  <a:rPr lang="en-US" sz="1100" baseline="0" dirty="0" smtClean="0"/>
                  <a:t> Rate per 10,000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4.5723871672004304E-3"/>
              <c:y val="9.037850531841409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83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9816272965902E-2"/>
          <c:y val="6.4236657917760301E-2"/>
          <c:w val="0.93133577052868399"/>
          <c:h val="0.82604913969087201"/>
        </c:manualLayout>
      </c:layout>
      <c:lineChart>
        <c:grouping val="standard"/>
        <c:varyColors val="0"/>
        <c:ser>
          <c:idx val="0"/>
          <c:order val="0"/>
          <c:tx>
            <c:strRef>
              <c:f>'Current Smoker'!$A$3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7961165048543701E-2"/>
                  <c:y val="2.69708398100717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90858242234284"/>
                      <c:h val="0.0629585743529631"/>
                    </c:manualLayout>
                  </c15:layout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'Current Smoker'!$B$2:$H$2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'Current Smoker'!$B$3:$H$3</c:f>
              <c:numCache>
                <c:formatCode>General</c:formatCode>
                <c:ptCount val="7"/>
                <c:pt idx="0">
                  <c:v>13.8</c:v>
                </c:pt>
                <c:pt idx="1">
                  <c:v>9.9</c:v>
                </c:pt>
                <c:pt idx="2">
                  <c:v>6.2</c:v>
                </c:pt>
                <c:pt idx="3">
                  <c:v>6.7</c:v>
                </c:pt>
                <c:pt idx="4">
                  <c:v>6.9</c:v>
                </c:pt>
                <c:pt idx="5">
                  <c:v>7</c:v>
                </c:pt>
                <c:pt idx="6">
                  <c:v>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'Current Smoker'!$A$4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bubble3D val="0"/>
            <c:spPr>
              <a:ln w="28575" cap="rnd">
                <a:noFill/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4.6925566343042097E-2"/>
                  <c:y val="8.0906148867312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'Current Smoker'!$B$2:$H$2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'Current Smoker'!$B$4:$H$4</c:f>
              <c:numCache>
                <c:formatCode>General</c:formatCode>
                <c:ptCount val="7"/>
                <c:pt idx="0">
                  <c:v>13</c:v>
                </c:pt>
                <c:pt idx="1">
                  <c:v>8.5</c:v>
                </c:pt>
                <c:pt idx="2">
                  <c:v>7.9</c:v>
                </c:pt>
                <c:pt idx="3">
                  <c:v>6.7</c:v>
                </c:pt>
                <c:pt idx="4">
                  <c:v>6.9</c:v>
                </c:pt>
                <c:pt idx="5">
                  <c:v>6.8</c:v>
                </c:pt>
                <c:pt idx="6">
                  <c:v>5.9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'Current Smoker'!$A$5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6343042071197E-2"/>
                  <c:y val="-2.696871628910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866098089028301E-16"/>
                  <c:y val="1.34843581445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'Current Smoker'!$B$2:$H$2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'Current Smoker'!$B$5:$H$5</c:f>
              <c:numCache>
                <c:formatCode>General</c:formatCode>
                <c:ptCount val="7"/>
                <c:pt idx="0">
                  <c:v>14.3</c:v>
                </c:pt>
                <c:pt idx="1">
                  <c:v>10.6</c:v>
                </c:pt>
                <c:pt idx="2">
                  <c:v>6.9</c:v>
                </c:pt>
                <c:pt idx="3">
                  <c:v>8.7000000000000011</c:v>
                </c:pt>
                <c:pt idx="4">
                  <c:v>8.9</c:v>
                </c:pt>
                <c:pt idx="5">
                  <c:v>7.7</c:v>
                </c:pt>
                <c:pt idx="6">
                  <c:v>5.3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'Current Smoker'!$A$6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390654293213303E-2"/>
                  <c:y val="-8.0906148867313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'Current Smoker'!$B$2:$H$2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'Current Smoker'!$B$6:$H$6</c:f>
              <c:numCache>
                <c:formatCode>General</c:formatCode>
                <c:ptCount val="7"/>
                <c:pt idx="0">
                  <c:v>16.2</c:v>
                </c:pt>
                <c:pt idx="1">
                  <c:v>13.4</c:v>
                </c:pt>
                <c:pt idx="2">
                  <c:v>10.5</c:v>
                </c:pt>
                <c:pt idx="3">
                  <c:v>9.7000000000000011</c:v>
                </c:pt>
                <c:pt idx="4">
                  <c:v>10.199999999999999</c:v>
                </c:pt>
                <c:pt idx="5">
                  <c:v>10.199999999999999</c:v>
                </c:pt>
                <c:pt idx="6">
                  <c:v>7.3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'Current Smoker'!$A$7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6342978365568406E-2"/>
                  <c:y val="-4.04541361941408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74677012460821"/>
                      <c:h val="0.0494742162084108"/>
                    </c:manualLayout>
                  </c15:layout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'Current Smoker'!$B$2:$H$2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'Current Smoker'!$B$7:$H$7</c:f>
              <c:numCache>
                <c:formatCode>General</c:formatCode>
                <c:ptCount val="7"/>
                <c:pt idx="0">
                  <c:v>22.7</c:v>
                </c:pt>
                <c:pt idx="1">
                  <c:v>22.8</c:v>
                </c:pt>
                <c:pt idx="2">
                  <c:v>14.7</c:v>
                </c:pt>
                <c:pt idx="3">
                  <c:v>15.5</c:v>
                </c:pt>
                <c:pt idx="4">
                  <c:v>12</c:v>
                </c:pt>
                <c:pt idx="5">
                  <c:v>11.8</c:v>
                </c:pt>
                <c:pt idx="6">
                  <c:v>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28096"/>
        <c:axId val="41429632"/>
      </c:lineChart>
      <c:catAx>
        <c:axId val="414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9632"/>
        <c:crosses val="autoZero"/>
        <c:auto val="1"/>
        <c:lblAlgn val="ctr"/>
        <c:lblOffset val="100"/>
        <c:noMultiLvlLbl val="0"/>
      </c:catAx>
      <c:valAx>
        <c:axId val="41429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 smtClean="0">
                    <a:solidFill>
                      <a:schemeClr val="tx1"/>
                    </a:solidFill>
                    <a:effectLst/>
                  </a:rPr>
                  <a:t>Age-Adjusted Percent of Current Youth Smokers</a:t>
                </a:r>
                <a:endParaRPr lang="en-US" sz="1100" b="1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7.1735792669776902E-3"/>
              <c:y val="7.64185120063874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out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44628045724299E-2"/>
          <c:y val="2.2005287199676999E-2"/>
          <c:w val="0.92306132677973796"/>
          <c:h val="0.74958327954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Smoker'!$H$2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('Current Smoker'!$A$3:$A$8,'Current Smoker'!$A$13:$A$25)</c:f>
              <c:strCache>
                <c:ptCount val="19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  <c:pt idx="6">
                  <c:v>Male</c:v>
                </c:pt>
                <c:pt idx="7">
                  <c:v>Female</c:v>
                </c:pt>
                <c:pt idx="9">
                  <c:v>14 or Younger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 or Older</c:v>
                </c:pt>
                <c:pt idx="15">
                  <c:v>Non-Hispanic White</c:v>
                </c:pt>
                <c:pt idx="16">
                  <c:v>Non-Hispanic Black</c:v>
                </c:pt>
                <c:pt idx="17">
                  <c:v>Hispanic</c:v>
                </c:pt>
                <c:pt idx="18">
                  <c:v>Asian</c:v>
                </c:pt>
              </c:strCache>
            </c:strRef>
          </c:cat>
          <c:val>
            <c:numRef>
              <c:f>('Current Smoker'!$H$3:$H$8,'Current Smoker'!$H$13:$H$25)</c:f>
              <c:numCache>
                <c:formatCode>General</c:formatCode>
                <c:ptCount val="19"/>
                <c:pt idx="0">
                  <c:v>3.2</c:v>
                </c:pt>
                <c:pt idx="1">
                  <c:v>5.9</c:v>
                </c:pt>
                <c:pt idx="2">
                  <c:v>5.3</c:v>
                </c:pt>
                <c:pt idx="3">
                  <c:v>7.3</c:v>
                </c:pt>
                <c:pt idx="4">
                  <c:v>7.4</c:v>
                </c:pt>
                <c:pt idx="6">
                  <c:v>3.4</c:v>
                </c:pt>
                <c:pt idx="7">
                  <c:v>2.9</c:v>
                </c:pt>
                <c:pt idx="9">
                  <c:v>2.7</c:v>
                </c:pt>
                <c:pt idx="10">
                  <c:v>1.8</c:v>
                </c:pt>
                <c:pt idx="11">
                  <c:v>3.5</c:v>
                </c:pt>
                <c:pt idx="12">
                  <c:v>3.3</c:v>
                </c:pt>
                <c:pt idx="13">
                  <c:v>10.6</c:v>
                </c:pt>
                <c:pt idx="15">
                  <c:v>5.5</c:v>
                </c:pt>
                <c:pt idx="16">
                  <c:v>3.1</c:v>
                </c:pt>
                <c:pt idx="17">
                  <c:v>3.2</c:v>
                </c:pt>
                <c:pt idx="18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41489536"/>
        <c:axId val="41491072"/>
      </c:barChart>
      <c:catAx>
        <c:axId val="4148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41491072"/>
        <c:crosses val="autoZero"/>
        <c:auto val="1"/>
        <c:lblAlgn val="ctr"/>
        <c:lblOffset val="100"/>
        <c:noMultiLvlLbl val="0"/>
      </c:catAx>
      <c:valAx>
        <c:axId val="41491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 smtClean="0">
                    <a:solidFill>
                      <a:schemeClr val="tx1"/>
                    </a:solidFill>
                  </a:rPr>
                  <a:t>Age-Adjusted Percent of Youth Current Smokers,</a:t>
                </a:r>
                <a:r>
                  <a:rPr lang="en-US" sz="1100" b="1" baseline="0" dirty="0" smtClean="0">
                    <a:solidFill>
                      <a:schemeClr val="tx1"/>
                    </a:solidFill>
                  </a:rPr>
                  <a:t> 2015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3.34580390816040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9816272965902E-2"/>
          <c:y val="2.71996208807232E-2"/>
          <c:w val="0.89591907261592296"/>
          <c:h val="0.86308617672790899"/>
        </c:manualLayout>
      </c:layout>
      <c:lineChart>
        <c:grouping val="standard"/>
        <c:varyColors val="0"/>
        <c:ser>
          <c:idx val="0"/>
          <c:order val="0"/>
          <c:tx>
            <c:strRef>
              <c:f>'Current Smoker'!$A$13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'Current Smoker'!$B$12:$H$12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'Current Smoker'!$B$13:$H$13</c:f>
              <c:numCache>
                <c:formatCode>General</c:formatCode>
                <c:ptCount val="7"/>
                <c:pt idx="0">
                  <c:v>12.5</c:v>
                </c:pt>
                <c:pt idx="1">
                  <c:v>7.5</c:v>
                </c:pt>
                <c:pt idx="2">
                  <c:v>4.3</c:v>
                </c:pt>
                <c:pt idx="3">
                  <c:v>6.7</c:v>
                </c:pt>
                <c:pt idx="4">
                  <c:v>6.7</c:v>
                </c:pt>
                <c:pt idx="5">
                  <c:v>7</c:v>
                </c:pt>
                <c:pt idx="6">
                  <c:v>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'Current Smoker'!$A$14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371947494004098E-3"/>
                  <c:y val="1.694915631237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'Current Smoker'!$B$12:$H$12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'Current Smoker'!$B$14:$H$14</c:f>
              <c:numCache>
                <c:formatCode>General</c:formatCode>
                <c:ptCount val="7"/>
                <c:pt idx="0">
                  <c:v>15.2</c:v>
                </c:pt>
                <c:pt idx="1">
                  <c:v>12.3</c:v>
                </c:pt>
                <c:pt idx="2">
                  <c:v>7.9</c:v>
                </c:pt>
                <c:pt idx="3">
                  <c:v>6.6</c:v>
                </c:pt>
                <c:pt idx="4">
                  <c:v>7</c:v>
                </c:pt>
                <c:pt idx="5">
                  <c:v>6.1</c:v>
                </c:pt>
                <c:pt idx="6">
                  <c:v>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48032"/>
        <c:axId val="41627648"/>
      </c:lineChart>
      <c:catAx>
        <c:axId val="415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7648"/>
        <c:crosses val="autoZero"/>
        <c:auto val="1"/>
        <c:lblAlgn val="ctr"/>
        <c:lblOffset val="100"/>
        <c:noMultiLvlLbl val="0"/>
      </c:catAx>
      <c:valAx>
        <c:axId val="41627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 smtClean="0">
                    <a:solidFill>
                      <a:schemeClr val="tx1"/>
                    </a:solidFill>
                  </a:rPr>
                  <a:t>Age-Adjusted</a:t>
                </a:r>
                <a:r>
                  <a:rPr lang="en-US" sz="1100" b="1" baseline="0" dirty="0" smtClean="0">
                    <a:solidFill>
                      <a:schemeClr val="tx1"/>
                    </a:solidFill>
                  </a:rPr>
                  <a:t> Percent of Youth Current Smokers, Bronx 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4446229334278199E-3"/>
              <c:y val="5.0667208265633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55664558323651E-2"/>
          <c:y val="3.2395550351188004E-2"/>
          <c:w val="0.93825717482036053"/>
          <c:h val="0.8790175365446141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'[YRBS_Smoking.xlsx]Heavy Smoker'!$Q$42</c:f>
              <c:strCache>
                <c:ptCount val="1"/>
                <c:pt idx="0">
                  <c:v>Current Smokers, Light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'[YRBS_Smoking.xlsx]Heavy Smoker'!$O$43:$O$49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'[YRBS_Smoking.xlsx]Heavy Smoker'!$Q$43:$Q$49</c:f>
              <c:numCache>
                <c:formatCode>General</c:formatCode>
                <c:ptCount val="7"/>
                <c:pt idx="0">
                  <c:v>13.4</c:v>
                </c:pt>
                <c:pt idx="6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'[YRBS_Smoking.xlsx]Heavy Smoker'!$R$42</c:f>
              <c:strCache>
                <c:ptCount val="1"/>
                <c:pt idx="0">
                  <c:v>Current Smokers, Heavy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'[YRBS_Smoking.xlsx]Heavy Smoker'!$O$43:$O$49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'[YRBS_Smoking.xlsx]Heavy Smoker'!$R$43:$R$49</c:f>
              <c:numCache>
                <c:formatCode>General</c:formatCode>
                <c:ptCount val="7"/>
                <c:pt idx="0">
                  <c:v>0.4</c:v>
                </c:pt>
                <c:pt idx="6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1706624"/>
        <c:axId val="41708160"/>
      </c:barChart>
      <c:lineChart>
        <c:grouping val="stacked"/>
        <c:varyColors val="0"/>
        <c:ser>
          <c:idx val="0"/>
          <c:order val="0"/>
          <c:tx>
            <c:strRef>
              <c:f>'[YRBS_Smoking.xlsx]Heavy Smoker'!$P$42</c:f>
              <c:strCache>
                <c:ptCount val="1"/>
                <c:pt idx="0">
                  <c:v>Bronx Current Youth Smokers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040998217468802E-2"/>
                  <c:y val="-4.945903370548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260249554367201E-2"/>
                  <c:y val="-4.945903370548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'[YRBS_Smoking.xlsx]Heavy Smoker'!$O$43:$O$49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'[YRBS_Smoking.xlsx]Heavy Smoker'!$P$43:$P$49</c:f>
              <c:numCache>
                <c:formatCode>General</c:formatCode>
                <c:ptCount val="7"/>
                <c:pt idx="0">
                  <c:v>13.8</c:v>
                </c:pt>
                <c:pt idx="1">
                  <c:v>9.9</c:v>
                </c:pt>
                <c:pt idx="2">
                  <c:v>6.2</c:v>
                </c:pt>
                <c:pt idx="3">
                  <c:v>6.7</c:v>
                </c:pt>
                <c:pt idx="4">
                  <c:v>6.9</c:v>
                </c:pt>
                <c:pt idx="5">
                  <c:v>7</c:v>
                </c:pt>
                <c:pt idx="6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5968"/>
        <c:axId val="41714432"/>
      </c:lineChart>
      <c:catAx>
        <c:axId val="4170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8160"/>
        <c:crosses val="autoZero"/>
        <c:auto val="1"/>
        <c:lblAlgn val="ctr"/>
        <c:lblOffset val="100"/>
        <c:noMultiLvlLbl val="0"/>
      </c:catAx>
      <c:valAx>
        <c:axId val="41708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</a:t>
                </a:r>
                <a:r>
                  <a:rPr lang="en-US" sz="1100" b="1" baseline="0">
                    <a:solidFill>
                      <a:sysClr val="windowText" lastClr="000000"/>
                    </a:solidFill>
                  </a:rPr>
                  <a:t> of Youth Current Smokers</a:t>
                </a:r>
                <a:endParaRPr lang="en-US" sz="11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894410739641152E-3"/>
              <c:y val="0.20541005968551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6624"/>
        <c:crosses val="autoZero"/>
        <c:crossBetween val="between"/>
      </c:valAx>
      <c:valAx>
        <c:axId val="417144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1715968"/>
        <c:crosses val="max"/>
        <c:crossBetween val="between"/>
      </c:valAx>
      <c:catAx>
        <c:axId val="41715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714432"/>
        <c:crosses val="autoZero"/>
        <c:auto val="1"/>
        <c:lblAlgn val="ctr"/>
        <c:lblOffset val="100"/>
        <c:noMultiLvlLbl val="0"/>
      </c:catAx>
      <c:spPr>
        <a:noFill/>
        <a:ln w="15875">
          <a:solidFill>
            <a:schemeClr val="bg1">
              <a:lumMod val="50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8394529065014414"/>
          <c:y val="0"/>
          <c:w val="0.63210931113119062"/>
          <c:h val="5.954432069119165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4488188976398E-2"/>
          <c:y val="3.2297681539807499E-2"/>
          <c:w val="0.56522821901682896"/>
          <c:h val="0.83083316822808995"/>
        </c:manualLayout>
      </c:layout>
      <c:pieChart>
        <c:varyColors val="1"/>
        <c:ser>
          <c:idx val="0"/>
          <c:order val="0"/>
          <c:tx>
            <c:strRef>
              <c:f>'Purchase Cig Location'!$A$13</c:f>
              <c:strCache>
                <c:ptCount val="1"/>
                <c:pt idx="0">
                  <c:v>Bronx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'Purchase Cig Location'!$B$12:$D$12</c:f>
              <c:strCache>
                <c:ptCount val="3"/>
                <c:pt idx="0">
                  <c:v>Purchased from a Store</c:v>
                </c:pt>
                <c:pt idx="1">
                  <c:v>From Someone</c:v>
                </c:pt>
                <c:pt idx="2">
                  <c:v>Other</c:v>
                </c:pt>
              </c:strCache>
            </c:strRef>
          </c:cat>
          <c:val>
            <c:numRef>
              <c:f>'Purchase Cig Location'!$B$13:$D$13</c:f>
              <c:numCache>
                <c:formatCode>General</c:formatCode>
                <c:ptCount val="3"/>
                <c:pt idx="0">
                  <c:v>35.200000000000003</c:v>
                </c:pt>
                <c:pt idx="1">
                  <c:v>40.1</c:v>
                </c:pt>
                <c:pt idx="2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11239416713403"/>
          <c:y val="0.33297694187352"/>
          <c:w val="0.34913019841476101"/>
          <c:h val="0.19625376204088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2841735379049E-2"/>
          <c:w val="0.67257391334572503"/>
          <c:h val="0.95514835124479203"/>
        </c:manualLayout>
      </c:layout>
      <c:pieChart>
        <c:varyColors val="1"/>
        <c:ser>
          <c:idx val="0"/>
          <c:order val="0"/>
          <c:tx>
            <c:strRef>
              <c:f>'[NYC CHS Smoking.xlsx]Smoking Status Boroughs'!$B$38</c:f>
              <c:strCache>
                <c:ptCount val="1"/>
                <c:pt idx="0">
                  <c:v>2002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'[NYC CHS Smoking.xlsx]Smoking Status Boroughs'!$A$39:$A$41</c:f>
              <c:strCache>
                <c:ptCount val="3"/>
                <c:pt idx="0">
                  <c:v>Never Smoked</c:v>
                </c:pt>
                <c:pt idx="1">
                  <c:v>Current Smoker</c:v>
                </c:pt>
                <c:pt idx="2">
                  <c:v>Former Smoker</c:v>
                </c:pt>
              </c:strCache>
            </c:strRef>
          </c:cat>
          <c:val>
            <c:numRef>
              <c:f>'[NYC CHS Smoking.xlsx]Smoking Status Boroughs'!$B$39:$B$41</c:f>
              <c:numCache>
                <c:formatCode>General</c:formatCode>
                <c:ptCount val="3"/>
                <c:pt idx="0">
                  <c:v>56.5</c:v>
                </c:pt>
                <c:pt idx="1">
                  <c:v>25.2</c:v>
                </c:pt>
                <c:pt idx="2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00831813701903"/>
          <c:y val="0.39454481819579401"/>
          <c:w val="0.25676254321501002"/>
          <c:h val="0.18069862271928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889763779497E-2"/>
          <c:y val="3.7276046531374701E-2"/>
          <c:w val="0.553725039370079"/>
          <c:h val="0.82933637126980098"/>
        </c:manualLayout>
      </c:layout>
      <c:pieChart>
        <c:varyColors val="1"/>
        <c:ser>
          <c:idx val="0"/>
          <c:order val="0"/>
          <c:tx>
            <c:strRef>
              <c:f>'Purchase Cig Location'!$A$5</c:f>
              <c:strCache>
                <c:ptCount val="1"/>
                <c:pt idx="0">
                  <c:v>Bronx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'Purchase Cig Location'!$B$4:$D$4</c:f>
              <c:strCache>
                <c:ptCount val="3"/>
                <c:pt idx="0">
                  <c:v>Purchased from a Store</c:v>
                </c:pt>
                <c:pt idx="1">
                  <c:v>From Someone</c:v>
                </c:pt>
                <c:pt idx="2">
                  <c:v>Other</c:v>
                </c:pt>
              </c:strCache>
            </c:strRef>
          </c:cat>
          <c:val>
            <c:numRef>
              <c:f>'Purchase Cig Location'!$B$5:$D$5</c:f>
              <c:numCache>
                <c:formatCode>General</c:formatCode>
                <c:ptCount val="3"/>
                <c:pt idx="0">
                  <c:v>35.4</c:v>
                </c:pt>
                <c:pt idx="1">
                  <c:v>31.1</c:v>
                </c:pt>
                <c:pt idx="2">
                  <c:v>33.5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099165354330705"/>
          <c:y val="0.33544998254601699"/>
          <c:w val="0.36159085696812199"/>
          <c:h val="0.19506524015736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72804360993294E-2"/>
          <c:y val="4.1492092900152197E-2"/>
          <c:w val="0.89514304461942196"/>
          <c:h val="0.85893535366902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'NYC cancer registry'!$B$2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'NYC cancer registry'!$A$3:$A$7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'NYC cancer registry'!$B$3:$B$7</c:f>
              <c:numCache>
                <c:formatCode>General</c:formatCode>
                <c:ptCount val="5"/>
                <c:pt idx="0">
                  <c:v>65.099999999999994</c:v>
                </c:pt>
                <c:pt idx="1">
                  <c:v>64.099999999999994</c:v>
                </c:pt>
                <c:pt idx="2">
                  <c:v>55.6</c:v>
                </c:pt>
                <c:pt idx="3">
                  <c:v>59.6</c:v>
                </c:pt>
                <c:pt idx="4">
                  <c:v>80.3</c:v>
                </c:pt>
              </c:numCache>
            </c:numRef>
          </c:val>
        </c:ser>
        <c:ser>
          <c:idx val="1"/>
          <c:order val="1"/>
          <c:tx>
            <c:strRef>
              <c:f>'NYC cancer registry'!$C$2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'NYC cancer registry'!$A$3:$A$7</c:f>
              <c:strCache>
                <c:ptCount val="5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</c:v>
                </c:pt>
              </c:strCache>
            </c:strRef>
          </c:cat>
          <c:val>
            <c:numRef>
              <c:f>'NYC cancer registry'!$C$3:$C$7</c:f>
              <c:numCache>
                <c:formatCode>General</c:formatCode>
                <c:ptCount val="5"/>
                <c:pt idx="0">
                  <c:v>41.2</c:v>
                </c:pt>
                <c:pt idx="1">
                  <c:v>39.4</c:v>
                </c:pt>
                <c:pt idx="2">
                  <c:v>47.2</c:v>
                </c:pt>
                <c:pt idx="3">
                  <c:v>39.700000000000003</c:v>
                </c:pt>
                <c:pt idx="4">
                  <c:v>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41806848"/>
        <c:axId val="41812736"/>
      </c:barChart>
      <c:catAx>
        <c:axId val="4180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12736"/>
        <c:crosses val="autoZero"/>
        <c:auto val="1"/>
        <c:lblAlgn val="ctr"/>
        <c:lblOffset val="100"/>
        <c:noMultiLvlLbl val="0"/>
      </c:catAx>
      <c:valAx>
        <c:axId val="41812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Age-Adjusted Lung Cancer Incidence Rate per 100,000 2009-2013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767009892994099E-3"/>
              <c:y val="9.349479042392430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68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56642919635001E-2"/>
          <c:y val="2.08444769830716E-2"/>
          <c:w val="0.92611718178084901"/>
          <c:h val="0.85661476078633303"/>
        </c:manualLayout>
      </c:layout>
      <c:lineChart>
        <c:grouping val="standard"/>
        <c:varyColors val="0"/>
        <c:ser>
          <c:idx val="0"/>
          <c:order val="0"/>
          <c:tx>
            <c:strRef>
              <c:f>'NYC cancer registry'!$A$23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3378684807255E-3"/>
                  <c:y val="1.2894903893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6.8027210884353704E-3"/>
                  <c:y val="2.06318462293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'NYC cancer registry'!$B$22:$AM$22</c:f>
              <c:numCache>
                <c:formatCode>General</c:formatCode>
                <c:ptCount val="3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</c:numCache>
            </c:numRef>
          </c:cat>
          <c:val>
            <c:numRef>
              <c:f>'NYC cancer registry'!$B$23:$AM$23</c:f>
              <c:numCache>
                <c:formatCode>General</c:formatCode>
                <c:ptCount val="38"/>
                <c:pt idx="0">
                  <c:v>89.4</c:v>
                </c:pt>
                <c:pt idx="1">
                  <c:v>93.5</c:v>
                </c:pt>
                <c:pt idx="2">
                  <c:v>104.8</c:v>
                </c:pt>
                <c:pt idx="3">
                  <c:v>95.6</c:v>
                </c:pt>
                <c:pt idx="4">
                  <c:v>97.3</c:v>
                </c:pt>
                <c:pt idx="5">
                  <c:v>90</c:v>
                </c:pt>
                <c:pt idx="6">
                  <c:v>90.9</c:v>
                </c:pt>
                <c:pt idx="7">
                  <c:v>94.3</c:v>
                </c:pt>
                <c:pt idx="8">
                  <c:v>100.4</c:v>
                </c:pt>
                <c:pt idx="9">
                  <c:v>91.8</c:v>
                </c:pt>
                <c:pt idx="10">
                  <c:v>96.8</c:v>
                </c:pt>
                <c:pt idx="11">
                  <c:v>92.2</c:v>
                </c:pt>
                <c:pt idx="12">
                  <c:v>92.4</c:v>
                </c:pt>
                <c:pt idx="13">
                  <c:v>93.9</c:v>
                </c:pt>
                <c:pt idx="14">
                  <c:v>91.9</c:v>
                </c:pt>
                <c:pt idx="15">
                  <c:v>90.2</c:v>
                </c:pt>
                <c:pt idx="16">
                  <c:v>79.2</c:v>
                </c:pt>
                <c:pt idx="17">
                  <c:v>89.1</c:v>
                </c:pt>
                <c:pt idx="18">
                  <c:v>91.9</c:v>
                </c:pt>
                <c:pt idx="19">
                  <c:v>78.599999999999994</c:v>
                </c:pt>
                <c:pt idx="20">
                  <c:v>90</c:v>
                </c:pt>
                <c:pt idx="21">
                  <c:v>73.099999999999994</c:v>
                </c:pt>
                <c:pt idx="22">
                  <c:v>87.9</c:v>
                </c:pt>
                <c:pt idx="23">
                  <c:v>73</c:v>
                </c:pt>
                <c:pt idx="24">
                  <c:v>78.5</c:v>
                </c:pt>
                <c:pt idx="25">
                  <c:v>76.2</c:v>
                </c:pt>
                <c:pt idx="26">
                  <c:v>68.5</c:v>
                </c:pt>
                <c:pt idx="27">
                  <c:v>71.400000000000006</c:v>
                </c:pt>
                <c:pt idx="28">
                  <c:v>73.599999999999994</c:v>
                </c:pt>
                <c:pt idx="29">
                  <c:v>73.400000000000006</c:v>
                </c:pt>
                <c:pt idx="30">
                  <c:v>76.900000000000006</c:v>
                </c:pt>
                <c:pt idx="31">
                  <c:v>77.3</c:v>
                </c:pt>
                <c:pt idx="32">
                  <c:v>70.7</c:v>
                </c:pt>
                <c:pt idx="33">
                  <c:v>68.400000000000006</c:v>
                </c:pt>
                <c:pt idx="34">
                  <c:v>67.599999999999994</c:v>
                </c:pt>
                <c:pt idx="35">
                  <c:v>72.099999999999994</c:v>
                </c:pt>
                <c:pt idx="36">
                  <c:v>62.2</c:v>
                </c:pt>
                <c:pt idx="37">
                  <c:v>55.7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'NYC cancer registry'!$A$24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3378684807255E-3"/>
                  <c:y val="1.805286545071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6.8027210884353704E-3"/>
                  <c:y val="2.321082700806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'NYC cancer registry'!$B$22:$AM$22</c:f>
              <c:numCache>
                <c:formatCode>General</c:formatCode>
                <c:ptCount val="3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</c:numCache>
            </c:numRef>
          </c:cat>
          <c:val>
            <c:numRef>
              <c:f>'NYC cancer registry'!$B$24:$AM$24</c:f>
              <c:numCache>
                <c:formatCode>General</c:formatCode>
                <c:ptCount val="38"/>
                <c:pt idx="0">
                  <c:v>22.8</c:v>
                </c:pt>
                <c:pt idx="1">
                  <c:v>25.3</c:v>
                </c:pt>
                <c:pt idx="2">
                  <c:v>26</c:v>
                </c:pt>
                <c:pt idx="3">
                  <c:v>26.3</c:v>
                </c:pt>
                <c:pt idx="4">
                  <c:v>29.1</c:v>
                </c:pt>
                <c:pt idx="5">
                  <c:v>27.3</c:v>
                </c:pt>
                <c:pt idx="6">
                  <c:v>31</c:v>
                </c:pt>
                <c:pt idx="7">
                  <c:v>39.200000000000003</c:v>
                </c:pt>
                <c:pt idx="8">
                  <c:v>32.300000000000011</c:v>
                </c:pt>
                <c:pt idx="9">
                  <c:v>34.1</c:v>
                </c:pt>
                <c:pt idx="10">
                  <c:v>38.700000000000003</c:v>
                </c:pt>
                <c:pt idx="11">
                  <c:v>35.5</c:v>
                </c:pt>
                <c:pt idx="12">
                  <c:v>33.9</c:v>
                </c:pt>
                <c:pt idx="13">
                  <c:v>40.9</c:v>
                </c:pt>
                <c:pt idx="14">
                  <c:v>38.800000000000011</c:v>
                </c:pt>
                <c:pt idx="15">
                  <c:v>41.2</c:v>
                </c:pt>
                <c:pt idx="16">
                  <c:v>42.4</c:v>
                </c:pt>
                <c:pt idx="17">
                  <c:v>45</c:v>
                </c:pt>
                <c:pt idx="18">
                  <c:v>42</c:v>
                </c:pt>
                <c:pt idx="19">
                  <c:v>43.1</c:v>
                </c:pt>
                <c:pt idx="20">
                  <c:v>40.200000000000003</c:v>
                </c:pt>
                <c:pt idx="21">
                  <c:v>44.3</c:v>
                </c:pt>
                <c:pt idx="22">
                  <c:v>44</c:v>
                </c:pt>
                <c:pt idx="23">
                  <c:v>35.4</c:v>
                </c:pt>
                <c:pt idx="24">
                  <c:v>43.1</c:v>
                </c:pt>
                <c:pt idx="25">
                  <c:v>38.6</c:v>
                </c:pt>
                <c:pt idx="26">
                  <c:v>43.1</c:v>
                </c:pt>
                <c:pt idx="27">
                  <c:v>47.3</c:v>
                </c:pt>
                <c:pt idx="28">
                  <c:v>40.200000000000003</c:v>
                </c:pt>
                <c:pt idx="29">
                  <c:v>39.300000000000011</c:v>
                </c:pt>
                <c:pt idx="30">
                  <c:v>39.700000000000003</c:v>
                </c:pt>
                <c:pt idx="31">
                  <c:v>49</c:v>
                </c:pt>
                <c:pt idx="32">
                  <c:v>42.6</c:v>
                </c:pt>
                <c:pt idx="33">
                  <c:v>44.9</c:v>
                </c:pt>
                <c:pt idx="34">
                  <c:v>38.300000000000011</c:v>
                </c:pt>
                <c:pt idx="35">
                  <c:v>42.6</c:v>
                </c:pt>
                <c:pt idx="36">
                  <c:v>41.8</c:v>
                </c:pt>
                <c:pt idx="37">
                  <c:v>38.6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69312"/>
        <c:axId val="41870848"/>
      </c:lineChart>
      <c:catAx>
        <c:axId val="418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0848"/>
        <c:crosses val="autoZero"/>
        <c:auto val="1"/>
        <c:lblAlgn val="ctr"/>
        <c:lblOffset val="100"/>
        <c:noMultiLvlLbl val="0"/>
      </c:catAx>
      <c:valAx>
        <c:axId val="41870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u="none" strike="noStrike" baseline="0" dirty="0" smtClean="0">
                    <a:solidFill>
                      <a:schemeClr val="tx1"/>
                    </a:solidFill>
                    <a:effectLst/>
                  </a:rPr>
                  <a:t>Age-Adjusted Lung Cancer Incidence Rate per 100,000</a:t>
                </a:r>
                <a:r>
                  <a:rPr lang="en-US" sz="1100" b="0" i="0" u="none" strike="noStrike" baseline="0" dirty="0" smtClean="0">
                    <a:solidFill>
                      <a:schemeClr val="tx1"/>
                    </a:solidFill>
                  </a:rPr>
                  <a:t> </a:t>
                </a:r>
                <a:endParaRPr lang="en-US" sz="11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6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03028467595394E-2"/>
          <c:y val="4.7650481189851303E-2"/>
          <c:w val="0.89511275994346895"/>
          <c:h val="0.88623432487605702"/>
        </c:manualLayout>
      </c:layout>
      <c:lineChart>
        <c:grouping val="standard"/>
        <c:varyColors val="0"/>
        <c:ser>
          <c:idx val="0"/>
          <c:order val="0"/>
          <c:tx>
            <c:strRef>
              <c:f>'Lung Cancer'!$A$3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2.5641025641023798E-3"/>
                  <c:y val="-3.3333333333333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'Lung Cancer'!$B$2:$Q$2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Cancer'!$B$3:$Q$3</c:f>
              <c:numCache>
                <c:formatCode>General</c:formatCode>
                <c:ptCount val="16"/>
                <c:pt idx="0">
                  <c:v>43.3</c:v>
                </c:pt>
                <c:pt idx="1">
                  <c:v>46.8</c:v>
                </c:pt>
                <c:pt idx="2">
                  <c:v>42.5</c:v>
                </c:pt>
                <c:pt idx="3">
                  <c:v>46.3</c:v>
                </c:pt>
                <c:pt idx="4">
                  <c:v>41</c:v>
                </c:pt>
                <c:pt idx="5">
                  <c:v>41.8</c:v>
                </c:pt>
                <c:pt idx="6">
                  <c:v>38.700000000000003</c:v>
                </c:pt>
                <c:pt idx="7">
                  <c:v>39.700000000000003</c:v>
                </c:pt>
                <c:pt idx="8">
                  <c:v>40.800000000000011</c:v>
                </c:pt>
                <c:pt idx="9">
                  <c:v>38.4</c:v>
                </c:pt>
                <c:pt idx="10">
                  <c:v>27.7</c:v>
                </c:pt>
                <c:pt idx="11">
                  <c:v>37</c:v>
                </c:pt>
                <c:pt idx="12">
                  <c:v>38.200000000000003</c:v>
                </c:pt>
                <c:pt idx="13">
                  <c:v>32.5</c:v>
                </c:pt>
                <c:pt idx="14">
                  <c:v>31.6</c:v>
                </c:pt>
                <c:pt idx="15">
                  <c:v>32.300000000000011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'Lung Cancer'!$A$4</c:f>
              <c:strCache>
                <c:ptCount val="1"/>
                <c:pt idx="0">
                  <c:v>Brooklyn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2820512820512801E-3"/>
                  <c:y val="-2.7777777777778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5641025641023798E-3"/>
                  <c:y val="1.94444444444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'Lung Cancer'!$B$2:$Q$2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Cancer'!$B$4:$Q$4</c:f>
              <c:numCache>
                <c:formatCode>General</c:formatCode>
                <c:ptCount val="16"/>
                <c:pt idx="0">
                  <c:v>41.4</c:v>
                </c:pt>
                <c:pt idx="1">
                  <c:v>38.300000000000011</c:v>
                </c:pt>
                <c:pt idx="2">
                  <c:v>39.9</c:v>
                </c:pt>
                <c:pt idx="3">
                  <c:v>37.5</c:v>
                </c:pt>
                <c:pt idx="4">
                  <c:v>36.9</c:v>
                </c:pt>
                <c:pt idx="5">
                  <c:v>34</c:v>
                </c:pt>
                <c:pt idx="6">
                  <c:v>33</c:v>
                </c:pt>
                <c:pt idx="7">
                  <c:v>36.6</c:v>
                </c:pt>
                <c:pt idx="8">
                  <c:v>35</c:v>
                </c:pt>
                <c:pt idx="9">
                  <c:v>33.200000000000003</c:v>
                </c:pt>
                <c:pt idx="10">
                  <c:v>35.700000000000003</c:v>
                </c:pt>
                <c:pt idx="11">
                  <c:v>35.5</c:v>
                </c:pt>
                <c:pt idx="12">
                  <c:v>35.9</c:v>
                </c:pt>
                <c:pt idx="13">
                  <c:v>34.4</c:v>
                </c:pt>
                <c:pt idx="14">
                  <c:v>30.7</c:v>
                </c:pt>
                <c:pt idx="15">
                  <c:v>28.7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'Lung Cancer'!$A$5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205128205128199E-2"/>
                  <c:y val="-4.1666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5641025641023798E-3"/>
                  <c:y val="-1.666666666666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'Lung Cancer'!$B$2:$Q$2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Cancer'!$B$5:$Q$5</c:f>
              <c:numCache>
                <c:formatCode>General</c:formatCode>
                <c:ptCount val="16"/>
                <c:pt idx="0">
                  <c:v>43.4</c:v>
                </c:pt>
                <c:pt idx="1">
                  <c:v>45.3</c:v>
                </c:pt>
                <c:pt idx="2">
                  <c:v>42.5</c:v>
                </c:pt>
                <c:pt idx="3">
                  <c:v>43.5</c:v>
                </c:pt>
                <c:pt idx="4">
                  <c:v>38.300000000000011</c:v>
                </c:pt>
                <c:pt idx="5">
                  <c:v>42.2</c:v>
                </c:pt>
                <c:pt idx="6">
                  <c:v>34.6</c:v>
                </c:pt>
                <c:pt idx="7">
                  <c:v>37.5</c:v>
                </c:pt>
                <c:pt idx="8">
                  <c:v>39.5</c:v>
                </c:pt>
                <c:pt idx="9">
                  <c:v>35.5</c:v>
                </c:pt>
                <c:pt idx="10">
                  <c:v>36.4</c:v>
                </c:pt>
                <c:pt idx="11">
                  <c:v>31.8</c:v>
                </c:pt>
                <c:pt idx="12">
                  <c:v>31.2</c:v>
                </c:pt>
                <c:pt idx="13">
                  <c:v>34.200000000000003</c:v>
                </c:pt>
                <c:pt idx="14">
                  <c:v>29.8</c:v>
                </c:pt>
                <c:pt idx="15">
                  <c:v>29.6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'Lung Cancer'!$A$6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820512820512799E-2"/>
                  <c:y val="2.7777777777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8461538461540298E-3"/>
                  <c:y val="3.0555555555555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'Lung Cancer'!$B$2:$Q$2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Cancer'!$B$6:$Q$6</c:f>
              <c:numCache>
                <c:formatCode>General</c:formatCode>
                <c:ptCount val="16"/>
                <c:pt idx="0">
                  <c:v>39.800000000000011</c:v>
                </c:pt>
                <c:pt idx="1">
                  <c:v>38.9</c:v>
                </c:pt>
                <c:pt idx="2">
                  <c:v>37.4</c:v>
                </c:pt>
                <c:pt idx="3">
                  <c:v>35.800000000000011</c:v>
                </c:pt>
                <c:pt idx="4">
                  <c:v>36</c:v>
                </c:pt>
                <c:pt idx="5">
                  <c:v>33.700000000000003</c:v>
                </c:pt>
                <c:pt idx="6">
                  <c:v>35.700000000000003</c:v>
                </c:pt>
                <c:pt idx="7">
                  <c:v>34.800000000000011</c:v>
                </c:pt>
                <c:pt idx="8">
                  <c:v>32.200000000000003</c:v>
                </c:pt>
                <c:pt idx="9">
                  <c:v>32.1</c:v>
                </c:pt>
                <c:pt idx="10">
                  <c:v>32.200000000000003</c:v>
                </c:pt>
                <c:pt idx="11">
                  <c:v>32.300000000000011</c:v>
                </c:pt>
                <c:pt idx="12">
                  <c:v>31.4</c:v>
                </c:pt>
                <c:pt idx="13">
                  <c:v>30.6</c:v>
                </c:pt>
                <c:pt idx="14">
                  <c:v>27.6</c:v>
                </c:pt>
                <c:pt idx="15">
                  <c:v>27.1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'Lung Cancer'!$A$7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282051282051299E-3"/>
                  <c:y val="-1.111111111111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'Lung Cancer'!$B$2:$Q$2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Cancer'!$B$7:$Q$7</c:f>
              <c:numCache>
                <c:formatCode>General</c:formatCode>
                <c:ptCount val="16"/>
                <c:pt idx="0">
                  <c:v>56.4</c:v>
                </c:pt>
                <c:pt idx="1">
                  <c:v>54.3</c:v>
                </c:pt>
                <c:pt idx="2">
                  <c:v>58.4</c:v>
                </c:pt>
                <c:pt idx="3">
                  <c:v>53.4</c:v>
                </c:pt>
                <c:pt idx="4">
                  <c:v>55.8</c:v>
                </c:pt>
                <c:pt idx="5">
                  <c:v>52.8</c:v>
                </c:pt>
                <c:pt idx="6">
                  <c:v>59.3</c:v>
                </c:pt>
                <c:pt idx="7">
                  <c:v>49</c:v>
                </c:pt>
                <c:pt idx="8">
                  <c:v>49.8</c:v>
                </c:pt>
                <c:pt idx="9">
                  <c:v>50</c:v>
                </c:pt>
                <c:pt idx="10">
                  <c:v>51.6</c:v>
                </c:pt>
                <c:pt idx="11">
                  <c:v>46.1</c:v>
                </c:pt>
                <c:pt idx="12">
                  <c:v>40.1</c:v>
                </c:pt>
                <c:pt idx="13">
                  <c:v>48.5</c:v>
                </c:pt>
                <c:pt idx="14">
                  <c:v>38.4</c:v>
                </c:pt>
                <c:pt idx="15">
                  <c:v>43.3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72096"/>
        <c:axId val="41973632"/>
      </c:lineChart>
      <c:catAx>
        <c:axId val="419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3632"/>
        <c:crosses val="autoZero"/>
        <c:auto val="1"/>
        <c:lblAlgn val="ctr"/>
        <c:lblOffset val="100"/>
        <c:noMultiLvlLbl val="0"/>
      </c:catAx>
      <c:valAx>
        <c:axId val="41973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chemeClr val="tx1"/>
                    </a:solidFill>
                  </a:rPr>
                  <a:t>Age-Adjusted Rate of </a:t>
                </a:r>
                <a:r>
                  <a:rPr lang="en-US" sz="1200" b="1" i="0" u="none" strike="noStrike" baseline="0" dirty="0" smtClean="0">
                    <a:solidFill>
                      <a:schemeClr val="tx1"/>
                    </a:solidFill>
                  </a:rPr>
                  <a:t>Lung Cancer Mortality per 100,000</a:t>
                </a:r>
                <a:endParaRPr lang="en-US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0692509590147398E-4"/>
              <c:y val="8.98758806446691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7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387191262746E-2"/>
          <c:y val="1.8494036929594299E-2"/>
          <c:w val="0.89444330736853395"/>
          <c:h val="0.904778054059032"/>
        </c:manualLayout>
      </c:layout>
      <c:lineChart>
        <c:grouping val="standard"/>
        <c:varyColors val="0"/>
        <c:ser>
          <c:idx val="0"/>
          <c:order val="0"/>
          <c:tx>
            <c:strRef>
              <c:f>'Lung Cancer'!$A$12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2.631578947368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'Lung Cancer'!$B$11:$Q$11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Cancer'!$B$12:$Q$12</c:f>
              <c:numCache>
                <c:formatCode>General</c:formatCode>
                <c:ptCount val="16"/>
                <c:pt idx="0">
                  <c:v>30.7</c:v>
                </c:pt>
                <c:pt idx="1">
                  <c:v>32.800000000000011</c:v>
                </c:pt>
                <c:pt idx="2">
                  <c:v>31.9</c:v>
                </c:pt>
                <c:pt idx="3">
                  <c:v>35.6</c:v>
                </c:pt>
                <c:pt idx="4">
                  <c:v>29.2</c:v>
                </c:pt>
                <c:pt idx="5">
                  <c:v>32.700000000000003</c:v>
                </c:pt>
                <c:pt idx="6">
                  <c:v>29</c:v>
                </c:pt>
                <c:pt idx="7">
                  <c:v>28.5</c:v>
                </c:pt>
                <c:pt idx="8">
                  <c:v>30.7</c:v>
                </c:pt>
                <c:pt idx="9">
                  <c:v>29.2</c:v>
                </c:pt>
                <c:pt idx="10">
                  <c:v>28.4</c:v>
                </c:pt>
                <c:pt idx="11">
                  <c:v>26.1</c:v>
                </c:pt>
                <c:pt idx="12">
                  <c:v>27.6</c:v>
                </c:pt>
                <c:pt idx="13">
                  <c:v>24.2</c:v>
                </c:pt>
                <c:pt idx="14">
                  <c:v>25.8</c:v>
                </c:pt>
                <c:pt idx="15">
                  <c:v>24.8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'Lung Cancer'!$A$13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'Lung Cancer'!$B$11:$Q$11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Cancer'!$B$13:$Q$13</c:f>
              <c:numCache>
                <c:formatCode>General</c:formatCode>
                <c:ptCount val="16"/>
                <c:pt idx="0">
                  <c:v>62.2</c:v>
                </c:pt>
                <c:pt idx="1">
                  <c:v>68.8</c:v>
                </c:pt>
                <c:pt idx="2">
                  <c:v>59</c:v>
                </c:pt>
                <c:pt idx="3">
                  <c:v>63.6</c:v>
                </c:pt>
                <c:pt idx="4">
                  <c:v>59.7</c:v>
                </c:pt>
                <c:pt idx="5">
                  <c:v>57.2</c:v>
                </c:pt>
                <c:pt idx="6">
                  <c:v>54.1</c:v>
                </c:pt>
                <c:pt idx="7">
                  <c:v>57</c:v>
                </c:pt>
                <c:pt idx="8">
                  <c:v>57.4</c:v>
                </c:pt>
                <c:pt idx="9">
                  <c:v>53</c:v>
                </c:pt>
                <c:pt idx="10">
                  <c:v>52.8</c:v>
                </c:pt>
                <c:pt idx="11">
                  <c:v>54.2</c:v>
                </c:pt>
                <c:pt idx="12">
                  <c:v>54.9</c:v>
                </c:pt>
                <c:pt idx="13">
                  <c:v>44.7</c:v>
                </c:pt>
                <c:pt idx="14">
                  <c:v>40</c:v>
                </c:pt>
                <c:pt idx="15">
                  <c:v>44.3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57184"/>
        <c:axId val="42158720"/>
      </c:lineChart>
      <c:catAx>
        <c:axId val="4215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8720"/>
        <c:crosses val="autoZero"/>
        <c:auto val="1"/>
        <c:lblAlgn val="ctr"/>
        <c:lblOffset val="100"/>
        <c:noMultiLvlLbl val="0"/>
      </c:catAx>
      <c:valAx>
        <c:axId val="42158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Age-Adjusted Rate of Lung Cancer Mortality per 100,000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2760696579594199E-3"/>
              <c:y val="8.57275679523109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7777003386398E-2"/>
          <c:y val="3.7356321839080497E-2"/>
          <c:w val="0.89827721618121703"/>
          <c:h val="0.80757566437007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'Lung Cancer'!$Q$11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('Lung Cancer'!$A$12:$A$14,'Lung Cancer'!$A$19:$A$24,'Lung Cancer'!$A$29:$A$31)</c:f>
              <c:strCache>
                <c:ptCount val="12"/>
                <c:pt idx="0">
                  <c:v>Female</c:v>
                </c:pt>
                <c:pt idx="1">
                  <c:v>Male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  <c:pt idx="9">
                  <c:v>Non-Hispanic Black</c:v>
                </c:pt>
                <c:pt idx="10">
                  <c:v>Non-Hispanic White</c:v>
                </c:pt>
                <c:pt idx="11">
                  <c:v>Hispanic</c:v>
                </c:pt>
              </c:strCache>
            </c:strRef>
          </c:cat>
          <c:val>
            <c:numRef>
              <c:f>('Lung Cancer'!$Q$12:$Q$14,'Lung Cancer'!$Q$19:$Q$24,'Lung Cancer'!$Q$29:$Q$31)</c:f>
              <c:numCache>
                <c:formatCode>General</c:formatCode>
                <c:ptCount val="12"/>
                <c:pt idx="0">
                  <c:v>24.8</c:v>
                </c:pt>
                <c:pt idx="1">
                  <c:v>44.3</c:v>
                </c:pt>
                <c:pt idx="3">
                  <c:v>16.2</c:v>
                </c:pt>
                <c:pt idx="4">
                  <c:v>66.8</c:v>
                </c:pt>
                <c:pt idx="5">
                  <c:v>138.1</c:v>
                </c:pt>
                <c:pt idx="6">
                  <c:v>247.9</c:v>
                </c:pt>
                <c:pt idx="7">
                  <c:v>217.7</c:v>
                </c:pt>
                <c:pt idx="9">
                  <c:v>36.1</c:v>
                </c:pt>
                <c:pt idx="10">
                  <c:v>42.1</c:v>
                </c:pt>
                <c:pt idx="11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42291584"/>
        <c:axId val="42293120"/>
      </c:barChart>
      <c:catAx>
        <c:axId val="422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93120"/>
        <c:crosses val="autoZero"/>
        <c:auto val="1"/>
        <c:lblAlgn val="ctr"/>
        <c:lblOffset val="100"/>
        <c:noMultiLvlLbl val="0"/>
      </c:catAx>
      <c:valAx>
        <c:axId val="42293120"/>
        <c:scaling>
          <c:orientation val="minMax"/>
          <c:max val="2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Rate of Lung Cancer Mortality per 100,000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8.10348446800139E-4"/>
              <c:y val="7.866018700787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9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92327259518496E-2"/>
          <c:y val="3.2967600361430198E-2"/>
          <c:w val="0.87989648423844802"/>
          <c:h val="0.85731810163073896"/>
        </c:manualLayout>
      </c:layout>
      <c:lineChart>
        <c:grouping val="standard"/>
        <c:varyColors val="0"/>
        <c:ser>
          <c:idx val="0"/>
          <c:order val="0"/>
          <c:tx>
            <c:strRef>
              <c:f>'Lung Cancer'!$A$29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056373300166896E-3"/>
                  <c:y val="-2.459016393442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'Lung Cancer'!$B$28:$Q$28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Cancer'!$B$29:$Q$29</c:f>
              <c:numCache>
                <c:formatCode>General</c:formatCode>
                <c:ptCount val="16"/>
                <c:pt idx="0">
                  <c:v>55.4</c:v>
                </c:pt>
                <c:pt idx="1">
                  <c:v>52.9</c:v>
                </c:pt>
                <c:pt idx="2">
                  <c:v>48.2</c:v>
                </c:pt>
                <c:pt idx="3">
                  <c:v>52.2</c:v>
                </c:pt>
                <c:pt idx="4">
                  <c:v>48.4</c:v>
                </c:pt>
                <c:pt idx="5">
                  <c:v>49.9</c:v>
                </c:pt>
                <c:pt idx="6">
                  <c:v>50</c:v>
                </c:pt>
                <c:pt idx="7">
                  <c:v>45.8</c:v>
                </c:pt>
                <c:pt idx="8">
                  <c:v>45.8</c:v>
                </c:pt>
                <c:pt idx="9">
                  <c:v>42.8</c:v>
                </c:pt>
                <c:pt idx="10">
                  <c:v>41.1</c:v>
                </c:pt>
                <c:pt idx="11">
                  <c:v>39.700000000000003</c:v>
                </c:pt>
                <c:pt idx="12">
                  <c:v>45.7</c:v>
                </c:pt>
                <c:pt idx="13">
                  <c:v>38.200000000000003</c:v>
                </c:pt>
                <c:pt idx="14">
                  <c:v>40.200000000000003</c:v>
                </c:pt>
                <c:pt idx="15">
                  <c:v>36.1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'Lung Cancer'!$A$30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'Lung Cancer'!$B$28:$Q$28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Cancer'!$B$30:$Q$30</c:f>
              <c:numCache>
                <c:formatCode>General</c:formatCode>
                <c:ptCount val="16"/>
                <c:pt idx="0">
                  <c:v>45.3</c:v>
                </c:pt>
                <c:pt idx="1">
                  <c:v>60.6</c:v>
                </c:pt>
                <c:pt idx="2">
                  <c:v>50.8</c:v>
                </c:pt>
                <c:pt idx="3">
                  <c:v>64.900000000000006</c:v>
                </c:pt>
                <c:pt idx="4">
                  <c:v>52.6</c:v>
                </c:pt>
                <c:pt idx="5">
                  <c:v>52.8</c:v>
                </c:pt>
                <c:pt idx="6">
                  <c:v>52</c:v>
                </c:pt>
                <c:pt idx="7">
                  <c:v>58.5</c:v>
                </c:pt>
                <c:pt idx="8">
                  <c:v>57</c:v>
                </c:pt>
                <c:pt idx="9">
                  <c:v>57.1</c:v>
                </c:pt>
                <c:pt idx="10">
                  <c:v>57.5</c:v>
                </c:pt>
                <c:pt idx="11">
                  <c:v>50.4</c:v>
                </c:pt>
                <c:pt idx="12">
                  <c:v>52.5</c:v>
                </c:pt>
                <c:pt idx="13">
                  <c:v>44.1</c:v>
                </c:pt>
                <c:pt idx="14">
                  <c:v>46.6</c:v>
                </c:pt>
                <c:pt idx="15">
                  <c:v>42.1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'Lung Cancer'!$A$31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0281866500834E-2"/>
                  <c:y val="-4.918032786885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'Lung Cancer'!$B$28:$Q$28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'Lung Cancer'!$B$31:$Q$31</c:f>
              <c:numCache>
                <c:formatCode>General</c:formatCode>
                <c:ptCount val="16"/>
                <c:pt idx="0">
                  <c:v>26.5</c:v>
                </c:pt>
                <c:pt idx="1">
                  <c:v>29.1</c:v>
                </c:pt>
                <c:pt idx="2">
                  <c:v>29.8</c:v>
                </c:pt>
                <c:pt idx="3">
                  <c:v>30.3</c:v>
                </c:pt>
                <c:pt idx="4">
                  <c:v>26.2</c:v>
                </c:pt>
                <c:pt idx="5">
                  <c:v>27.9</c:v>
                </c:pt>
                <c:pt idx="6">
                  <c:v>22.8</c:v>
                </c:pt>
                <c:pt idx="7">
                  <c:v>25.7</c:v>
                </c:pt>
                <c:pt idx="8">
                  <c:v>28</c:v>
                </c:pt>
                <c:pt idx="9">
                  <c:v>26.7</c:v>
                </c:pt>
                <c:pt idx="10">
                  <c:v>25.1</c:v>
                </c:pt>
                <c:pt idx="11">
                  <c:v>25.7</c:v>
                </c:pt>
                <c:pt idx="12">
                  <c:v>25.1</c:v>
                </c:pt>
                <c:pt idx="13">
                  <c:v>23.3</c:v>
                </c:pt>
                <c:pt idx="14">
                  <c:v>21.1</c:v>
                </c:pt>
                <c:pt idx="15">
                  <c:v>23.2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35072"/>
        <c:axId val="42036608"/>
      </c:lineChart>
      <c:catAx>
        <c:axId val="4203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6608"/>
        <c:crosses val="autoZero"/>
        <c:auto val="1"/>
        <c:lblAlgn val="ctr"/>
        <c:lblOffset val="100"/>
        <c:noMultiLvlLbl val="0"/>
      </c:catAx>
      <c:valAx>
        <c:axId val="42036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 smtClean="0">
                    <a:solidFill>
                      <a:schemeClr val="tx1"/>
                    </a:solidFill>
                    <a:effectLst/>
                  </a:rPr>
                  <a:t>Age-Adjusted Rate of Lung Cancer Mortality per 100,000</a:t>
                </a:r>
                <a:endParaRPr lang="en-US" sz="11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7050012515990701E-2"/>
              <c:y val="6.54632754239053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'[tobacco_consequences.xlsx]Chronic Lower Resp'!$S$54</c:f>
              <c:strCache>
                <c:ptCount val="1"/>
                <c:pt idx="0">
                  <c:v>Percentage</c:v>
                </c:pt>
              </c:strCache>
            </c:strRef>
          </c:tx>
          <c:spPr>
            <a:ln w="3175">
              <a:solidFill>
                <a:schemeClr val="bg1">
                  <a:lumMod val="50000"/>
                </a:schemeClr>
              </a:solidFill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'[tobacco_consequences.xlsx]Chronic Lower Resp'!$P$55:$P$58</c:f>
              <c:strCache>
                <c:ptCount val="4"/>
                <c:pt idx="0">
                  <c:v>Chronic obstructive pulmonary disease</c:v>
                </c:pt>
                <c:pt idx="1">
                  <c:v>Bronchitis and Bronchiectasis</c:v>
                </c:pt>
                <c:pt idx="2">
                  <c:v>Emphysema</c:v>
                </c:pt>
                <c:pt idx="3">
                  <c:v>Asthma (including Status Asthmaticus)</c:v>
                </c:pt>
              </c:strCache>
            </c:strRef>
          </c:cat>
          <c:val>
            <c:numRef>
              <c:f>'[tobacco_consequences.xlsx]Chronic Lower Resp'!$S$55:$S$58</c:f>
              <c:numCache>
                <c:formatCode>0.0</c:formatCode>
                <c:ptCount val="4"/>
                <c:pt idx="0">
                  <c:v>80.056710775047264</c:v>
                </c:pt>
                <c:pt idx="1">
                  <c:v>1.4177693761814745</c:v>
                </c:pt>
                <c:pt idx="2">
                  <c:v>3.4026465028355388</c:v>
                </c:pt>
                <c:pt idx="3">
                  <c:v>15.122873345935728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88888888888904"/>
          <c:y val="0.24789114902303899"/>
          <c:w val="0.38279833770778698"/>
          <c:h val="0.51558034412365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8702158498807E-2"/>
          <c:y val="5.4977398658501E-2"/>
          <c:w val="0.91432414698162701"/>
          <c:h val="0.83530839895013098"/>
        </c:manualLayout>
      </c:layout>
      <c:lineChart>
        <c:grouping val="standard"/>
        <c:varyColors val="0"/>
        <c:ser>
          <c:idx val="0"/>
          <c:order val="0"/>
          <c:tx>
            <c:strRef>
              <c:f>'Chronic Lower Resp'!$A$3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88059701492501E-2"/>
                  <c:y val="4.2328042328042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'Chronic Lower Resp'!$B$2:$Q$2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Resp'!$B$3:$Q$3</c:f>
              <c:numCache>
                <c:formatCode>General</c:formatCode>
                <c:ptCount val="16"/>
                <c:pt idx="0">
                  <c:v>27.7</c:v>
                </c:pt>
                <c:pt idx="1">
                  <c:v>28.3</c:v>
                </c:pt>
                <c:pt idx="2">
                  <c:v>26.1</c:v>
                </c:pt>
                <c:pt idx="3">
                  <c:v>29.4</c:v>
                </c:pt>
                <c:pt idx="4">
                  <c:v>29.3</c:v>
                </c:pt>
                <c:pt idx="5">
                  <c:v>26.9</c:v>
                </c:pt>
                <c:pt idx="6">
                  <c:v>24.4</c:v>
                </c:pt>
                <c:pt idx="7">
                  <c:v>23.6</c:v>
                </c:pt>
                <c:pt idx="8">
                  <c:v>24.6</c:v>
                </c:pt>
                <c:pt idx="9">
                  <c:v>27</c:v>
                </c:pt>
                <c:pt idx="10">
                  <c:v>30</c:v>
                </c:pt>
                <c:pt idx="11">
                  <c:v>27.2</c:v>
                </c:pt>
                <c:pt idx="12">
                  <c:v>23.6</c:v>
                </c:pt>
                <c:pt idx="13">
                  <c:v>27.8</c:v>
                </c:pt>
                <c:pt idx="14">
                  <c:v>24.6</c:v>
                </c:pt>
                <c:pt idx="15">
                  <c:v>26.9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'Chronic Lower Resp'!$A$4</c:f>
              <c:strCache>
                <c:ptCount val="1"/>
                <c:pt idx="0">
                  <c:v>Brooklyn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'Chronic Lower Resp'!$B$2:$Q$2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Resp'!$B$4:$Q$4</c:f>
              <c:numCache>
                <c:formatCode>General</c:formatCode>
                <c:ptCount val="16"/>
                <c:pt idx="0">
                  <c:v>19.3</c:v>
                </c:pt>
                <c:pt idx="1">
                  <c:v>20.7</c:v>
                </c:pt>
                <c:pt idx="2">
                  <c:v>20.3</c:v>
                </c:pt>
                <c:pt idx="3">
                  <c:v>20.2</c:v>
                </c:pt>
                <c:pt idx="4">
                  <c:v>20.100000000000001</c:v>
                </c:pt>
                <c:pt idx="5">
                  <c:v>18.100000000000001</c:v>
                </c:pt>
                <c:pt idx="6">
                  <c:v>16</c:v>
                </c:pt>
                <c:pt idx="7">
                  <c:v>16.600000000000001</c:v>
                </c:pt>
                <c:pt idx="8">
                  <c:v>18.399999999999999</c:v>
                </c:pt>
                <c:pt idx="9">
                  <c:v>14.7</c:v>
                </c:pt>
                <c:pt idx="10">
                  <c:v>19.2</c:v>
                </c:pt>
                <c:pt idx="11">
                  <c:v>19.899999999999999</c:v>
                </c:pt>
                <c:pt idx="12">
                  <c:v>18.8</c:v>
                </c:pt>
                <c:pt idx="13">
                  <c:v>20.399999999999999</c:v>
                </c:pt>
                <c:pt idx="14">
                  <c:v>18.899999999999999</c:v>
                </c:pt>
                <c:pt idx="15">
                  <c:v>17.100000000000001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'Chronic Lower Resp'!$A$5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'Chronic Lower Resp'!$B$2:$Q$2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Resp'!$B$5:$Q$5</c:f>
              <c:numCache>
                <c:formatCode>General</c:formatCode>
                <c:ptCount val="16"/>
                <c:pt idx="0">
                  <c:v>20.2</c:v>
                </c:pt>
                <c:pt idx="1">
                  <c:v>24.9</c:v>
                </c:pt>
                <c:pt idx="2">
                  <c:v>22.7</c:v>
                </c:pt>
                <c:pt idx="3">
                  <c:v>21.3</c:v>
                </c:pt>
                <c:pt idx="4">
                  <c:v>22.2</c:v>
                </c:pt>
                <c:pt idx="5">
                  <c:v>22.5</c:v>
                </c:pt>
                <c:pt idx="6">
                  <c:v>18.600000000000001</c:v>
                </c:pt>
                <c:pt idx="7">
                  <c:v>16.5</c:v>
                </c:pt>
                <c:pt idx="8">
                  <c:v>22</c:v>
                </c:pt>
                <c:pt idx="9">
                  <c:v>19.2</c:v>
                </c:pt>
                <c:pt idx="10">
                  <c:v>19.8</c:v>
                </c:pt>
                <c:pt idx="11">
                  <c:v>19.2</c:v>
                </c:pt>
                <c:pt idx="12">
                  <c:v>18.2</c:v>
                </c:pt>
                <c:pt idx="13">
                  <c:v>18.100000000000001</c:v>
                </c:pt>
                <c:pt idx="14">
                  <c:v>19.8</c:v>
                </c:pt>
                <c:pt idx="15">
                  <c:v>18.7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'Chronic Lower Resp'!$A$6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'Chronic Lower Resp'!$B$2:$Q$2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Resp'!$B$6:$Q$6</c:f>
              <c:numCache>
                <c:formatCode>General</c:formatCode>
                <c:ptCount val="16"/>
                <c:pt idx="0">
                  <c:v>19.8</c:v>
                </c:pt>
                <c:pt idx="1">
                  <c:v>19.100000000000001</c:v>
                </c:pt>
                <c:pt idx="2">
                  <c:v>19.7</c:v>
                </c:pt>
                <c:pt idx="3">
                  <c:v>18.600000000000001</c:v>
                </c:pt>
                <c:pt idx="4">
                  <c:v>18.5</c:v>
                </c:pt>
                <c:pt idx="5">
                  <c:v>17.5</c:v>
                </c:pt>
                <c:pt idx="6">
                  <c:v>17.2</c:v>
                </c:pt>
                <c:pt idx="7">
                  <c:v>17.399999999999999</c:v>
                </c:pt>
                <c:pt idx="8">
                  <c:v>19.7</c:v>
                </c:pt>
                <c:pt idx="9">
                  <c:v>17.7</c:v>
                </c:pt>
                <c:pt idx="10">
                  <c:v>17.7</c:v>
                </c:pt>
                <c:pt idx="11">
                  <c:v>20.399999999999999</c:v>
                </c:pt>
                <c:pt idx="12">
                  <c:v>18</c:v>
                </c:pt>
                <c:pt idx="13">
                  <c:v>19.3</c:v>
                </c:pt>
                <c:pt idx="14">
                  <c:v>19.600000000000001</c:v>
                </c:pt>
                <c:pt idx="15">
                  <c:v>17.8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'Chronic Lower Resp'!$A$7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'Chronic Lower Resp'!$B$2:$Q$2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Resp'!$B$7:$Q$7</c:f>
              <c:numCache>
                <c:formatCode>General</c:formatCode>
                <c:ptCount val="16"/>
                <c:pt idx="0">
                  <c:v>29.9</c:v>
                </c:pt>
                <c:pt idx="1">
                  <c:v>30.4</c:v>
                </c:pt>
                <c:pt idx="2">
                  <c:v>30</c:v>
                </c:pt>
                <c:pt idx="3">
                  <c:v>28.6</c:v>
                </c:pt>
                <c:pt idx="4">
                  <c:v>22.9</c:v>
                </c:pt>
                <c:pt idx="5">
                  <c:v>27.4</c:v>
                </c:pt>
                <c:pt idx="6">
                  <c:v>23.7</c:v>
                </c:pt>
                <c:pt idx="7">
                  <c:v>27.7</c:v>
                </c:pt>
                <c:pt idx="8">
                  <c:v>34.300000000000011</c:v>
                </c:pt>
                <c:pt idx="9">
                  <c:v>35.5</c:v>
                </c:pt>
                <c:pt idx="10">
                  <c:v>39.700000000000003</c:v>
                </c:pt>
                <c:pt idx="11">
                  <c:v>32.1</c:v>
                </c:pt>
                <c:pt idx="12">
                  <c:v>35.300000000000011</c:v>
                </c:pt>
                <c:pt idx="13">
                  <c:v>33.5</c:v>
                </c:pt>
                <c:pt idx="14">
                  <c:v>30</c:v>
                </c:pt>
                <c:pt idx="15">
                  <c:v>25.6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51808"/>
        <c:axId val="42953728"/>
      </c:lineChart>
      <c:catAx>
        <c:axId val="4295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53728"/>
        <c:crosses val="autoZero"/>
        <c:auto val="1"/>
        <c:lblAlgn val="ctr"/>
        <c:lblOffset val="100"/>
        <c:noMultiLvlLbl val="0"/>
      </c:catAx>
      <c:valAx>
        <c:axId val="42953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414042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Age- Adjusted Rate of Chronic Lower Respiratory Disease Related Mortality per 100,000</a:t>
                </a:r>
                <a:endParaRPr lang="en-US" sz="1200" b="1" dirty="0" smtClean="0">
                  <a:solidFill>
                    <a:schemeClr val="tx1"/>
                  </a:solidFill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414042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3.7313432835820899E-3"/>
              <c:y val="8.6191399152029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94166440776699E-2"/>
          <c:y val="2.54283318751823E-2"/>
          <c:w val="0.88922353934425202"/>
          <c:h val="0.86771580635753898"/>
        </c:manualLayout>
      </c:layout>
      <c:lineChart>
        <c:grouping val="standard"/>
        <c:varyColors val="0"/>
        <c:ser>
          <c:idx val="0"/>
          <c:order val="0"/>
          <c:tx>
            <c:strRef>
              <c:f>'Chronic Lower Resp'!$A$12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9786817398683E-3"/>
                  <c:y val="-1.4124293785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'Chronic Lower Resp'!$B$11:$Q$11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Resp'!$B$12:$Q$12</c:f>
              <c:numCache>
                <c:formatCode>General</c:formatCode>
                <c:ptCount val="16"/>
                <c:pt idx="0">
                  <c:v>24.1</c:v>
                </c:pt>
                <c:pt idx="1">
                  <c:v>22.2</c:v>
                </c:pt>
                <c:pt idx="2">
                  <c:v>22.6</c:v>
                </c:pt>
                <c:pt idx="3">
                  <c:v>24.4</c:v>
                </c:pt>
                <c:pt idx="4">
                  <c:v>27</c:v>
                </c:pt>
                <c:pt idx="5">
                  <c:v>24.1</c:v>
                </c:pt>
                <c:pt idx="6">
                  <c:v>21.2</c:v>
                </c:pt>
                <c:pt idx="7">
                  <c:v>19.3</c:v>
                </c:pt>
                <c:pt idx="8">
                  <c:v>21.1</c:v>
                </c:pt>
                <c:pt idx="9">
                  <c:v>25.8</c:v>
                </c:pt>
                <c:pt idx="10">
                  <c:v>25.6</c:v>
                </c:pt>
                <c:pt idx="11">
                  <c:v>22.4</c:v>
                </c:pt>
                <c:pt idx="12">
                  <c:v>19.5</c:v>
                </c:pt>
                <c:pt idx="13">
                  <c:v>25.9</c:v>
                </c:pt>
                <c:pt idx="14">
                  <c:v>22.7</c:v>
                </c:pt>
                <c:pt idx="15">
                  <c:v>23.5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'Chronic Lower Resp'!$A$13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'Chronic Lower Resp'!$B$11:$Q$11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Resp'!$B$13:$Q$13</c:f>
              <c:numCache>
                <c:formatCode>General</c:formatCode>
                <c:ptCount val="16"/>
                <c:pt idx="0">
                  <c:v>34.9</c:v>
                </c:pt>
                <c:pt idx="1">
                  <c:v>38.9</c:v>
                </c:pt>
                <c:pt idx="2">
                  <c:v>32.700000000000003</c:v>
                </c:pt>
                <c:pt idx="3">
                  <c:v>38.5</c:v>
                </c:pt>
                <c:pt idx="4">
                  <c:v>34.6</c:v>
                </c:pt>
                <c:pt idx="5">
                  <c:v>32.200000000000003</c:v>
                </c:pt>
                <c:pt idx="6">
                  <c:v>29.6</c:v>
                </c:pt>
                <c:pt idx="7">
                  <c:v>31.5</c:v>
                </c:pt>
                <c:pt idx="8">
                  <c:v>29.8</c:v>
                </c:pt>
                <c:pt idx="9">
                  <c:v>28.3</c:v>
                </c:pt>
                <c:pt idx="10">
                  <c:v>36.4</c:v>
                </c:pt>
                <c:pt idx="11">
                  <c:v>35.800000000000011</c:v>
                </c:pt>
                <c:pt idx="12">
                  <c:v>29.9</c:v>
                </c:pt>
                <c:pt idx="13">
                  <c:v>31.5</c:v>
                </c:pt>
                <c:pt idx="14">
                  <c:v>27.2</c:v>
                </c:pt>
                <c:pt idx="15">
                  <c:v>33.1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52256"/>
        <c:axId val="42754048"/>
      </c:lineChart>
      <c:catAx>
        <c:axId val="4275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4048"/>
        <c:crosses val="autoZero"/>
        <c:auto val="1"/>
        <c:lblAlgn val="ctr"/>
        <c:lblOffset val="100"/>
        <c:noMultiLvlLbl val="0"/>
      </c:catAx>
      <c:valAx>
        <c:axId val="427540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Age- Adjusted Rate of Chronic Lower Respiratory Disease Related Mortality per 100,000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523977934961519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01863989932203E-4"/>
          <c:y val="6.48783686611085E-3"/>
          <c:w val="0.71441972940396103"/>
          <c:h val="0.982327182304228"/>
        </c:manualLayout>
      </c:layout>
      <c:pieChart>
        <c:varyColors val="1"/>
        <c:ser>
          <c:idx val="0"/>
          <c:order val="0"/>
          <c:tx>
            <c:strRef>
              <c:f>'[NYC CHS Smoking.xlsx]Smoking Status Boroughs'!$C$38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'[NYC CHS Smoking.xlsx]Smoking Status Boroughs'!$A$39:$A$41</c:f>
              <c:strCache>
                <c:ptCount val="3"/>
                <c:pt idx="0">
                  <c:v>Never Smoked</c:v>
                </c:pt>
                <c:pt idx="1">
                  <c:v>Current Smoker</c:v>
                </c:pt>
                <c:pt idx="2">
                  <c:v>Former Smoker</c:v>
                </c:pt>
              </c:strCache>
            </c:strRef>
          </c:cat>
          <c:val>
            <c:numRef>
              <c:f>'[NYC CHS Smoking.xlsx]Smoking Status Boroughs'!$C$39:$C$41</c:f>
              <c:numCache>
                <c:formatCode>General</c:formatCode>
                <c:ptCount val="3"/>
                <c:pt idx="0">
                  <c:v>70.400000000000006</c:v>
                </c:pt>
                <c:pt idx="1">
                  <c:v>14.2</c:v>
                </c:pt>
                <c:pt idx="2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49751624470704"/>
          <c:y val="0.370963558394794"/>
          <c:w val="0.26587871976562599"/>
          <c:h val="0.18499879138884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24409448818906E-2"/>
          <c:y val="5.2953156822810599E-2"/>
          <c:w val="0.90575693663292101"/>
          <c:h val="0.8185109220218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'Chronic Lower Resp'!$Q$11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('Chronic Lower Resp'!$A$12:$A$14,'Chronic Lower Resp'!$A$19:$A$24,'Chronic Lower Resp'!$A$29:$A$31)</c:f>
              <c:strCache>
                <c:ptCount val="12"/>
                <c:pt idx="0">
                  <c:v>Female</c:v>
                </c:pt>
                <c:pt idx="1">
                  <c:v>Male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  <c:pt idx="9">
                  <c:v>Non-Hispanic Black</c:v>
                </c:pt>
                <c:pt idx="10">
                  <c:v>Non-Hispanic White</c:v>
                </c:pt>
                <c:pt idx="11">
                  <c:v>Hispanic</c:v>
                </c:pt>
              </c:strCache>
            </c:strRef>
          </c:cat>
          <c:val>
            <c:numRef>
              <c:f>('Chronic Lower Resp'!$Q$12:$Q$14,'Chronic Lower Resp'!$Q$19:$Q$24,'Chronic Lower Resp'!$Q$29:$Q$31)</c:f>
              <c:numCache>
                <c:formatCode>General</c:formatCode>
                <c:ptCount val="12"/>
                <c:pt idx="0">
                  <c:v>23.5</c:v>
                </c:pt>
                <c:pt idx="1">
                  <c:v>33.1</c:v>
                </c:pt>
                <c:pt idx="3">
                  <c:v>11.5</c:v>
                </c:pt>
                <c:pt idx="4">
                  <c:v>35</c:v>
                </c:pt>
                <c:pt idx="5">
                  <c:v>77.5</c:v>
                </c:pt>
                <c:pt idx="6">
                  <c:v>207.6</c:v>
                </c:pt>
                <c:pt idx="7">
                  <c:v>435.3</c:v>
                </c:pt>
                <c:pt idx="9">
                  <c:v>22.6</c:v>
                </c:pt>
                <c:pt idx="10">
                  <c:v>31.2</c:v>
                </c:pt>
                <c:pt idx="11">
                  <c:v>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42681856"/>
        <c:axId val="42683392"/>
      </c:barChart>
      <c:catAx>
        <c:axId val="4268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83392"/>
        <c:crosses val="autoZero"/>
        <c:auto val="1"/>
        <c:lblAlgn val="ctr"/>
        <c:lblOffset val="100"/>
        <c:noMultiLvlLbl val="0"/>
      </c:catAx>
      <c:valAx>
        <c:axId val="42683392"/>
        <c:scaling>
          <c:orientation val="minMax"/>
          <c:max val="4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Chronic Lower Respiratory Disease Related Mortality per 100,000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9.7517098683832307E-3"/>
              <c:y val="6.98388743073782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1121781194806E-2"/>
          <c:y val="5.7886774569845402E-2"/>
          <c:w val="0.89025848956075804"/>
          <c:h val="0.83566767969793199"/>
        </c:manualLayout>
      </c:layout>
      <c:lineChart>
        <c:grouping val="standard"/>
        <c:varyColors val="0"/>
        <c:ser>
          <c:idx val="0"/>
          <c:order val="0"/>
          <c:tx>
            <c:strRef>
              <c:f>'Chronic Lower Resp'!$A$29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341334373233298E-2"/>
                  <c:y val="-4.237288135593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1341334373233298E-2"/>
                  <c:y val="3.4173413888075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'Chronic Lower Resp'!$B$28:$Q$28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Resp'!$B$29:$Q$29</c:f>
              <c:numCache>
                <c:formatCode>General</c:formatCode>
                <c:ptCount val="16"/>
                <c:pt idx="0">
                  <c:v>26</c:v>
                </c:pt>
                <c:pt idx="1">
                  <c:v>25.5</c:v>
                </c:pt>
                <c:pt idx="2">
                  <c:v>20</c:v>
                </c:pt>
                <c:pt idx="3">
                  <c:v>29.7</c:v>
                </c:pt>
                <c:pt idx="4">
                  <c:v>29.2</c:v>
                </c:pt>
                <c:pt idx="5">
                  <c:v>23.9</c:v>
                </c:pt>
                <c:pt idx="6">
                  <c:v>26.3</c:v>
                </c:pt>
                <c:pt idx="7">
                  <c:v>22.8</c:v>
                </c:pt>
                <c:pt idx="8">
                  <c:v>21.6</c:v>
                </c:pt>
                <c:pt idx="9">
                  <c:v>24.5</c:v>
                </c:pt>
                <c:pt idx="10">
                  <c:v>26</c:v>
                </c:pt>
                <c:pt idx="11">
                  <c:v>29.6</c:v>
                </c:pt>
                <c:pt idx="12">
                  <c:v>23.2</c:v>
                </c:pt>
                <c:pt idx="13">
                  <c:v>26.2</c:v>
                </c:pt>
                <c:pt idx="14">
                  <c:v>22.2</c:v>
                </c:pt>
                <c:pt idx="15">
                  <c:v>22.6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'Chronic Lower Resp'!$A$30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670667186616601E-2"/>
                  <c:y val="-3.672316384180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1341334373233298E-2"/>
                  <c:y val="-4.802259887005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'Chronic Lower Resp'!$B$28:$Q$28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Resp'!$B$30:$Q$30</c:f>
              <c:numCache>
                <c:formatCode>General</c:formatCode>
                <c:ptCount val="16"/>
                <c:pt idx="0">
                  <c:v>34.5</c:v>
                </c:pt>
                <c:pt idx="1">
                  <c:v>32.200000000000003</c:v>
                </c:pt>
                <c:pt idx="2">
                  <c:v>31.7</c:v>
                </c:pt>
                <c:pt idx="3">
                  <c:v>32.700000000000003</c:v>
                </c:pt>
                <c:pt idx="4">
                  <c:v>33.800000000000011</c:v>
                </c:pt>
                <c:pt idx="5">
                  <c:v>36.9</c:v>
                </c:pt>
                <c:pt idx="6">
                  <c:v>25.4</c:v>
                </c:pt>
                <c:pt idx="7">
                  <c:v>33.800000000000011</c:v>
                </c:pt>
                <c:pt idx="8">
                  <c:v>30</c:v>
                </c:pt>
                <c:pt idx="9">
                  <c:v>38.200000000000003</c:v>
                </c:pt>
                <c:pt idx="10">
                  <c:v>39</c:v>
                </c:pt>
                <c:pt idx="11">
                  <c:v>34.6</c:v>
                </c:pt>
                <c:pt idx="12">
                  <c:v>28.2</c:v>
                </c:pt>
                <c:pt idx="13">
                  <c:v>40.5</c:v>
                </c:pt>
                <c:pt idx="14">
                  <c:v>35.200000000000003</c:v>
                </c:pt>
                <c:pt idx="15">
                  <c:v>31.2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'Chronic Lower Resp'!$A$31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676667966541601E-2"/>
                  <c:y val="3.3760793720386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39161348574883"/>
                      <c:h val="0.0505351789374967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-3.7347335153158398E-2"/>
                  <c:y val="-3.954802259887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'Chronic Lower Resp'!$B$28:$Q$28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'Chronic Lower Resp'!$B$31:$Q$31</c:f>
              <c:numCache>
                <c:formatCode>General</c:formatCode>
                <c:ptCount val="16"/>
                <c:pt idx="0">
                  <c:v>22.1</c:v>
                </c:pt>
                <c:pt idx="1">
                  <c:v>23.9</c:v>
                </c:pt>
                <c:pt idx="2">
                  <c:v>26</c:v>
                </c:pt>
                <c:pt idx="3">
                  <c:v>24.2</c:v>
                </c:pt>
                <c:pt idx="4">
                  <c:v>22.9</c:v>
                </c:pt>
                <c:pt idx="5">
                  <c:v>22.8</c:v>
                </c:pt>
                <c:pt idx="6">
                  <c:v>22.9</c:v>
                </c:pt>
                <c:pt idx="7">
                  <c:v>19.7</c:v>
                </c:pt>
                <c:pt idx="8">
                  <c:v>23.3</c:v>
                </c:pt>
                <c:pt idx="9">
                  <c:v>21.8</c:v>
                </c:pt>
                <c:pt idx="10">
                  <c:v>27.4</c:v>
                </c:pt>
                <c:pt idx="11">
                  <c:v>20.2</c:v>
                </c:pt>
                <c:pt idx="12">
                  <c:v>19.600000000000001</c:v>
                </c:pt>
                <c:pt idx="13">
                  <c:v>20.5</c:v>
                </c:pt>
                <c:pt idx="14">
                  <c:v>19.7</c:v>
                </c:pt>
                <c:pt idx="15">
                  <c:v>24.8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23680"/>
        <c:axId val="42825216"/>
      </c:lineChart>
      <c:catAx>
        <c:axId val="4282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5216"/>
        <c:crosses val="autoZero"/>
        <c:auto val="1"/>
        <c:lblAlgn val="ctr"/>
        <c:lblOffset val="100"/>
        <c:noMultiLvlLbl val="0"/>
      </c:catAx>
      <c:valAx>
        <c:axId val="42825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 smtClean="0">
                    <a:solidFill>
                      <a:schemeClr val="tx1"/>
                    </a:solidFill>
                    <a:effectLst/>
                  </a:rPr>
                  <a:t>Age-Adjusted Rate of Chronic Lower Respiratory Disease Mortality per 100,000</a:t>
                </a:r>
                <a:endParaRPr lang="en-US" sz="11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92168024358529E-4"/>
              <c:y val="9.62149116953601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236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4726344462101"/>
          <c:y val="2.9804735946468201E-2"/>
          <c:w val="0.85132746875449605"/>
          <c:h val="0.9257385134550489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3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4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8"/>
            <c:invertIfNegative val="0"/>
            <c:bubble3D val="0"/>
            <c:spPr>
              <a:solidFill>
                <a:schemeClr val="accent6"/>
              </a:solidFill>
            </c:spPr>
          </c:dPt>
          <c:val>
            <c:numRef>
              <c:f>'Child Asthma'!$J$2:$J$60</c:f>
              <c:numCache>
                <c:formatCode>General</c:formatCode>
                <c:ptCount val="5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13</c:v>
                </c:pt>
                <c:pt idx="16">
                  <c:v>15</c:v>
                </c:pt>
                <c:pt idx="17">
                  <c:v>17</c:v>
                </c:pt>
                <c:pt idx="18">
                  <c:v>17</c:v>
                </c:pt>
                <c:pt idx="19">
                  <c:v>18</c:v>
                </c:pt>
                <c:pt idx="20">
                  <c:v>18</c:v>
                </c:pt>
                <c:pt idx="21">
                  <c:v>18</c:v>
                </c:pt>
                <c:pt idx="22">
                  <c:v>19</c:v>
                </c:pt>
                <c:pt idx="23">
                  <c:v>19</c:v>
                </c:pt>
                <c:pt idx="24">
                  <c:v>19</c:v>
                </c:pt>
                <c:pt idx="25">
                  <c:v>20</c:v>
                </c:pt>
                <c:pt idx="26">
                  <c:v>20</c:v>
                </c:pt>
                <c:pt idx="27">
                  <c:v>21</c:v>
                </c:pt>
                <c:pt idx="28">
                  <c:v>24</c:v>
                </c:pt>
                <c:pt idx="29">
                  <c:v>24</c:v>
                </c:pt>
                <c:pt idx="30">
                  <c:v>25</c:v>
                </c:pt>
                <c:pt idx="31">
                  <c:v>25</c:v>
                </c:pt>
                <c:pt idx="32">
                  <c:v>28</c:v>
                </c:pt>
                <c:pt idx="33">
                  <c:v>29</c:v>
                </c:pt>
                <c:pt idx="34">
                  <c:v>30</c:v>
                </c:pt>
                <c:pt idx="35">
                  <c:v>32</c:v>
                </c:pt>
                <c:pt idx="36">
                  <c:v>34</c:v>
                </c:pt>
                <c:pt idx="37">
                  <c:v>39</c:v>
                </c:pt>
                <c:pt idx="38">
                  <c:v>42</c:v>
                </c:pt>
                <c:pt idx="39">
                  <c:v>48</c:v>
                </c:pt>
                <c:pt idx="40">
                  <c:v>50</c:v>
                </c:pt>
                <c:pt idx="41">
                  <c:v>50</c:v>
                </c:pt>
                <c:pt idx="42">
                  <c:v>51</c:v>
                </c:pt>
                <c:pt idx="43">
                  <c:v>54</c:v>
                </c:pt>
                <c:pt idx="44">
                  <c:v>55</c:v>
                </c:pt>
                <c:pt idx="45">
                  <c:v>55</c:v>
                </c:pt>
                <c:pt idx="46">
                  <c:v>55</c:v>
                </c:pt>
                <c:pt idx="47">
                  <c:v>59</c:v>
                </c:pt>
                <c:pt idx="48">
                  <c:v>61</c:v>
                </c:pt>
                <c:pt idx="49">
                  <c:v>69</c:v>
                </c:pt>
                <c:pt idx="50">
                  <c:v>70</c:v>
                </c:pt>
                <c:pt idx="51">
                  <c:v>74</c:v>
                </c:pt>
                <c:pt idx="52">
                  <c:v>74</c:v>
                </c:pt>
                <c:pt idx="53">
                  <c:v>75</c:v>
                </c:pt>
                <c:pt idx="54">
                  <c:v>76</c:v>
                </c:pt>
                <c:pt idx="55">
                  <c:v>87</c:v>
                </c:pt>
                <c:pt idx="56">
                  <c:v>88</c:v>
                </c:pt>
                <c:pt idx="57">
                  <c:v>89</c:v>
                </c:pt>
                <c:pt idx="58">
                  <c:v>112</c:v>
                </c:pt>
              </c:numCache>
            </c:numRef>
          </c:val>
        </c:ser>
        <c:ser>
          <c:idx val="2"/>
          <c:order val="1"/>
          <c:tx>
            <c:v>Bronx</c:v>
          </c:tx>
          <c:spPr>
            <a:noFill/>
          </c:spPr>
          <c:invertIfNegative val="0"/>
          <c:trendline>
            <c:spPr>
              <a:ln w="31750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'Child Asthma'!$L$2:$L$60</c:f>
              <c:numCache>
                <c:formatCode>General</c:formatCode>
                <c:ptCount val="59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  <c:pt idx="8">
                  <c:v>72</c:v>
                </c:pt>
                <c:pt idx="9">
                  <c:v>72</c:v>
                </c:pt>
                <c:pt idx="10">
                  <c:v>72</c:v>
                </c:pt>
                <c:pt idx="11">
                  <c:v>72</c:v>
                </c:pt>
                <c:pt idx="12">
                  <c:v>72</c:v>
                </c:pt>
                <c:pt idx="13">
                  <c:v>72</c:v>
                </c:pt>
                <c:pt idx="14">
                  <c:v>72</c:v>
                </c:pt>
                <c:pt idx="15">
                  <c:v>72</c:v>
                </c:pt>
                <c:pt idx="16">
                  <c:v>72</c:v>
                </c:pt>
                <c:pt idx="17">
                  <c:v>72</c:v>
                </c:pt>
                <c:pt idx="18">
                  <c:v>72</c:v>
                </c:pt>
                <c:pt idx="19">
                  <c:v>72</c:v>
                </c:pt>
                <c:pt idx="20">
                  <c:v>72</c:v>
                </c:pt>
                <c:pt idx="21">
                  <c:v>72</c:v>
                </c:pt>
                <c:pt idx="22">
                  <c:v>72</c:v>
                </c:pt>
                <c:pt idx="23">
                  <c:v>72</c:v>
                </c:pt>
                <c:pt idx="24">
                  <c:v>72</c:v>
                </c:pt>
                <c:pt idx="25">
                  <c:v>72</c:v>
                </c:pt>
                <c:pt idx="26">
                  <c:v>72</c:v>
                </c:pt>
                <c:pt idx="27">
                  <c:v>72</c:v>
                </c:pt>
                <c:pt idx="28">
                  <c:v>72</c:v>
                </c:pt>
                <c:pt idx="29">
                  <c:v>72</c:v>
                </c:pt>
                <c:pt idx="30">
                  <c:v>72</c:v>
                </c:pt>
                <c:pt idx="31">
                  <c:v>72</c:v>
                </c:pt>
                <c:pt idx="32">
                  <c:v>72</c:v>
                </c:pt>
                <c:pt idx="33">
                  <c:v>72</c:v>
                </c:pt>
                <c:pt idx="34">
                  <c:v>72</c:v>
                </c:pt>
                <c:pt idx="35">
                  <c:v>72</c:v>
                </c:pt>
                <c:pt idx="36">
                  <c:v>72</c:v>
                </c:pt>
                <c:pt idx="37">
                  <c:v>72</c:v>
                </c:pt>
                <c:pt idx="38">
                  <c:v>72</c:v>
                </c:pt>
                <c:pt idx="39">
                  <c:v>72</c:v>
                </c:pt>
                <c:pt idx="40">
                  <c:v>72</c:v>
                </c:pt>
                <c:pt idx="41">
                  <c:v>72</c:v>
                </c:pt>
                <c:pt idx="42">
                  <c:v>72</c:v>
                </c:pt>
                <c:pt idx="43">
                  <c:v>72</c:v>
                </c:pt>
                <c:pt idx="44">
                  <c:v>72</c:v>
                </c:pt>
                <c:pt idx="45">
                  <c:v>72</c:v>
                </c:pt>
                <c:pt idx="46">
                  <c:v>72</c:v>
                </c:pt>
                <c:pt idx="47">
                  <c:v>72</c:v>
                </c:pt>
                <c:pt idx="48">
                  <c:v>72</c:v>
                </c:pt>
                <c:pt idx="49">
                  <c:v>72</c:v>
                </c:pt>
                <c:pt idx="50">
                  <c:v>72</c:v>
                </c:pt>
                <c:pt idx="51">
                  <c:v>72</c:v>
                </c:pt>
                <c:pt idx="52">
                  <c:v>72</c:v>
                </c:pt>
                <c:pt idx="53">
                  <c:v>72</c:v>
                </c:pt>
                <c:pt idx="54">
                  <c:v>72</c:v>
                </c:pt>
                <c:pt idx="55">
                  <c:v>72</c:v>
                </c:pt>
                <c:pt idx="56">
                  <c:v>72</c:v>
                </c:pt>
                <c:pt idx="57">
                  <c:v>72</c:v>
                </c:pt>
                <c:pt idx="58">
                  <c:v>72</c:v>
                </c:pt>
              </c:numCache>
            </c:numRef>
          </c:val>
        </c:ser>
        <c:ser>
          <c:idx val="0"/>
          <c:order val="2"/>
          <c:tx>
            <c:v>NYC</c:v>
          </c:tx>
          <c:spPr>
            <a:noFill/>
          </c:spPr>
          <c:invertIfNegative val="0"/>
          <c:trendline>
            <c:spPr>
              <a:ln w="31750"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'Child Asthma'!$K$2:$K$60</c:f>
              <c:numCache>
                <c:formatCode>General</c:formatCode>
                <c:ptCount val="59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36</c:v>
                </c:pt>
                <c:pt idx="11">
                  <c:v>36</c:v>
                </c:pt>
                <c:pt idx="12">
                  <c:v>36</c:v>
                </c:pt>
                <c:pt idx="13">
                  <c:v>36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36</c:v>
                </c:pt>
                <c:pt idx="32">
                  <c:v>36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36</c:v>
                </c:pt>
                <c:pt idx="37">
                  <c:v>36</c:v>
                </c:pt>
                <c:pt idx="38">
                  <c:v>36</c:v>
                </c:pt>
                <c:pt idx="39">
                  <c:v>36</c:v>
                </c:pt>
                <c:pt idx="40">
                  <c:v>36</c:v>
                </c:pt>
                <c:pt idx="41">
                  <c:v>36</c:v>
                </c:pt>
                <c:pt idx="42">
                  <c:v>36</c:v>
                </c:pt>
                <c:pt idx="43">
                  <c:v>36</c:v>
                </c:pt>
                <c:pt idx="44">
                  <c:v>36</c:v>
                </c:pt>
                <c:pt idx="45">
                  <c:v>36</c:v>
                </c:pt>
                <c:pt idx="46">
                  <c:v>36</c:v>
                </c:pt>
                <c:pt idx="47">
                  <c:v>36</c:v>
                </c:pt>
                <c:pt idx="48">
                  <c:v>36</c:v>
                </c:pt>
                <c:pt idx="49">
                  <c:v>36</c:v>
                </c:pt>
                <c:pt idx="50">
                  <c:v>36</c:v>
                </c:pt>
                <c:pt idx="51">
                  <c:v>36</c:v>
                </c:pt>
                <c:pt idx="52">
                  <c:v>36</c:v>
                </c:pt>
                <c:pt idx="53">
                  <c:v>36</c:v>
                </c:pt>
                <c:pt idx="54">
                  <c:v>36</c:v>
                </c:pt>
                <c:pt idx="55">
                  <c:v>36</c:v>
                </c:pt>
                <c:pt idx="56">
                  <c:v>36</c:v>
                </c:pt>
                <c:pt idx="57">
                  <c:v>36</c:v>
                </c:pt>
                <c:pt idx="58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90"/>
        <c:axId val="43151744"/>
        <c:axId val="43153280"/>
      </c:barChart>
      <c:catAx>
        <c:axId val="43151744"/>
        <c:scaling>
          <c:orientation val="minMax"/>
        </c:scaling>
        <c:delete val="1"/>
        <c:axPos val="b"/>
        <c:majorTickMark val="out"/>
        <c:minorTickMark val="none"/>
        <c:tickLblPos val="nextTo"/>
        <c:crossAx val="43153280"/>
        <c:crosses val="autoZero"/>
        <c:auto val="1"/>
        <c:lblAlgn val="ctr"/>
        <c:lblOffset val="100"/>
        <c:noMultiLvlLbl val="0"/>
      </c:catAx>
      <c:valAx>
        <c:axId val="43153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Avoidable Child Asthma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Hospitalization</a:t>
                </a:r>
                <a:r>
                  <a:rPr lang="en-US" baseline="0" dirty="0" smtClean="0"/>
                  <a:t> Rate per 10,000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1130158730158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315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Asthma'!$O$25</c:f>
              <c:strCache>
                <c:ptCount val="1"/>
                <c:pt idx="0">
                  <c:v>child asthma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'Child Asthma'!$N$26:$N$37</c:f>
              <c:strCache>
                <c:ptCount val="12"/>
                <c:pt idx="0">
                  <c:v>Riverdale &amp; Fieldston (208)</c:v>
                </c:pt>
                <c:pt idx="1">
                  <c:v>Throgs Neck &amp; Co-op City (210)</c:v>
                </c:pt>
                <c:pt idx="2">
                  <c:v>Morris Park &amp; Bronxdale (211)</c:v>
                </c:pt>
                <c:pt idx="3">
                  <c:v>Fordham &amp; University Heights (205)</c:v>
                </c:pt>
                <c:pt idx="4">
                  <c:v>Highbridge &amp; Concourse (204)</c:v>
                </c:pt>
                <c:pt idx="5">
                  <c:v>Kingsbridge Heights &amp; Bedford (207)</c:v>
                </c:pt>
                <c:pt idx="6">
                  <c:v>Parkchester &amp; Soundview (209)</c:v>
                </c:pt>
                <c:pt idx="7">
                  <c:v>Williamsbridge &amp; Baychester (212)</c:v>
                </c:pt>
                <c:pt idx="8">
                  <c:v>Belmont &amp; East Tremont (206)</c:v>
                </c:pt>
                <c:pt idx="9">
                  <c:v>Hunts Point &amp; Longwood (202)</c:v>
                </c:pt>
                <c:pt idx="10">
                  <c:v>Morrisania &amp; Crotona (203)</c:v>
                </c:pt>
                <c:pt idx="11">
                  <c:v>Mott Haven &amp; Melrose (201)</c:v>
                </c:pt>
              </c:strCache>
            </c:strRef>
          </c:cat>
          <c:val>
            <c:numRef>
              <c:f>'Child Asthma'!$O$26:$O$37</c:f>
              <c:numCache>
                <c:formatCode>General</c:formatCode>
                <c:ptCount val="12"/>
                <c:pt idx="0">
                  <c:v>30</c:v>
                </c:pt>
                <c:pt idx="1">
                  <c:v>39</c:v>
                </c:pt>
                <c:pt idx="2">
                  <c:v>51</c:v>
                </c:pt>
                <c:pt idx="3">
                  <c:v>55</c:v>
                </c:pt>
                <c:pt idx="4">
                  <c:v>55</c:v>
                </c:pt>
                <c:pt idx="5">
                  <c:v>59</c:v>
                </c:pt>
                <c:pt idx="6">
                  <c:v>74</c:v>
                </c:pt>
                <c:pt idx="7">
                  <c:v>74</c:v>
                </c:pt>
                <c:pt idx="8">
                  <c:v>87</c:v>
                </c:pt>
                <c:pt idx="9">
                  <c:v>88</c:v>
                </c:pt>
                <c:pt idx="10">
                  <c:v>89</c:v>
                </c:pt>
                <c:pt idx="11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198720"/>
        <c:axId val="43200512"/>
      </c:barChart>
      <c:catAx>
        <c:axId val="4319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200512"/>
        <c:crosses val="autoZero"/>
        <c:auto val="1"/>
        <c:lblAlgn val="ctr"/>
        <c:lblOffset val="100"/>
        <c:noMultiLvlLbl val="0"/>
      </c:catAx>
      <c:valAx>
        <c:axId val="43200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198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2817604569399"/>
          <c:y val="2.3931449745252398E-2"/>
          <c:w val="0.84724734856756301"/>
          <c:h val="0.9434679588128399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2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6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8"/>
            <c:invertIfNegative val="0"/>
            <c:bubble3D val="0"/>
            <c:spPr>
              <a:solidFill>
                <a:schemeClr val="accent6"/>
              </a:solidFill>
            </c:spPr>
          </c:dPt>
          <c:val>
            <c:numRef>
              <c:f>'Asthma Hosp.'!$J$2:$J$60</c:f>
              <c:numCache>
                <c:formatCode>General</c:formatCode>
                <c:ptCount val="59"/>
                <c:pt idx="0">
                  <c:v>46</c:v>
                </c:pt>
                <c:pt idx="1">
                  <c:v>46</c:v>
                </c:pt>
                <c:pt idx="2">
                  <c:v>52</c:v>
                </c:pt>
                <c:pt idx="3">
                  <c:v>54</c:v>
                </c:pt>
                <c:pt idx="4">
                  <c:v>61</c:v>
                </c:pt>
                <c:pt idx="5">
                  <c:v>72</c:v>
                </c:pt>
                <c:pt idx="6">
                  <c:v>80</c:v>
                </c:pt>
                <c:pt idx="7">
                  <c:v>86</c:v>
                </c:pt>
                <c:pt idx="8">
                  <c:v>88</c:v>
                </c:pt>
                <c:pt idx="9">
                  <c:v>94</c:v>
                </c:pt>
                <c:pt idx="10">
                  <c:v>94</c:v>
                </c:pt>
                <c:pt idx="11">
                  <c:v>107</c:v>
                </c:pt>
                <c:pt idx="12">
                  <c:v>114</c:v>
                </c:pt>
                <c:pt idx="13">
                  <c:v>114</c:v>
                </c:pt>
                <c:pt idx="14">
                  <c:v>118</c:v>
                </c:pt>
                <c:pt idx="15">
                  <c:v>120</c:v>
                </c:pt>
                <c:pt idx="16">
                  <c:v>122</c:v>
                </c:pt>
                <c:pt idx="17">
                  <c:v>135</c:v>
                </c:pt>
                <c:pt idx="18">
                  <c:v>135</c:v>
                </c:pt>
                <c:pt idx="19">
                  <c:v>143</c:v>
                </c:pt>
                <c:pt idx="20">
                  <c:v>146</c:v>
                </c:pt>
                <c:pt idx="21">
                  <c:v>148</c:v>
                </c:pt>
                <c:pt idx="22">
                  <c:v>153</c:v>
                </c:pt>
                <c:pt idx="23">
                  <c:v>161</c:v>
                </c:pt>
                <c:pt idx="24">
                  <c:v>173</c:v>
                </c:pt>
                <c:pt idx="25">
                  <c:v>192</c:v>
                </c:pt>
                <c:pt idx="26">
                  <c:v>192</c:v>
                </c:pt>
                <c:pt idx="27">
                  <c:v>203</c:v>
                </c:pt>
                <c:pt idx="28">
                  <c:v>217</c:v>
                </c:pt>
                <c:pt idx="29">
                  <c:v>218</c:v>
                </c:pt>
                <c:pt idx="30">
                  <c:v>223</c:v>
                </c:pt>
                <c:pt idx="31">
                  <c:v>231</c:v>
                </c:pt>
                <c:pt idx="32">
                  <c:v>231</c:v>
                </c:pt>
                <c:pt idx="33">
                  <c:v>235</c:v>
                </c:pt>
                <c:pt idx="34">
                  <c:v>240</c:v>
                </c:pt>
                <c:pt idx="35">
                  <c:v>246</c:v>
                </c:pt>
                <c:pt idx="36">
                  <c:v>258</c:v>
                </c:pt>
                <c:pt idx="37">
                  <c:v>258</c:v>
                </c:pt>
                <c:pt idx="38">
                  <c:v>265</c:v>
                </c:pt>
                <c:pt idx="39">
                  <c:v>281</c:v>
                </c:pt>
                <c:pt idx="40">
                  <c:v>296</c:v>
                </c:pt>
                <c:pt idx="41">
                  <c:v>315</c:v>
                </c:pt>
                <c:pt idx="42">
                  <c:v>325</c:v>
                </c:pt>
                <c:pt idx="43">
                  <c:v>329</c:v>
                </c:pt>
                <c:pt idx="44">
                  <c:v>389</c:v>
                </c:pt>
                <c:pt idx="45">
                  <c:v>436</c:v>
                </c:pt>
                <c:pt idx="46">
                  <c:v>452</c:v>
                </c:pt>
                <c:pt idx="47">
                  <c:v>501</c:v>
                </c:pt>
                <c:pt idx="48">
                  <c:v>507</c:v>
                </c:pt>
                <c:pt idx="49">
                  <c:v>531</c:v>
                </c:pt>
                <c:pt idx="50">
                  <c:v>571</c:v>
                </c:pt>
                <c:pt idx="51">
                  <c:v>596</c:v>
                </c:pt>
                <c:pt idx="52">
                  <c:v>619</c:v>
                </c:pt>
                <c:pt idx="53">
                  <c:v>621</c:v>
                </c:pt>
                <c:pt idx="54">
                  <c:v>648</c:v>
                </c:pt>
                <c:pt idx="55">
                  <c:v>740</c:v>
                </c:pt>
                <c:pt idx="56">
                  <c:v>749</c:v>
                </c:pt>
                <c:pt idx="57">
                  <c:v>769</c:v>
                </c:pt>
                <c:pt idx="58">
                  <c:v>786</c:v>
                </c:pt>
              </c:numCache>
            </c:numRef>
          </c:val>
        </c:ser>
        <c:ser>
          <c:idx val="2"/>
          <c:order val="1"/>
          <c:tx>
            <c:v>Bronx</c:v>
          </c:tx>
          <c:spPr>
            <a:noFill/>
          </c:spPr>
          <c:invertIfNegative val="0"/>
          <c:trendline>
            <c:spPr>
              <a:ln w="31750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'Asthma Hosp.'!$L$2:$L$60</c:f>
              <c:numCache>
                <c:formatCode>General</c:formatCode>
                <c:ptCount val="59"/>
                <c:pt idx="0">
                  <c:v>508</c:v>
                </c:pt>
                <c:pt idx="1">
                  <c:v>508</c:v>
                </c:pt>
                <c:pt idx="2">
                  <c:v>508</c:v>
                </c:pt>
                <c:pt idx="3">
                  <c:v>508</c:v>
                </c:pt>
                <c:pt idx="4">
                  <c:v>508</c:v>
                </c:pt>
                <c:pt idx="5">
                  <c:v>508</c:v>
                </c:pt>
                <c:pt idx="6">
                  <c:v>508</c:v>
                </c:pt>
                <c:pt idx="7">
                  <c:v>508</c:v>
                </c:pt>
                <c:pt idx="8">
                  <c:v>508</c:v>
                </c:pt>
                <c:pt idx="9">
                  <c:v>508</c:v>
                </c:pt>
                <c:pt idx="10">
                  <c:v>508</c:v>
                </c:pt>
                <c:pt idx="11">
                  <c:v>508</c:v>
                </c:pt>
                <c:pt idx="12">
                  <c:v>508</c:v>
                </c:pt>
                <c:pt idx="13">
                  <c:v>508</c:v>
                </c:pt>
                <c:pt idx="14">
                  <c:v>508</c:v>
                </c:pt>
                <c:pt idx="15">
                  <c:v>508</c:v>
                </c:pt>
                <c:pt idx="16">
                  <c:v>508</c:v>
                </c:pt>
                <c:pt idx="17">
                  <c:v>508</c:v>
                </c:pt>
                <c:pt idx="18">
                  <c:v>508</c:v>
                </c:pt>
                <c:pt idx="19">
                  <c:v>508</c:v>
                </c:pt>
                <c:pt idx="20">
                  <c:v>508</c:v>
                </c:pt>
                <c:pt idx="21">
                  <c:v>508</c:v>
                </c:pt>
                <c:pt idx="22">
                  <c:v>508</c:v>
                </c:pt>
                <c:pt idx="23">
                  <c:v>508</c:v>
                </c:pt>
                <c:pt idx="24">
                  <c:v>508</c:v>
                </c:pt>
                <c:pt idx="25">
                  <c:v>508</c:v>
                </c:pt>
                <c:pt idx="26">
                  <c:v>508</c:v>
                </c:pt>
                <c:pt idx="27">
                  <c:v>508</c:v>
                </c:pt>
                <c:pt idx="28">
                  <c:v>508</c:v>
                </c:pt>
                <c:pt idx="29">
                  <c:v>508</c:v>
                </c:pt>
                <c:pt idx="30">
                  <c:v>508</c:v>
                </c:pt>
                <c:pt idx="31">
                  <c:v>508</c:v>
                </c:pt>
                <c:pt idx="32">
                  <c:v>508</c:v>
                </c:pt>
                <c:pt idx="33">
                  <c:v>508</c:v>
                </c:pt>
                <c:pt idx="34">
                  <c:v>508</c:v>
                </c:pt>
                <c:pt idx="35">
                  <c:v>508</c:v>
                </c:pt>
                <c:pt idx="36">
                  <c:v>508</c:v>
                </c:pt>
                <c:pt idx="37">
                  <c:v>508</c:v>
                </c:pt>
                <c:pt idx="38">
                  <c:v>508</c:v>
                </c:pt>
                <c:pt idx="39">
                  <c:v>508</c:v>
                </c:pt>
                <c:pt idx="40">
                  <c:v>508</c:v>
                </c:pt>
                <c:pt idx="41">
                  <c:v>508</c:v>
                </c:pt>
                <c:pt idx="42">
                  <c:v>508</c:v>
                </c:pt>
                <c:pt idx="43">
                  <c:v>508</c:v>
                </c:pt>
                <c:pt idx="44">
                  <c:v>508</c:v>
                </c:pt>
                <c:pt idx="45">
                  <c:v>508</c:v>
                </c:pt>
                <c:pt idx="46">
                  <c:v>508</c:v>
                </c:pt>
                <c:pt idx="47">
                  <c:v>508</c:v>
                </c:pt>
                <c:pt idx="48">
                  <c:v>508</c:v>
                </c:pt>
                <c:pt idx="49">
                  <c:v>508</c:v>
                </c:pt>
                <c:pt idx="50">
                  <c:v>508</c:v>
                </c:pt>
                <c:pt idx="51">
                  <c:v>508</c:v>
                </c:pt>
                <c:pt idx="52">
                  <c:v>508</c:v>
                </c:pt>
                <c:pt idx="53">
                  <c:v>508</c:v>
                </c:pt>
                <c:pt idx="54">
                  <c:v>508</c:v>
                </c:pt>
                <c:pt idx="55">
                  <c:v>508</c:v>
                </c:pt>
                <c:pt idx="56">
                  <c:v>508</c:v>
                </c:pt>
                <c:pt idx="57">
                  <c:v>508</c:v>
                </c:pt>
                <c:pt idx="58">
                  <c:v>508</c:v>
                </c:pt>
              </c:numCache>
            </c:numRef>
          </c:val>
        </c:ser>
        <c:ser>
          <c:idx val="0"/>
          <c:order val="2"/>
          <c:tx>
            <c:strRef>
              <c:f>'Asthma Hosp.'!$K$1</c:f>
              <c:strCache>
                <c:ptCount val="1"/>
                <c:pt idx="0">
                  <c:v>NYC</c:v>
                </c:pt>
              </c:strCache>
            </c:strRef>
          </c:tx>
          <c:spPr>
            <a:noFill/>
          </c:spPr>
          <c:invertIfNegative val="0"/>
          <c:trendline>
            <c:spPr>
              <a:ln w="31750"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'Asthma Hosp.'!$K$2:$K$60</c:f>
              <c:numCache>
                <c:formatCode>General</c:formatCode>
                <c:ptCount val="59"/>
                <c:pt idx="0">
                  <c:v>249</c:v>
                </c:pt>
                <c:pt idx="1">
                  <c:v>249</c:v>
                </c:pt>
                <c:pt idx="2">
                  <c:v>249</c:v>
                </c:pt>
                <c:pt idx="3">
                  <c:v>249</c:v>
                </c:pt>
                <c:pt idx="4">
                  <c:v>249</c:v>
                </c:pt>
                <c:pt idx="5">
                  <c:v>249</c:v>
                </c:pt>
                <c:pt idx="6">
                  <c:v>249</c:v>
                </c:pt>
                <c:pt idx="7">
                  <c:v>249</c:v>
                </c:pt>
                <c:pt idx="8">
                  <c:v>249</c:v>
                </c:pt>
                <c:pt idx="9">
                  <c:v>249</c:v>
                </c:pt>
                <c:pt idx="10">
                  <c:v>249</c:v>
                </c:pt>
                <c:pt idx="11">
                  <c:v>249</c:v>
                </c:pt>
                <c:pt idx="12">
                  <c:v>249</c:v>
                </c:pt>
                <c:pt idx="13">
                  <c:v>249</c:v>
                </c:pt>
                <c:pt idx="14">
                  <c:v>249</c:v>
                </c:pt>
                <c:pt idx="15">
                  <c:v>249</c:v>
                </c:pt>
                <c:pt idx="16">
                  <c:v>249</c:v>
                </c:pt>
                <c:pt idx="17">
                  <c:v>249</c:v>
                </c:pt>
                <c:pt idx="18">
                  <c:v>249</c:v>
                </c:pt>
                <c:pt idx="19">
                  <c:v>249</c:v>
                </c:pt>
                <c:pt idx="20">
                  <c:v>249</c:v>
                </c:pt>
                <c:pt idx="21">
                  <c:v>249</c:v>
                </c:pt>
                <c:pt idx="22">
                  <c:v>249</c:v>
                </c:pt>
                <c:pt idx="23">
                  <c:v>249</c:v>
                </c:pt>
                <c:pt idx="24">
                  <c:v>249</c:v>
                </c:pt>
                <c:pt idx="25">
                  <c:v>249</c:v>
                </c:pt>
                <c:pt idx="26">
                  <c:v>249</c:v>
                </c:pt>
                <c:pt idx="27">
                  <c:v>249</c:v>
                </c:pt>
                <c:pt idx="28">
                  <c:v>249</c:v>
                </c:pt>
                <c:pt idx="29">
                  <c:v>249</c:v>
                </c:pt>
                <c:pt idx="30">
                  <c:v>249</c:v>
                </c:pt>
                <c:pt idx="31">
                  <c:v>249</c:v>
                </c:pt>
                <c:pt idx="32">
                  <c:v>249</c:v>
                </c:pt>
                <c:pt idx="33">
                  <c:v>249</c:v>
                </c:pt>
                <c:pt idx="34">
                  <c:v>249</c:v>
                </c:pt>
                <c:pt idx="35">
                  <c:v>249</c:v>
                </c:pt>
                <c:pt idx="36">
                  <c:v>249</c:v>
                </c:pt>
                <c:pt idx="37">
                  <c:v>249</c:v>
                </c:pt>
                <c:pt idx="38">
                  <c:v>249</c:v>
                </c:pt>
                <c:pt idx="39">
                  <c:v>249</c:v>
                </c:pt>
                <c:pt idx="40">
                  <c:v>249</c:v>
                </c:pt>
                <c:pt idx="41">
                  <c:v>249</c:v>
                </c:pt>
                <c:pt idx="42">
                  <c:v>249</c:v>
                </c:pt>
                <c:pt idx="43">
                  <c:v>249</c:v>
                </c:pt>
                <c:pt idx="44">
                  <c:v>249</c:v>
                </c:pt>
                <c:pt idx="45">
                  <c:v>249</c:v>
                </c:pt>
                <c:pt idx="46">
                  <c:v>249</c:v>
                </c:pt>
                <c:pt idx="47">
                  <c:v>249</c:v>
                </c:pt>
                <c:pt idx="48">
                  <c:v>249</c:v>
                </c:pt>
                <c:pt idx="49">
                  <c:v>249</c:v>
                </c:pt>
                <c:pt idx="50">
                  <c:v>249</c:v>
                </c:pt>
                <c:pt idx="51">
                  <c:v>249</c:v>
                </c:pt>
                <c:pt idx="52">
                  <c:v>249</c:v>
                </c:pt>
                <c:pt idx="53">
                  <c:v>249</c:v>
                </c:pt>
                <c:pt idx="54">
                  <c:v>249</c:v>
                </c:pt>
                <c:pt idx="55">
                  <c:v>249</c:v>
                </c:pt>
                <c:pt idx="56">
                  <c:v>249</c:v>
                </c:pt>
                <c:pt idx="57">
                  <c:v>249</c:v>
                </c:pt>
                <c:pt idx="58">
                  <c:v>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90"/>
        <c:axId val="43669760"/>
        <c:axId val="43671552"/>
      </c:barChart>
      <c:catAx>
        <c:axId val="43669760"/>
        <c:scaling>
          <c:orientation val="minMax"/>
        </c:scaling>
        <c:delete val="1"/>
        <c:axPos val="b"/>
        <c:majorTickMark val="out"/>
        <c:minorTickMark val="none"/>
        <c:tickLblPos val="nextTo"/>
        <c:crossAx val="43671552"/>
        <c:crosses val="autoZero"/>
        <c:auto val="1"/>
        <c:lblAlgn val="ctr"/>
        <c:lblOffset val="100"/>
        <c:noMultiLvlLbl val="0"/>
      </c:catAx>
      <c:valAx>
        <c:axId val="43671552"/>
        <c:scaling>
          <c:orientation val="minMax"/>
          <c:max val="8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Age-Adjusted </a:t>
                </a:r>
                <a:r>
                  <a:rPr lang="en-US" sz="1100" dirty="0" smtClean="0"/>
                  <a:t>Avoidable Asthma Hospitalizations</a:t>
                </a:r>
                <a:r>
                  <a:rPr lang="en-US" sz="1100" baseline="0" dirty="0" smtClean="0"/>
                  <a:t> per </a:t>
                </a:r>
                <a:r>
                  <a:rPr lang="en-US" sz="1100" baseline="0" dirty="0"/>
                  <a:t>100,000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6.3660068592567799E-4"/>
              <c:y val="9.61854229759741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3669760"/>
        <c:crosses val="autoZero"/>
        <c:crossBetween val="between"/>
        <c:majorUnit val="100"/>
        <c:min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6531731351599"/>
          <c:y val="2.08099825510638E-2"/>
          <c:w val="0.75933184693837796"/>
          <c:h val="0.4928177832519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'Asthma Hosp.'!$O$25</c:f>
              <c:strCache>
                <c:ptCount val="1"/>
                <c:pt idx="0">
                  <c:v>hospitalizations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'Asthma Hosp.'!$N$26:$N$37</c:f>
              <c:strCache>
                <c:ptCount val="12"/>
                <c:pt idx="0">
                  <c:v>Riverdale &amp; Fieldston (208)</c:v>
                </c:pt>
                <c:pt idx="1">
                  <c:v>Throgs Neck &amp; Co-op City (210)</c:v>
                </c:pt>
                <c:pt idx="2">
                  <c:v>Morris Park &amp; Bronxdale (211)</c:v>
                </c:pt>
                <c:pt idx="3">
                  <c:v>Parkchester &amp; Soundview (209)</c:v>
                </c:pt>
                <c:pt idx="4">
                  <c:v>Williamsbridge &amp; Baychester (212)</c:v>
                </c:pt>
                <c:pt idx="5">
                  <c:v>Kingsbridge Heights &amp; Bedford (207)</c:v>
                </c:pt>
                <c:pt idx="6">
                  <c:v>Fordham &amp; University Heights (205)</c:v>
                </c:pt>
                <c:pt idx="7">
                  <c:v>Highbridge &amp; Concourse (204)</c:v>
                </c:pt>
                <c:pt idx="8">
                  <c:v>Hunts Point &amp; Longwood (202)</c:v>
                </c:pt>
                <c:pt idx="9">
                  <c:v>Mott Haven &amp; Melrose (201)</c:v>
                </c:pt>
                <c:pt idx="10">
                  <c:v>Morrisania &amp; Crotona (203)</c:v>
                </c:pt>
                <c:pt idx="11">
                  <c:v>Belmont &amp; East Tremont (206)</c:v>
                </c:pt>
              </c:strCache>
            </c:strRef>
          </c:cat>
          <c:val>
            <c:numRef>
              <c:f>'Asthma Hosp.'!$O$26:$O$37</c:f>
              <c:numCache>
                <c:formatCode>General</c:formatCode>
                <c:ptCount val="12"/>
                <c:pt idx="0">
                  <c:v>192</c:v>
                </c:pt>
                <c:pt idx="1">
                  <c:v>235</c:v>
                </c:pt>
                <c:pt idx="2">
                  <c:v>329</c:v>
                </c:pt>
                <c:pt idx="3">
                  <c:v>452</c:v>
                </c:pt>
                <c:pt idx="4">
                  <c:v>501</c:v>
                </c:pt>
                <c:pt idx="5">
                  <c:v>507</c:v>
                </c:pt>
                <c:pt idx="6">
                  <c:v>571</c:v>
                </c:pt>
                <c:pt idx="7">
                  <c:v>596</c:v>
                </c:pt>
                <c:pt idx="8">
                  <c:v>619</c:v>
                </c:pt>
                <c:pt idx="9">
                  <c:v>749</c:v>
                </c:pt>
                <c:pt idx="10">
                  <c:v>769</c:v>
                </c:pt>
                <c:pt idx="11">
                  <c:v>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807104"/>
        <c:axId val="43808640"/>
      </c:barChart>
      <c:catAx>
        <c:axId val="4380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808640"/>
        <c:crosses val="autoZero"/>
        <c:auto val="1"/>
        <c:lblAlgn val="ctr"/>
        <c:lblOffset val="100"/>
        <c:noMultiLvlLbl val="0"/>
      </c:catAx>
      <c:valAx>
        <c:axId val="43808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807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9816272965902E-2"/>
          <c:y val="3.14083750894774E-2"/>
          <c:w val="0.89591907261592296"/>
          <c:h val="0.85887735623956096"/>
        </c:manualLayout>
      </c:layout>
      <c:lineChart>
        <c:grouping val="standard"/>
        <c:varyColors val="0"/>
        <c:ser>
          <c:idx val="0"/>
          <c:order val="0"/>
          <c:tx>
            <c:strRef>
              <c:f>'CHD+Stroke'!$A$3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1.7676767676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'CHD+Stroke'!$B$2:$Q$2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'CHD+Stroke'!$B$3:$Q$3</c:f>
              <c:numCache>
                <c:formatCode>General</c:formatCode>
                <c:ptCount val="16"/>
                <c:pt idx="0">
                  <c:v>29.3</c:v>
                </c:pt>
                <c:pt idx="1">
                  <c:v>31.6</c:v>
                </c:pt>
                <c:pt idx="2">
                  <c:v>28.4</c:v>
                </c:pt>
                <c:pt idx="3">
                  <c:v>29.4</c:v>
                </c:pt>
                <c:pt idx="4">
                  <c:v>28</c:v>
                </c:pt>
                <c:pt idx="5">
                  <c:v>24.2</c:v>
                </c:pt>
                <c:pt idx="6">
                  <c:v>25.1</c:v>
                </c:pt>
                <c:pt idx="7">
                  <c:v>25.1</c:v>
                </c:pt>
                <c:pt idx="8">
                  <c:v>23.1</c:v>
                </c:pt>
                <c:pt idx="9">
                  <c:v>19.7</c:v>
                </c:pt>
                <c:pt idx="10">
                  <c:v>20.6</c:v>
                </c:pt>
                <c:pt idx="11">
                  <c:v>20</c:v>
                </c:pt>
                <c:pt idx="12">
                  <c:v>17.8</c:v>
                </c:pt>
                <c:pt idx="13">
                  <c:v>21.1</c:v>
                </c:pt>
                <c:pt idx="14">
                  <c:v>20.9</c:v>
                </c:pt>
                <c:pt idx="15">
                  <c:v>22.7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'CHD+Stroke'!$A$4</c:f>
              <c:strCache>
                <c:ptCount val="1"/>
                <c:pt idx="0">
                  <c:v>Brooklyn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'CHD+Stroke'!$B$2:$Q$2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'CHD+Stroke'!$B$4:$Q$4</c:f>
              <c:numCache>
                <c:formatCode>General</c:formatCode>
                <c:ptCount val="16"/>
                <c:pt idx="0">
                  <c:v>26.2</c:v>
                </c:pt>
                <c:pt idx="1">
                  <c:v>24.9</c:v>
                </c:pt>
                <c:pt idx="2">
                  <c:v>22.3</c:v>
                </c:pt>
                <c:pt idx="3">
                  <c:v>23.4</c:v>
                </c:pt>
                <c:pt idx="4">
                  <c:v>21.7</c:v>
                </c:pt>
                <c:pt idx="5">
                  <c:v>19.2</c:v>
                </c:pt>
                <c:pt idx="6">
                  <c:v>19.399999999999999</c:v>
                </c:pt>
                <c:pt idx="7">
                  <c:v>18.5</c:v>
                </c:pt>
                <c:pt idx="8">
                  <c:v>17.600000000000001</c:v>
                </c:pt>
                <c:pt idx="9">
                  <c:v>16.8</c:v>
                </c:pt>
                <c:pt idx="10">
                  <c:v>20.2</c:v>
                </c:pt>
                <c:pt idx="11">
                  <c:v>21</c:v>
                </c:pt>
                <c:pt idx="12">
                  <c:v>18.100000000000001</c:v>
                </c:pt>
                <c:pt idx="13">
                  <c:v>19.2</c:v>
                </c:pt>
                <c:pt idx="14">
                  <c:v>19</c:v>
                </c:pt>
                <c:pt idx="15">
                  <c:v>17.8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'CHD+Stroke'!$A$5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'CHD+Stroke'!$B$2:$Q$2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'CHD+Stroke'!$B$5:$Q$5</c:f>
              <c:numCache>
                <c:formatCode>General</c:formatCode>
                <c:ptCount val="16"/>
                <c:pt idx="0">
                  <c:v>30.7</c:v>
                </c:pt>
                <c:pt idx="1">
                  <c:v>28.5</c:v>
                </c:pt>
                <c:pt idx="2">
                  <c:v>27.4</c:v>
                </c:pt>
                <c:pt idx="3">
                  <c:v>25.6</c:v>
                </c:pt>
                <c:pt idx="4">
                  <c:v>26.2</c:v>
                </c:pt>
                <c:pt idx="5">
                  <c:v>22.5</c:v>
                </c:pt>
                <c:pt idx="6">
                  <c:v>23.9</c:v>
                </c:pt>
                <c:pt idx="7">
                  <c:v>20.2</c:v>
                </c:pt>
                <c:pt idx="8">
                  <c:v>21</c:v>
                </c:pt>
                <c:pt idx="9">
                  <c:v>20.399999999999999</c:v>
                </c:pt>
                <c:pt idx="10">
                  <c:v>17.5</c:v>
                </c:pt>
                <c:pt idx="11">
                  <c:v>20.2</c:v>
                </c:pt>
                <c:pt idx="12">
                  <c:v>15.6</c:v>
                </c:pt>
                <c:pt idx="13">
                  <c:v>18.3</c:v>
                </c:pt>
                <c:pt idx="14">
                  <c:v>16.7</c:v>
                </c:pt>
                <c:pt idx="15">
                  <c:v>17.3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'CHD+Stroke'!$A$6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'CHD+Stroke'!$B$2:$Q$2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'CHD+Stroke'!$B$6:$Q$6</c:f>
              <c:numCache>
                <c:formatCode>General</c:formatCode>
                <c:ptCount val="16"/>
                <c:pt idx="0">
                  <c:v>23.8</c:v>
                </c:pt>
                <c:pt idx="1">
                  <c:v>21.2</c:v>
                </c:pt>
                <c:pt idx="2">
                  <c:v>22.6</c:v>
                </c:pt>
                <c:pt idx="3">
                  <c:v>20.6</c:v>
                </c:pt>
                <c:pt idx="4">
                  <c:v>20.2</c:v>
                </c:pt>
                <c:pt idx="5">
                  <c:v>20.6</c:v>
                </c:pt>
                <c:pt idx="6">
                  <c:v>20.5</c:v>
                </c:pt>
                <c:pt idx="7">
                  <c:v>19.3</c:v>
                </c:pt>
                <c:pt idx="8">
                  <c:v>18.3</c:v>
                </c:pt>
                <c:pt idx="9">
                  <c:v>18.100000000000001</c:v>
                </c:pt>
                <c:pt idx="10">
                  <c:v>20.100000000000001</c:v>
                </c:pt>
                <c:pt idx="11">
                  <c:v>18.8</c:v>
                </c:pt>
                <c:pt idx="12">
                  <c:v>20.100000000000001</c:v>
                </c:pt>
                <c:pt idx="13">
                  <c:v>19</c:v>
                </c:pt>
                <c:pt idx="14">
                  <c:v>21.1</c:v>
                </c:pt>
                <c:pt idx="15">
                  <c:v>20.8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'CHD+Stroke'!$A$7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'CHD+Stroke'!$B$2:$Q$2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'CHD+Stroke'!$B$7:$Q$7</c:f>
              <c:numCache>
                <c:formatCode>General</c:formatCode>
                <c:ptCount val="16"/>
                <c:pt idx="0">
                  <c:v>19.100000000000001</c:v>
                </c:pt>
                <c:pt idx="1">
                  <c:v>20.8</c:v>
                </c:pt>
                <c:pt idx="2">
                  <c:v>21.2</c:v>
                </c:pt>
                <c:pt idx="3">
                  <c:v>21.9</c:v>
                </c:pt>
                <c:pt idx="4">
                  <c:v>19.8</c:v>
                </c:pt>
                <c:pt idx="5">
                  <c:v>14.8</c:v>
                </c:pt>
                <c:pt idx="6">
                  <c:v>20.8</c:v>
                </c:pt>
                <c:pt idx="7">
                  <c:v>18.899999999999999</c:v>
                </c:pt>
                <c:pt idx="8">
                  <c:v>15.8</c:v>
                </c:pt>
                <c:pt idx="9">
                  <c:v>20.2</c:v>
                </c:pt>
                <c:pt idx="10">
                  <c:v>13.7</c:v>
                </c:pt>
                <c:pt idx="11">
                  <c:v>18</c:v>
                </c:pt>
                <c:pt idx="12">
                  <c:v>18.5</c:v>
                </c:pt>
                <c:pt idx="13">
                  <c:v>16.399999999999999</c:v>
                </c:pt>
                <c:pt idx="14">
                  <c:v>17.3</c:v>
                </c:pt>
                <c:pt idx="15">
                  <c:v>18.100000000000001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93920"/>
        <c:axId val="45000192"/>
      </c:lineChart>
      <c:catAx>
        <c:axId val="449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00192"/>
        <c:crosses val="autoZero"/>
        <c:auto val="1"/>
        <c:lblAlgn val="ctr"/>
        <c:lblOffset val="100"/>
        <c:noMultiLvlLbl val="0"/>
      </c:catAx>
      <c:valAx>
        <c:axId val="45000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u="none" strike="noStrike" baseline="0" dirty="0" smtClean="0">
                    <a:solidFill>
                      <a:schemeClr val="tx1"/>
                    </a:solidFill>
                    <a:effectLst/>
                  </a:rPr>
                  <a:t>Age-Adjusted </a:t>
                </a:r>
                <a:r>
                  <a:rPr lang="en-US" sz="1100" b="1" i="0" u="none" strike="noStrike" baseline="0" dirty="0" smtClean="0">
                    <a:solidFill>
                      <a:schemeClr val="tx1"/>
                    </a:solidFill>
                    <a:effectLst/>
                  </a:rPr>
                  <a:t>Cardiovascular Disease </a:t>
                </a:r>
                <a:r>
                  <a:rPr lang="en-US" sz="1200" b="1" i="0" u="none" strike="noStrike" baseline="0" dirty="0" smtClean="0">
                    <a:solidFill>
                      <a:schemeClr val="tx1"/>
                    </a:solidFill>
                    <a:effectLst/>
                  </a:rPr>
                  <a:t>Mortality Rate per 100,000</a:t>
                </a:r>
                <a:r>
                  <a:rPr lang="en-US" sz="1200" b="0" i="0" u="none" strike="noStrike" baseline="0" dirty="0" smtClean="0">
                    <a:solidFill>
                      <a:schemeClr val="tx1"/>
                    </a:solidFill>
                  </a:rPr>
                  <a:t> </a:t>
                </a:r>
                <a:endParaRPr lang="en-US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5.514620242782149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86518545646904E-2"/>
          <c:y val="4.1088509769612098E-2"/>
          <c:w val="0.89316832488962095"/>
          <c:h val="0.84919728783902004"/>
        </c:manualLayout>
      </c:layout>
      <c:lineChart>
        <c:grouping val="standard"/>
        <c:varyColors val="0"/>
        <c:ser>
          <c:idx val="0"/>
          <c:order val="0"/>
          <c:tx>
            <c:strRef>
              <c:f>'CHD+Stroke'!$A$12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'CHD+Stroke'!$B$11:$Q$11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'CHD+Stroke'!$B$12:$Q$12</c:f>
              <c:numCache>
                <c:formatCode>General</c:formatCode>
                <c:ptCount val="16"/>
                <c:pt idx="0">
                  <c:v>25.8</c:v>
                </c:pt>
                <c:pt idx="1">
                  <c:v>28.9</c:v>
                </c:pt>
                <c:pt idx="2">
                  <c:v>25.4</c:v>
                </c:pt>
                <c:pt idx="3">
                  <c:v>27.3</c:v>
                </c:pt>
                <c:pt idx="4">
                  <c:v>26.3</c:v>
                </c:pt>
                <c:pt idx="5">
                  <c:v>22.4</c:v>
                </c:pt>
                <c:pt idx="6">
                  <c:v>21.6</c:v>
                </c:pt>
                <c:pt idx="7">
                  <c:v>21.3</c:v>
                </c:pt>
                <c:pt idx="8">
                  <c:v>20</c:v>
                </c:pt>
                <c:pt idx="9">
                  <c:v>19.3</c:v>
                </c:pt>
                <c:pt idx="10">
                  <c:v>18.399999999999999</c:v>
                </c:pt>
                <c:pt idx="11">
                  <c:v>18.2</c:v>
                </c:pt>
                <c:pt idx="12">
                  <c:v>17.600000000000001</c:v>
                </c:pt>
                <c:pt idx="13">
                  <c:v>20.2</c:v>
                </c:pt>
                <c:pt idx="14">
                  <c:v>18.3</c:v>
                </c:pt>
                <c:pt idx="15">
                  <c:v>20.399999999999999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'CHD+Stroke'!$A$13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8431017749023E-17"/>
                  <c:y val="4.345814604127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'CHD+Stroke'!$B$11:$Q$11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'CHD+Stroke'!$B$13:$Q$13</c:f>
              <c:numCache>
                <c:formatCode>General</c:formatCode>
                <c:ptCount val="16"/>
                <c:pt idx="0">
                  <c:v>34.9</c:v>
                </c:pt>
                <c:pt idx="1">
                  <c:v>35.9</c:v>
                </c:pt>
                <c:pt idx="2">
                  <c:v>32.5</c:v>
                </c:pt>
                <c:pt idx="3">
                  <c:v>31.7</c:v>
                </c:pt>
                <c:pt idx="4">
                  <c:v>29.5</c:v>
                </c:pt>
                <c:pt idx="5">
                  <c:v>26.9</c:v>
                </c:pt>
                <c:pt idx="6">
                  <c:v>31.2</c:v>
                </c:pt>
                <c:pt idx="7">
                  <c:v>20.9</c:v>
                </c:pt>
                <c:pt idx="8">
                  <c:v>27.2</c:v>
                </c:pt>
                <c:pt idx="9">
                  <c:v>20</c:v>
                </c:pt>
                <c:pt idx="10">
                  <c:v>23.6</c:v>
                </c:pt>
                <c:pt idx="11">
                  <c:v>22</c:v>
                </c:pt>
                <c:pt idx="12">
                  <c:v>17.7</c:v>
                </c:pt>
                <c:pt idx="13">
                  <c:v>21.5</c:v>
                </c:pt>
                <c:pt idx="14">
                  <c:v>24.7</c:v>
                </c:pt>
                <c:pt idx="15">
                  <c:v>25.3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60864"/>
        <c:axId val="45062400"/>
      </c:lineChart>
      <c:catAx>
        <c:axId val="450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2400"/>
        <c:crosses val="autoZero"/>
        <c:auto val="1"/>
        <c:lblAlgn val="ctr"/>
        <c:lblOffset val="100"/>
        <c:noMultiLvlLbl val="0"/>
      </c:catAx>
      <c:valAx>
        <c:axId val="45062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Age-Adjusted </a:t>
                </a:r>
                <a:r>
                  <a:rPr lang="en-US" sz="1100" b="1" i="0" u="none" strike="noStrike" baseline="0" dirty="0" smtClean="0">
                    <a:solidFill>
                      <a:schemeClr val="tx1"/>
                    </a:solidFill>
                    <a:effectLst/>
                  </a:rPr>
                  <a:t>Cardiovascular Disease </a:t>
                </a: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Mortality Rate per 100,000</a:t>
                </a:r>
                <a:endParaRPr lang="en-US" sz="1200" b="1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7366986103481198E-3"/>
              <c:y val="7.77871157661134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62344418003E-2"/>
          <c:y val="1.69942891179744E-2"/>
          <c:w val="0.89465447327576897"/>
          <c:h val="0.82915966957348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'CHD+Stroke'!$Q$11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('CHD+Stroke'!$A$12:$A$14,'CHD+Stroke'!$A$19:$A$24,'CHD+Stroke'!$A$29:$A$31)</c:f>
              <c:strCache>
                <c:ptCount val="12"/>
                <c:pt idx="0">
                  <c:v>Female</c:v>
                </c:pt>
                <c:pt idx="1">
                  <c:v>Male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  <c:pt idx="9">
                  <c:v>Non-Hispanic Black</c:v>
                </c:pt>
                <c:pt idx="10">
                  <c:v>Non-Hispanic White</c:v>
                </c:pt>
                <c:pt idx="11">
                  <c:v>Hispanic</c:v>
                </c:pt>
              </c:strCache>
            </c:strRef>
          </c:cat>
          <c:val>
            <c:numRef>
              <c:f>('CHD+Stroke'!$Q$12:$Q$14,'CHD+Stroke'!$Q$19:$Q$24,'CHD+Stroke'!$Q$29:$Q$31)</c:f>
              <c:numCache>
                <c:formatCode>General</c:formatCode>
                <c:ptCount val="12"/>
                <c:pt idx="0">
                  <c:v>20.399999999999999</c:v>
                </c:pt>
                <c:pt idx="1">
                  <c:v>25.3</c:v>
                </c:pt>
                <c:pt idx="3">
                  <c:v>13.6</c:v>
                </c:pt>
                <c:pt idx="4">
                  <c:v>26.6</c:v>
                </c:pt>
                <c:pt idx="5">
                  <c:v>49.9</c:v>
                </c:pt>
                <c:pt idx="6">
                  <c:v>177.4</c:v>
                </c:pt>
                <c:pt idx="7">
                  <c:v>408.7</c:v>
                </c:pt>
                <c:pt idx="9">
                  <c:v>24.2</c:v>
                </c:pt>
                <c:pt idx="10">
                  <c:v>20.8</c:v>
                </c:pt>
                <c:pt idx="11">
                  <c:v>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45391872"/>
        <c:axId val="45393408"/>
      </c:barChart>
      <c:catAx>
        <c:axId val="4539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93408"/>
        <c:crosses val="autoZero"/>
        <c:auto val="1"/>
        <c:lblAlgn val="ctr"/>
        <c:lblOffset val="100"/>
        <c:noMultiLvlLbl val="0"/>
      </c:catAx>
      <c:valAx>
        <c:axId val="4539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u="none" strike="noStrike" baseline="0" dirty="0" smtClean="0">
                    <a:solidFill>
                      <a:schemeClr val="tx1"/>
                    </a:solidFill>
                    <a:effectLst/>
                  </a:rPr>
                  <a:t>Cardiovascular Disease </a:t>
                </a:r>
                <a:r>
                  <a:rPr lang="en-US" sz="1200" b="1" i="0" baseline="0" dirty="0" smtClean="0">
                    <a:solidFill>
                      <a:schemeClr val="tx1"/>
                    </a:solidFill>
                    <a:effectLst/>
                  </a:rPr>
                  <a:t>Mortality Rate per 100,000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9160794159583E-2"/>
              <c:y val="5.94416607015032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59923046108405E-2"/>
          <c:y val="4.1088509769612098E-2"/>
          <c:w val="0.89135112401156702"/>
          <c:h val="0.84919728783902004"/>
        </c:manualLayout>
      </c:layout>
      <c:lineChart>
        <c:grouping val="standard"/>
        <c:varyColors val="0"/>
        <c:ser>
          <c:idx val="0"/>
          <c:order val="0"/>
          <c:tx>
            <c:strRef>
              <c:f>'CHD+Stroke'!$A$29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'CHD+Stroke'!$B$28:$Q$28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'CHD+Stroke'!$B$29:$Q$29</c:f>
              <c:numCache>
                <c:formatCode>General</c:formatCode>
                <c:ptCount val="16"/>
                <c:pt idx="0">
                  <c:v>35.1</c:v>
                </c:pt>
                <c:pt idx="1">
                  <c:v>30.7</c:v>
                </c:pt>
                <c:pt idx="2">
                  <c:v>32.6</c:v>
                </c:pt>
                <c:pt idx="3">
                  <c:v>34.6</c:v>
                </c:pt>
                <c:pt idx="4">
                  <c:v>27</c:v>
                </c:pt>
                <c:pt idx="5">
                  <c:v>27.2</c:v>
                </c:pt>
                <c:pt idx="6">
                  <c:v>30.3</c:v>
                </c:pt>
                <c:pt idx="7">
                  <c:v>30.7</c:v>
                </c:pt>
                <c:pt idx="8">
                  <c:v>27.1</c:v>
                </c:pt>
                <c:pt idx="9">
                  <c:v>20</c:v>
                </c:pt>
                <c:pt idx="10">
                  <c:v>26.2</c:v>
                </c:pt>
                <c:pt idx="11">
                  <c:v>23.9</c:v>
                </c:pt>
                <c:pt idx="12">
                  <c:v>20.399999999999999</c:v>
                </c:pt>
                <c:pt idx="13">
                  <c:v>22.3</c:v>
                </c:pt>
                <c:pt idx="14">
                  <c:v>16.100000000000001</c:v>
                </c:pt>
                <c:pt idx="15">
                  <c:v>24.2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'CHD+Stroke'!$A$30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3440202517328096E-3"/>
                  <c:y val="2.5050209780891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418971187735852"/>
                      <c:h val="0.046774213343572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'CHD+Stroke'!$B$28:$Q$28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'CHD+Stroke'!$B$30:$Q$30</c:f>
              <c:numCache>
                <c:formatCode>General</c:formatCode>
                <c:ptCount val="16"/>
                <c:pt idx="0">
                  <c:v>25.1</c:v>
                </c:pt>
                <c:pt idx="1">
                  <c:v>30.2</c:v>
                </c:pt>
                <c:pt idx="2">
                  <c:v>24.6</c:v>
                </c:pt>
                <c:pt idx="3">
                  <c:v>22.6</c:v>
                </c:pt>
                <c:pt idx="4">
                  <c:v>29</c:v>
                </c:pt>
                <c:pt idx="5">
                  <c:v>22.1</c:v>
                </c:pt>
                <c:pt idx="6">
                  <c:v>20.2</c:v>
                </c:pt>
                <c:pt idx="7">
                  <c:v>20.8</c:v>
                </c:pt>
                <c:pt idx="8">
                  <c:v>20.8</c:v>
                </c:pt>
                <c:pt idx="9">
                  <c:v>18.3</c:v>
                </c:pt>
                <c:pt idx="10">
                  <c:v>19.399999999999999</c:v>
                </c:pt>
                <c:pt idx="11">
                  <c:v>14.9</c:v>
                </c:pt>
                <c:pt idx="12">
                  <c:v>12.3</c:v>
                </c:pt>
                <c:pt idx="13">
                  <c:v>18.8</c:v>
                </c:pt>
                <c:pt idx="14">
                  <c:v>16</c:v>
                </c:pt>
                <c:pt idx="15">
                  <c:v>20.8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'CHD+Stroke'!$A$31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056106321597201E-2"/>
                  <c:y val="-5.0100200400801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'CHD+Stroke'!$B$28:$Q$28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'CHD+Stroke'!$B$31:$Q$31</c:f>
              <c:numCache>
                <c:formatCode>General</c:formatCode>
                <c:ptCount val="16"/>
                <c:pt idx="0">
                  <c:v>26.6</c:v>
                </c:pt>
                <c:pt idx="1">
                  <c:v>30.6</c:v>
                </c:pt>
                <c:pt idx="2">
                  <c:v>30.9</c:v>
                </c:pt>
                <c:pt idx="3">
                  <c:v>30.2</c:v>
                </c:pt>
                <c:pt idx="4">
                  <c:v>26.4</c:v>
                </c:pt>
                <c:pt idx="5">
                  <c:v>22.3</c:v>
                </c:pt>
                <c:pt idx="6">
                  <c:v>24.1</c:v>
                </c:pt>
                <c:pt idx="7">
                  <c:v>22</c:v>
                </c:pt>
                <c:pt idx="8">
                  <c:v>21.3</c:v>
                </c:pt>
                <c:pt idx="9">
                  <c:v>19.600000000000001</c:v>
                </c:pt>
                <c:pt idx="10">
                  <c:v>16.399999999999999</c:v>
                </c:pt>
                <c:pt idx="11">
                  <c:v>19.399999999999999</c:v>
                </c:pt>
                <c:pt idx="12">
                  <c:v>18.8</c:v>
                </c:pt>
                <c:pt idx="13">
                  <c:v>21.9</c:v>
                </c:pt>
                <c:pt idx="14">
                  <c:v>22.1</c:v>
                </c:pt>
                <c:pt idx="15">
                  <c:v>21.7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31648"/>
        <c:axId val="45133184"/>
      </c:lineChart>
      <c:catAx>
        <c:axId val="451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33184"/>
        <c:crosses val="autoZero"/>
        <c:auto val="1"/>
        <c:lblAlgn val="ctr"/>
        <c:lblOffset val="100"/>
        <c:noMultiLvlLbl val="0"/>
      </c:catAx>
      <c:valAx>
        <c:axId val="45133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 smtClean="0">
                    <a:solidFill>
                      <a:schemeClr val="tx1"/>
                    </a:solidFill>
                    <a:effectLst/>
                  </a:rPr>
                  <a:t>Age-Adjusted Rate of </a:t>
                </a:r>
                <a:r>
                  <a:rPr lang="en-US" sz="1100" b="1" i="0" u="none" strike="noStrike" baseline="0" dirty="0" smtClean="0">
                    <a:solidFill>
                      <a:schemeClr val="tx1"/>
                    </a:solidFill>
                    <a:effectLst/>
                  </a:rPr>
                  <a:t>Cardiovascular Disease </a:t>
                </a:r>
                <a:r>
                  <a:rPr lang="en-US" sz="1100" b="1" i="0" baseline="0" dirty="0" smtClean="0">
                    <a:solidFill>
                      <a:schemeClr val="tx1"/>
                    </a:solidFill>
                    <a:effectLst/>
                  </a:rPr>
                  <a:t> Mortality per 100,000</a:t>
                </a:r>
                <a:endParaRPr lang="en-US" sz="11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6720101258664E-3"/>
              <c:y val="9.254488855225760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3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69868766404203E-2"/>
          <c:y val="9.0867626638413301E-2"/>
          <c:w val="0.88391905511810998"/>
          <c:h val="0.7994180773274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'Age Smoking Boroughs'!$F$20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Smoking Boroughs'!$E$21:$E$24</c:f>
              <c:strCache>
                <c:ptCount val="4"/>
                <c:pt idx="0">
                  <c:v>12 years and under</c:v>
                </c:pt>
                <c:pt idx="1">
                  <c:v>13-17 years </c:v>
                </c:pt>
                <c:pt idx="2">
                  <c:v>18-20 years</c:v>
                </c:pt>
                <c:pt idx="3">
                  <c:v>21 years and over</c:v>
                </c:pt>
              </c:strCache>
            </c:strRef>
          </c:cat>
          <c:val>
            <c:numRef>
              <c:f>'Age Smoking Boroughs'!$F$21:$F$24</c:f>
              <c:numCache>
                <c:formatCode>General</c:formatCode>
                <c:ptCount val="4"/>
                <c:pt idx="0">
                  <c:v>10.7</c:v>
                </c:pt>
                <c:pt idx="1">
                  <c:v>47.5</c:v>
                </c:pt>
                <c:pt idx="2">
                  <c:v>23.3</c:v>
                </c:pt>
                <c:pt idx="3">
                  <c:v>18.5</c:v>
                </c:pt>
              </c:numCache>
            </c:numRef>
          </c:val>
        </c:ser>
        <c:ser>
          <c:idx val="1"/>
          <c:order val="1"/>
          <c:tx>
            <c:strRef>
              <c:f>'Age Smoking Boroughs'!$G$20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'Age Smoking Boroughs'!$E$21:$E$24</c:f>
              <c:strCache>
                <c:ptCount val="4"/>
                <c:pt idx="0">
                  <c:v>12 years and under</c:v>
                </c:pt>
                <c:pt idx="1">
                  <c:v>13-17 years </c:v>
                </c:pt>
                <c:pt idx="2">
                  <c:v>18-20 years</c:v>
                </c:pt>
                <c:pt idx="3">
                  <c:v>21 years and over</c:v>
                </c:pt>
              </c:strCache>
            </c:strRef>
          </c:cat>
          <c:val>
            <c:numRef>
              <c:f>'Age Smoking Boroughs'!$G$21:$G$24</c:f>
              <c:numCache>
                <c:formatCode>General</c:formatCode>
                <c:ptCount val="4"/>
                <c:pt idx="0">
                  <c:v>8.9</c:v>
                </c:pt>
                <c:pt idx="1">
                  <c:v>44.7</c:v>
                </c:pt>
                <c:pt idx="2">
                  <c:v>27.1</c:v>
                </c:pt>
                <c:pt idx="3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7503232"/>
        <c:axId val="7533696"/>
      </c:barChart>
      <c:catAx>
        <c:axId val="75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3696"/>
        <c:crosses val="autoZero"/>
        <c:auto val="1"/>
        <c:lblAlgn val="ctr"/>
        <c:lblOffset val="100"/>
        <c:noMultiLvlLbl val="0"/>
      </c:catAx>
      <c:valAx>
        <c:axId val="7533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 smtClean="0">
                    <a:solidFill>
                      <a:schemeClr val="tx1"/>
                    </a:solidFill>
                  </a:rPr>
                  <a:t>Reported Age</a:t>
                </a:r>
                <a:r>
                  <a:rPr lang="en-US" sz="1100" b="1" baseline="0" dirty="0" smtClean="0">
                    <a:solidFill>
                      <a:schemeClr val="tx1"/>
                    </a:solidFill>
                  </a:rPr>
                  <a:t> When </a:t>
                </a:r>
                <a:r>
                  <a:rPr lang="en-US" sz="1100" b="1" baseline="0" smtClean="0">
                    <a:solidFill>
                      <a:schemeClr val="tx1"/>
                    </a:solidFill>
                  </a:rPr>
                  <a:t>Respondent Began Regularly </a:t>
                </a:r>
                <a:r>
                  <a:rPr lang="en-US" sz="1100" b="1" baseline="0" dirty="0" smtClean="0">
                    <a:solidFill>
                      <a:schemeClr val="tx1"/>
                    </a:solidFill>
                  </a:rPr>
                  <a:t>Smoking (%)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167234542929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477005086753498"/>
          <c:y val="0"/>
          <c:w val="0.25003346456692899"/>
          <c:h val="0.10418307086614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659461616279698E-2"/>
          <c:y val="4.1105853547135897E-2"/>
          <c:w val="0.90380508746686705"/>
          <c:h val="0.89527091208180698"/>
        </c:manualLayout>
      </c:layout>
      <c:lineChart>
        <c:grouping val="standard"/>
        <c:varyColors val="0"/>
        <c:ser>
          <c:idx val="1"/>
          <c:order val="0"/>
          <c:tx>
            <c:strRef>
              <c:f>Sheet1!$C$16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rgbClr val="E31A1C"/>
              </a:solidFill>
            </a:ln>
          </c:spPr>
          <c:marker>
            <c:symbol val="circle"/>
            <c:size val="7"/>
            <c:spPr>
              <a:solidFill>
                <a:srgbClr val="FFFFFF"/>
              </a:solidFill>
              <a:ln>
                <a:solidFill>
                  <a:srgbClr val="E31A1C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Sheet1!$A$17:$A$26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Sheet1!$C$17:$C$26</c:f>
              <c:numCache>
                <c:formatCode>General</c:formatCode>
                <c:ptCount val="10"/>
                <c:pt idx="0">
                  <c:v>8.8000000000000007</c:v>
                </c:pt>
                <c:pt idx="1">
                  <c:v>8.9</c:v>
                </c:pt>
                <c:pt idx="2">
                  <c:v>9.1</c:v>
                </c:pt>
                <c:pt idx="3">
                  <c:v>9.1</c:v>
                </c:pt>
                <c:pt idx="4">
                  <c:v>9.8000000000000007</c:v>
                </c:pt>
                <c:pt idx="5">
                  <c:v>9.6</c:v>
                </c:pt>
                <c:pt idx="6">
                  <c:v>10.4</c:v>
                </c:pt>
                <c:pt idx="7">
                  <c:v>10.5</c:v>
                </c:pt>
                <c:pt idx="8">
                  <c:v>11.5</c:v>
                </c:pt>
                <c:pt idx="9">
                  <c:v>12.3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Sheet1!$F$16</c:f>
              <c:strCache>
                <c:ptCount val="1"/>
                <c:pt idx="0">
                  <c:v>Miami-Dade</c:v>
                </c:pt>
              </c:strCache>
            </c:strRef>
          </c:tx>
          <c:spPr>
            <a:ln>
              <a:solidFill>
                <a:srgbClr val="33A02C"/>
              </a:solidFill>
            </a:ln>
          </c:spPr>
          <c:marker>
            <c:symbol val="star"/>
            <c:size val="7"/>
            <c:spPr>
              <a:solidFill>
                <a:srgbClr val="33A02C"/>
              </a:solidFill>
              <a:ln>
                <a:solidFill>
                  <a:srgbClr val="33A02C"/>
                </a:solidFill>
              </a:ln>
            </c:spPr>
          </c:marker>
          <c:cat>
            <c:numRef>
              <c:f>Sheet1!$A$17:$A$26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Sheet1!$F$17:$F$26</c:f>
              <c:numCache>
                <c:formatCode>General</c:formatCode>
                <c:ptCount val="10"/>
                <c:pt idx="0">
                  <c:v>7.4</c:v>
                </c:pt>
                <c:pt idx="1">
                  <c:v>7.1</c:v>
                </c:pt>
                <c:pt idx="2">
                  <c:v>7.3</c:v>
                </c:pt>
                <c:pt idx="3">
                  <c:v>7.2</c:v>
                </c:pt>
                <c:pt idx="4">
                  <c:v>8.2000000000000011</c:v>
                </c:pt>
                <c:pt idx="5">
                  <c:v>8.6</c:v>
                </c:pt>
                <c:pt idx="6">
                  <c:v>8.3000000000000007</c:v>
                </c:pt>
                <c:pt idx="7">
                  <c:v>7.8</c:v>
                </c:pt>
                <c:pt idx="8">
                  <c:v>7.4</c:v>
                </c:pt>
                <c:pt idx="9">
                  <c:v>7.2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Sheet1!$G$16</c:f>
              <c:strCache>
                <c:ptCount val="1"/>
                <c:pt idx="0">
                  <c:v>San Bernardino</c:v>
                </c:pt>
              </c:strCache>
            </c:strRef>
          </c:tx>
          <c:spPr>
            <a:ln>
              <a:solidFill>
                <a:srgbClr val="1F78B4"/>
              </a:solidFill>
            </a:ln>
          </c:spPr>
          <c:marker>
            <c:spPr>
              <a:solidFill>
                <a:srgbClr val="1F78B4"/>
              </a:solidFill>
              <a:ln>
                <a:solidFill>
                  <a:srgbClr val="1F78B4"/>
                </a:solidFill>
              </a:ln>
            </c:spPr>
          </c:marker>
          <c:cat>
            <c:numRef>
              <c:f>Sheet1!$A$17:$A$26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Sheet1!$G$17:$G$26</c:f>
              <c:numCache>
                <c:formatCode>General</c:formatCode>
                <c:ptCount val="10"/>
                <c:pt idx="0">
                  <c:v>7.7</c:v>
                </c:pt>
                <c:pt idx="1">
                  <c:v>7.4</c:v>
                </c:pt>
                <c:pt idx="2">
                  <c:v>8.6</c:v>
                </c:pt>
                <c:pt idx="3">
                  <c:v>8.1</c:v>
                </c:pt>
                <c:pt idx="4">
                  <c:v>8.2000000000000011</c:v>
                </c:pt>
                <c:pt idx="5">
                  <c:v>8.1</c:v>
                </c:pt>
                <c:pt idx="6">
                  <c:v>8.7000000000000011</c:v>
                </c:pt>
                <c:pt idx="7">
                  <c:v>9.4</c:v>
                </c:pt>
                <c:pt idx="8">
                  <c:v>9.5</c:v>
                </c:pt>
                <c:pt idx="9">
                  <c:v>9.3000000000000007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Sheet1!$B$16</c:f>
              <c:strCache>
                <c:ptCount val="1"/>
                <c:pt idx="0">
                  <c:v>Bexar (TX)</c:v>
                </c:pt>
              </c:strCache>
            </c:strRef>
          </c:tx>
          <c:spPr>
            <a:ln>
              <a:solidFill>
                <a:srgbClr val="6A3D9A"/>
              </a:solidFill>
            </a:ln>
          </c:spPr>
          <c:marker>
            <c:spPr>
              <a:solidFill>
                <a:srgbClr val="6A3D9A"/>
              </a:solidFill>
            </c:spPr>
          </c:marker>
          <c:cat>
            <c:numRef>
              <c:f>Sheet1!$A$17:$A$26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Sheet1!$B$17:$B$26</c:f>
              <c:numCache>
                <c:formatCode>General</c:formatCode>
                <c:ptCount val="10"/>
                <c:pt idx="0">
                  <c:v>7.9</c:v>
                </c:pt>
                <c:pt idx="1">
                  <c:v>8.5</c:v>
                </c:pt>
                <c:pt idx="2">
                  <c:v>8.6</c:v>
                </c:pt>
                <c:pt idx="3">
                  <c:v>8.5</c:v>
                </c:pt>
                <c:pt idx="4">
                  <c:v>8.2000000000000011</c:v>
                </c:pt>
                <c:pt idx="5">
                  <c:v>8.7000000000000011</c:v>
                </c:pt>
                <c:pt idx="6">
                  <c:v>9.4</c:v>
                </c:pt>
                <c:pt idx="7">
                  <c:v>9.6</c:v>
                </c:pt>
                <c:pt idx="8">
                  <c:v>9.1</c:v>
                </c:pt>
                <c:pt idx="9">
                  <c:v>9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Sheet1!$D$16</c:f>
              <c:strCache>
                <c:ptCount val="1"/>
                <c:pt idx="0">
                  <c:v>Dallas</c:v>
                </c:pt>
              </c:strCache>
            </c:strRef>
          </c:tx>
          <c:spPr>
            <a:ln>
              <a:solidFill>
                <a:srgbClr val="FF7F00"/>
              </a:solidFill>
            </a:ln>
          </c:spPr>
          <c:marker>
            <c:spPr>
              <a:solidFill>
                <a:srgbClr val="FF7F00"/>
              </a:solidFill>
              <a:ln>
                <a:noFill/>
              </a:ln>
            </c:spPr>
          </c:marker>
          <c:cat>
            <c:numRef>
              <c:f>Sheet1!$A$17:$A$26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Sheet1!$D$17:$D$26</c:f>
              <c:numCache>
                <c:formatCode>General</c:formatCode>
                <c:ptCount val="10"/>
                <c:pt idx="0">
                  <c:v>7.5</c:v>
                </c:pt>
                <c:pt idx="1">
                  <c:v>8.2000000000000011</c:v>
                </c:pt>
                <c:pt idx="2">
                  <c:v>9.4</c:v>
                </c:pt>
                <c:pt idx="3">
                  <c:v>9.4</c:v>
                </c:pt>
                <c:pt idx="4">
                  <c:v>9.8000000000000007</c:v>
                </c:pt>
                <c:pt idx="5">
                  <c:v>10.199999999999999</c:v>
                </c:pt>
                <c:pt idx="6">
                  <c:v>9.8000000000000007</c:v>
                </c:pt>
                <c:pt idx="7">
                  <c:v>9.9</c:v>
                </c:pt>
                <c:pt idx="8">
                  <c:v>9.1</c:v>
                </c:pt>
                <c:pt idx="9">
                  <c:v>9.6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Sheet1!$E$16</c:f>
              <c:strCache>
                <c:ptCount val="1"/>
                <c:pt idx="0">
                  <c:v>Los Angeles</c:v>
                </c:pt>
              </c:strCache>
            </c:strRef>
          </c:tx>
          <c:spPr>
            <a:ln>
              <a:solidFill>
                <a:srgbClr val="A6CEE3"/>
              </a:solidFill>
            </a:ln>
          </c:spPr>
          <c:marker>
            <c:symbol val="circle"/>
            <c:size val="7"/>
            <c:spPr>
              <a:solidFill>
                <a:srgbClr val="A6CEE3"/>
              </a:solidFill>
              <a:ln>
                <a:noFill/>
              </a:ln>
            </c:spPr>
          </c:marker>
          <c:cat>
            <c:numRef>
              <c:f>Sheet1!$A$17:$A$26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Sheet1!$E$17:$E$26</c:f>
              <c:numCache>
                <c:formatCode>General</c:formatCode>
                <c:ptCount val="10"/>
                <c:pt idx="0">
                  <c:v>6</c:v>
                </c:pt>
                <c:pt idx="1">
                  <c:v>6.6</c:v>
                </c:pt>
                <c:pt idx="2">
                  <c:v>7.3</c:v>
                </c:pt>
                <c:pt idx="3">
                  <c:v>7.7</c:v>
                </c:pt>
                <c:pt idx="4">
                  <c:v>7.9</c:v>
                </c:pt>
                <c:pt idx="5">
                  <c:v>7.7</c:v>
                </c:pt>
                <c:pt idx="6">
                  <c:v>7.8</c:v>
                </c:pt>
                <c:pt idx="7">
                  <c:v>8.1</c:v>
                </c:pt>
                <c:pt idx="8">
                  <c:v>8.4</c:v>
                </c:pt>
                <c:pt idx="9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41472"/>
        <c:axId val="45243392"/>
      </c:lineChart>
      <c:catAx>
        <c:axId val="452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243392"/>
        <c:crosses val="autoZero"/>
        <c:auto val="1"/>
        <c:lblAlgn val="ctr"/>
        <c:lblOffset val="100"/>
        <c:noMultiLvlLbl val="0"/>
      </c:catAx>
      <c:valAx>
        <c:axId val="45243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Age-adjusted prevalence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4646767131643001E-3"/>
              <c:y val="0.31430928427074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241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2432225959867"/>
          <c:y val="2.1131834359697101E-2"/>
          <c:w val="0.65702736954326002"/>
          <c:h val="0.1084676674614680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55010986397305E-2"/>
          <c:y val="4.3106905150912103E-2"/>
          <c:w val="0.88808317312962903"/>
          <c:h val="0.7667349024479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7F7F7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31A1C"/>
              </a:solidFill>
              <a:ln w="9525">
                <a:solidFill>
                  <a:srgbClr val="7F7F7F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1F78B4"/>
              </a:solidFill>
              <a:ln w="9525">
                <a:solidFill>
                  <a:srgbClr val="7F7F7F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1F78B4"/>
              </a:solidFill>
              <a:ln w="9525">
                <a:solidFill>
                  <a:srgbClr val="7F7F7F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1F78B4"/>
              </a:solidFill>
              <a:ln w="9525">
                <a:solidFill>
                  <a:srgbClr val="7F7F7F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1F78B4"/>
              </a:solidFill>
              <a:ln w="9525">
                <a:solidFill>
                  <a:srgbClr val="7F7F7F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33A02C"/>
              </a:solidFill>
              <a:ln w="9525">
                <a:solidFill>
                  <a:srgbClr val="7F7F7F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33A02C"/>
              </a:solidFill>
              <a:ln w="9525">
                <a:solidFill>
                  <a:srgbClr val="7F7F7F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33A02C"/>
              </a:solidFill>
              <a:ln w="9525">
                <a:solidFill>
                  <a:srgbClr val="7F7F7F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33A02C"/>
              </a:solidFill>
              <a:ln w="9525">
                <a:solidFill>
                  <a:srgbClr val="7F7F7F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33A02C"/>
              </a:solidFill>
              <a:ln w="9525">
                <a:solidFill>
                  <a:srgbClr val="7F7F7F"/>
                </a:solidFill>
              </a:ln>
            </c:spPr>
          </c:dPt>
          <c:dLbls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 in Microsoft PowerPoint]Sheet1'!$A$2:$A$13</c:f>
              <c:strCache>
                <c:ptCount val="12"/>
                <c:pt idx="0">
                  <c:v>Bronx</c:v>
                </c:pt>
                <c:pt idx="2">
                  <c:v>Brooklyn</c:v>
                </c:pt>
                <c:pt idx="3">
                  <c:v>Queens</c:v>
                </c:pt>
                <c:pt idx="4">
                  <c:v>Manhattan </c:v>
                </c:pt>
                <c:pt idx="5">
                  <c:v>Staten Island</c:v>
                </c:pt>
                <c:pt idx="7">
                  <c:v>Miami-Dade</c:v>
                </c:pt>
                <c:pt idx="8">
                  <c:v>San Bernadino</c:v>
                </c:pt>
                <c:pt idx="9">
                  <c:v>Bexar (San Antonio)</c:v>
                </c:pt>
                <c:pt idx="10">
                  <c:v>Dallas</c:v>
                </c:pt>
                <c:pt idx="11">
                  <c:v>Los Angeles</c:v>
                </c:pt>
              </c:strCache>
            </c:strRef>
          </c:cat>
          <c:val>
            <c:numRef>
              <c:f>'[Chart in Microsoft PowerPoint]Sheet1'!$B$2:$B$13</c:f>
              <c:numCache>
                <c:formatCode>General</c:formatCode>
                <c:ptCount val="12"/>
                <c:pt idx="0">
                  <c:v>12.3</c:v>
                </c:pt>
                <c:pt idx="2">
                  <c:v>10.5</c:v>
                </c:pt>
                <c:pt idx="3">
                  <c:v>10.7</c:v>
                </c:pt>
                <c:pt idx="4">
                  <c:v>6.9</c:v>
                </c:pt>
                <c:pt idx="5">
                  <c:v>8.6</c:v>
                </c:pt>
                <c:pt idx="7">
                  <c:v>7.2</c:v>
                </c:pt>
                <c:pt idx="8">
                  <c:v>9.3000000000000007</c:v>
                </c:pt>
                <c:pt idx="9">
                  <c:v>9</c:v>
                </c:pt>
                <c:pt idx="10">
                  <c:v>9.6</c:v>
                </c:pt>
                <c:pt idx="1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5307776"/>
        <c:axId val="45309312"/>
      </c:barChart>
      <c:lineChart>
        <c:grouping val="standard"/>
        <c:varyColors val="0"/>
        <c:ser>
          <c:idx val="1"/>
          <c:order val="1"/>
          <c:spPr>
            <a:ln>
              <a:noFill/>
            </a:ln>
          </c:spPr>
          <c:marker>
            <c:symbol val="none"/>
          </c:marker>
          <c:trendline>
            <c:spPr>
              <a:ln>
                <a:solidFill>
                  <a:srgbClr val="FF0000"/>
                </a:solidFill>
                <a:prstDash val="sysDash"/>
              </a:ln>
            </c:spPr>
            <c:trendlineType val="linear"/>
            <c:forward val="0.5"/>
            <c:backward val="0.5"/>
            <c:dispRSqr val="0"/>
            <c:dispEq val="0"/>
          </c:trendline>
          <c:val>
            <c:numRef>
              <c:f>'[Chart in Microsoft PowerPoint]Sheet1'!$C$2:$C$13</c:f>
              <c:numCache>
                <c:formatCode>General</c:formatCode>
                <c:ptCount val="12"/>
                <c:pt idx="0">
                  <c:v>12.3</c:v>
                </c:pt>
                <c:pt idx="2">
                  <c:v>12.3</c:v>
                </c:pt>
                <c:pt idx="3">
                  <c:v>12.3</c:v>
                </c:pt>
                <c:pt idx="4">
                  <c:v>12.3</c:v>
                </c:pt>
                <c:pt idx="5">
                  <c:v>12.3</c:v>
                </c:pt>
                <c:pt idx="7">
                  <c:v>12.3</c:v>
                </c:pt>
                <c:pt idx="8">
                  <c:v>12.3</c:v>
                </c:pt>
                <c:pt idx="9">
                  <c:v>12.3</c:v>
                </c:pt>
                <c:pt idx="10">
                  <c:v>12.3</c:v>
                </c:pt>
                <c:pt idx="11">
                  <c:v>12.3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07776"/>
        <c:axId val="45309312"/>
      </c:lineChart>
      <c:catAx>
        <c:axId val="4530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1000"/>
            </a:pPr>
            <a:endParaRPr lang="en-US"/>
          </a:p>
        </c:txPr>
        <c:crossAx val="45309312"/>
        <c:crosses val="autoZero"/>
        <c:auto val="1"/>
        <c:lblAlgn val="ctr"/>
        <c:lblOffset val="100"/>
        <c:noMultiLvlLbl val="0"/>
      </c:catAx>
      <c:valAx>
        <c:axId val="4530931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Age-adjusted</a:t>
                </a:r>
                <a:r>
                  <a:rPr lang="en-US" baseline="0"/>
                  <a:t> prevalence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3077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49558758819893E-2"/>
          <c:y val="2.2807721181003798E-2"/>
          <c:w val="0.88697990257536297"/>
          <c:h val="0.782313717988494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31A1C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1F78B4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1F78B4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33A02C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33A02C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33A02C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FF7F0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FF7F0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FF7F0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FF7F00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'Presentation Graphs'!$AB$34:$AQ$34</c:f>
              <c:strCache>
                <c:ptCount val="16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  <c:pt idx="5">
                  <c:v>Male</c:v>
                </c:pt>
                <c:pt idx="6">
                  <c:v>Female</c:v>
                </c:pt>
                <c:pt idx="8">
                  <c:v>Hispanic</c:v>
                </c:pt>
                <c:pt idx="9">
                  <c:v>NHB</c:v>
                </c:pt>
                <c:pt idx="10">
                  <c:v>NHW</c:v>
                </c:pt>
                <c:pt idx="12">
                  <c:v>&lt;HS</c:v>
                </c:pt>
                <c:pt idx="13">
                  <c:v>HS</c:v>
                </c:pt>
                <c:pt idx="14">
                  <c:v>Some college</c:v>
                </c:pt>
                <c:pt idx="15">
                  <c:v>≥College</c:v>
                </c:pt>
              </c:strCache>
            </c:strRef>
          </c:cat>
          <c:val>
            <c:numRef>
              <c:f>'Presentation Graphs'!$AB$35:$AQ$35</c:f>
              <c:numCache>
                <c:formatCode>General</c:formatCode>
                <c:ptCount val="16"/>
                <c:pt idx="0">
                  <c:v>0.8</c:v>
                </c:pt>
                <c:pt idx="1">
                  <c:v>4.5999999999999996</c:v>
                </c:pt>
                <c:pt idx="2">
                  <c:v>23.4</c:v>
                </c:pt>
                <c:pt idx="3">
                  <c:v>36.1</c:v>
                </c:pt>
                <c:pt idx="5">
                  <c:v>14.7</c:v>
                </c:pt>
                <c:pt idx="6">
                  <c:v>15.4</c:v>
                </c:pt>
                <c:pt idx="8">
                  <c:v>17.399999999999999</c:v>
                </c:pt>
                <c:pt idx="9">
                  <c:v>14.5</c:v>
                </c:pt>
                <c:pt idx="10">
                  <c:v>8.8000000000000007</c:v>
                </c:pt>
                <c:pt idx="12">
                  <c:v>18.899999999999999</c:v>
                </c:pt>
                <c:pt idx="13">
                  <c:v>15.6</c:v>
                </c:pt>
                <c:pt idx="14">
                  <c:v>12.3</c:v>
                </c:pt>
                <c:pt idx="15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9748224"/>
        <c:axId val="49758208"/>
      </c:barChart>
      <c:catAx>
        <c:axId val="4974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49758208"/>
        <c:crosses val="autoZero"/>
        <c:auto val="1"/>
        <c:lblAlgn val="ctr"/>
        <c:lblOffset val="100"/>
        <c:noMultiLvlLbl val="0"/>
      </c:catAx>
      <c:valAx>
        <c:axId val="49758208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 dirty="0" smtClean="0"/>
                  <a:t>Age-Adjusted</a:t>
                </a:r>
                <a:r>
                  <a:rPr lang="en-US" b="1" baseline="0" dirty="0" smtClean="0"/>
                  <a:t> </a:t>
                </a:r>
                <a:r>
                  <a:rPr lang="en-US" b="1" dirty="0" smtClean="0"/>
                  <a:t>Percent with Diagnosed Diabetes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3.3426866292092599E-3"/>
              <c:y val="0.1220598684094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748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12203490238"/>
          <c:y val="3.4288657874530303E-2"/>
          <c:w val="0.86579929076263595"/>
          <c:h val="0.83725323450288103"/>
        </c:manualLayout>
      </c:layout>
      <c:lineChart>
        <c:grouping val="standard"/>
        <c:varyColors val="0"/>
        <c:ser>
          <c:idx val="0"/>
          <c:order val="0"/>
          <c:tx>
            <c:strRef>
              <c:f>'Diabetes Mortality'!$A$12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rgbClr val="E31A1C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E31A1C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Mortality'!$B$11:$Q$11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Mortality'!$B$12:$Q$12</c:f>
              <c:numCache>
                <c:formatCode>General</c:formatCode>
                <c:ptCount val="16"/>
                <c:pt idx="0">
                  <c:v>36.800000000000011</c:v>
                </c:pt>
                <c:pt idx="1">
                  <c:v>33</c:v>
                </c:pt>
                <c:pt idx="2">
                  <c:v>35.1</c:v>
                </c:pt>
                <c:pt idx="3">
                  <c:v>38.6</c:v>
                </c:pt>
                <c:pt idx="4">
                  <c:v>33.1</c:v>
                </c:pt>
                <c:pt idx="5">
                  <c:v>33.9</c:v>
                </c:pt>
                <c:pt idx="6">
                  <c:v>36.700000000000003</c:v>
                </c:pt>
                <c:pt idx="7">
                  <c:v>31</c:v>
                </c:pt>
                <c:pt idx="8">
                  <c:v>32.6</c:v>
                </c:pt>
                <c:pt idx="9">
                  <c:v>29.3</c:v>
                </c:pt>
                <c:pt idx="10">
                  <c:v>27.1</c:v>
                </c:pt>
                <c:pt idx="11">
                  <c:v>27.5</c:v>
                </c:pt>
                <c:pt idx="12">
                  <c:v>25.4</c:v>
                </c:pt>
                <c:pt idx="13">
                  <c:v>27.3</c:v>
                </c:pt>
                <c:pt idx="14">
                  <c:v>24.2</c:v>
                </c:pt>
                <c:pt idx="15">
                  <c:v>26.9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'Diabetes Mortality'!$A$13</c:f>
              <c:strCache>
                <c:ptCount val="1"/>
                <c:pt idx="0">
                  <c:v>NYC Excluding Bronx</c:v>
                </c:pt>
              </c:strCache>
            </c:strRef>
          </c:tx>
          <c:spPr>
            <a:ln>
              <a:solidFill>
                <a:srgbClr val="1F78B4"/>
              </a:solidFill>
            </a:ln>
          </c:spPr>
          <c:marker>
            <c:spPr>
              <a:solidFill>
                <a:srgbClr val="1F78B4"/>
              </a:solidFill>
              <a:ln>
                <a:solidFill>
                  <a:srgbClr val="1F78B4"/>
                </a:solidFill>
              </a:ln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Mortality'!$B$11:$Q$11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Mortality'!$B$13:$Q$13</c:f>
              <c:numCache>
                <c:formatCode>General</c:formatCode>
                <c:ptCount val="16"/>
                <c:pt idx="0">
                  <c:v>20.2</c:v>
                </c:pt>
                <c:pt idx="1">
                  <c:v>20.7</c:v>
                </c:pt>
                <c:pt idx="2">
                  <c:v>19.7</c:v>
                </c:pt>
                <c:pt idx="3">
                  <c:v>21.6</c:v>
                </c:pt>
                <c:pt idx="4">
                  <c:v>20</c:v>
                </c:pt>
                <c:pt idx="5">
                  <c:v>20.5</c:v>
                </c:pt>
                <c:pt idx="6">
                  <c:v>18.7</c:v>
                </c:pt>
                <c:pt idx="7">
                  <c:v>17.5</c:v>
                </c:pt>
                <c:pt idx="8">
                  <c:v>17.899999999999999</c:v>
                </c:pt>
                <c:pt idx="9">
                  <c:v>19.100000000000001</c:v>
                </c:pt>
                <c:pt idx="10">
                  <c:v>19.399999999999999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20.100000000000001</c:v>
                </c:pt>
                <c:pt idx="14">
                  <c:v>19.5</c:v>
                </c:pt>
                <c:pt idx="15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04640"/>
        <c:axId val="49506176"/>
      </c:lineChart>
      <c:catAx>
        <c:axId val="495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49506176"/>
        <c:crosses val="autoZero"/>
        <c:auto val="1"/>
        <c:lblAlgn val="ctr"/>
        <c:lblOffset val="100"/>
        <c:noMultiLvlLbl val="0"/>
      </c:catAx>
      <c:valAx>
        <c:axId val="49506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1" dirty="0" smtClean="0"/>
                  <a:t>Age- Adjusted </a:t>
                </a:r>
                <a:r>
                  <a:rPr lang="en-US" sz="1400" b="1" baseline="0" dirty="0" smtClean="0"/>
                  <a:t>Mortality Rate per 100,000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3.7878787878787902E-3"/>
              <c:y val="9.1607771195470603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49504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825800771768699"/>
          <c:y val="1.5692644927342202E-2"/>
          <c:w val="0.77610330840306396"/>
          <c:h val="6.7763188514796194E-2"/>
        </c:manualLayout>
      </c:layout>
      <c:overlay val="1"/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847756962862106E-2"/>
          <c:y val="8.3858110550552395E-2"/>
          <c:w val="0.90895307983594498"/>
          <c:h val="0.78832151969027797"/>
        </c:manualLayout>
      </c:layout>
      <c:lineChart>
        <c:grouping val="standard"/>
        <c:varyColors val="0"/>
        <c:ser>
          <c:idx val="0"/>
          <c:order val="0"/>
          <c:tx>
            <c:strRef>
              <c:f>'Diabetes Mortality'!$B$22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0898641588296799E-2"/>
                  <c:y val="-2.289815290236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7986631325113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Mortality'!$A$23:$A$38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Mortality'!$B$23:$B$38</c:f>
              <c:numCache>
                <c:formatCode>General</c:formatCode>
                <c:ptCount val="16"/>
                <c:pt idx="0">
                  <c:v>36.800000000000011</c:v>
                </c:pt>
                <c:pt idx="1">
                  <c:v>33</c:v>
                </c:pt>
                <c:pt idx="2">
                  <c:v>35.1</c:v>
                </c:pt>
                <c:pt idx="3">
                  <c:v>38.6</c:v>
                </c:pt>
                <c:pt idx="4">
                  <c:v>33.1</c:v>
                </c:pt>
                <c:pt idx="5">
                  <c:v>33.9</c:v>
                </c:pt>
                <c:pt idx="6">
                  <c:v>36.700000000000003</c:v>
                </c:pt>
                <c:pt idx="7">
                  <c:v>31</c:v>
                </c:pt>
                <c:pt idx="8">
                  <c:v>32.6</c:v>
                </c:pt>
                <c:pt idx="9">
                  <c:v>29.3</c:v>
                </c:pt>
                <c:pt idx="10">
                  <c:v>27.1</c:v>
                </c:pt>
                <c:pt idx="11">
                  <c:v>27.5</c:v>
                </c:pt>
                <c:pt idx="12">
                  <c:v>25.4</c:v>
                </c:pt>
                <c:pt idx="13">
                  <c:v>27.3</c:v>
                </c:pt>
                <c:pt idx="14">
                  <c:v>24.2</c:v>
                </c:pt>
                <c:pt idx="15">
                  <c:v>26.9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'Diabetes Mortality'!$C$22</c:f>
              <c:strCache>
                <c:ptCount val="1"/>
                <c:pt idx="0">
                  <c:v>NYC Excluding Bronx</c:v>
                </c:pt>
              </c:strCache>
            </c:strRef>
          </c:tx>
          <c:dLbls>
            <c:dLbl>
              <c:idx val="0"/>
              <c:layout>
                <c:manualLayout>
                  <c:x val="-1.67189132706374E-2"/>
                  <c:y val="2.7986631325113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7.63271763412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Mortality'!$A$23:$A$38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Mortality'!$C$23:$C$38</c:f>
              <c:numCache>
                <c:formatCode>General</c:formatCode>
                <c:ptCount val="16"/>
                <c:pt idx="0">
                  <c:v>20.2</c:v>
                </c:pt>
                <c:pt idx="1">
                  <c:v>20.7</c:v>
                </c:pt>
                <c:pt idx="2">
                  <c:v>19.7</c:v>
                </c:pt>
                <c:pt idx="3">
                  <c:v>21.6</c:v>
                </c:pt>
                <c:pt idx="4">
                  <c:v>20</c:v>
                </c:pt>
                <c:pt idx="5">
                  <c:v>20.5</c:v>
                </c:pt>
                <c:pt idx="6">
                  <c:v>18.7</c:v>
                </c:pt>
                <c:pt idx="7">
                  <c:v>17.5</c:v>
                </c:pt>
                <c:pt idx="8">
                  <c:v>17.899999999999999</c:v>
                </c:pt>
                <c:pt idx="9">
                  <c:v>19.100000000000001</c:v>
                </c:pt>
                <c:pt idx="10">
                  <c:v>19.399999999999999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20.100000000000001</c:v>
                </c:pt>
                <c:pt idx="14">
                  <c:v>19.5</c:v>
                </c:pt>
                <c:pt idx="15">
                  <c:v>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'Diabetes Mortality'!$D$22</c:f>
              <c:strCache>
                <c:ptCount val="1"/>
                <c:pt idx="0">
                  <c:v>Miami-Dade</c:v>
                </c:pt>
              </c:strCache>
            </c:strRef>
          </c:tx>
          <c:dLbls>
            <c:dLbl>
              <c:idx val="0"/>
              <c:layout>
                <c:manualLayout>
                  <c:x val="-8.3594566353187207E-3"/>
                  <c:y val="2.5442392113739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1.017695684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Mortality'!$A$23:$A$38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Mortality'!$D$23:$D$38</c:f>
              <c:numCache>
                <c:formatCode>General</c:formatCode>
                <c:ptCount val="16"/>
                <c:pt idx="0">
                  <c:v>22.1</c:v>
                </c:pt>
                <c:pt idx="1">
                  <c:v>23.7</c:v>
                </c:pt>
                <c:pt idx="2">
                  <c:v>22.4</c:v>
                </c:pt>
                <c:pt idx="3">
                  <c:v>25.2</c:v>
                </c:pt>
                <c:pt idx="4">
                  <c:v>23.4</c:v>
                </c:pt>
                <c:pt idx="5">
                  <c:v>25.5</c:v>
                </c:pt>
                <c:pt idx="6">
                  <c:v>24.1</c:v>
                </c:pt>
                <c:pt idx="7">
                  <c:v>24.5</c:v>
                </c:pt>
                <c:pt idx="8">
                  <c:v>24.4</c:v>
                </c:pt>
                <c:pt idx="9">
                  <c:v>24</c:v>
                </c:pt>
                <c:pt idx="10">
                  <c:v>23.4</c:v>
                </c:pt>
                <c:pt idx="11">
                  <c:v>19.8</c:v>
                </c:pt>
                <c:pt idx="12">
                  <c:v>21.3</c:v>
                </c:pt>
                <c:pt idx="13">
                  <c:v>20</c:v>
                </c:pt>
                <c:pt idx="14">
                  <c:v>20.6</c:v>
                </c:pt>
                <c:pt idx="15">
                  <c:v>21.2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'Diabetes Mortality'!$E$22</c:f>
              <c:strCache>
                <c:ptCount val="1"/>
                <c:pt idx="0">
                  <c:v>San Bernadino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3.5527690700104503E-2"/>
                  <c:y val="-3.561934895923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544239211373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Mortality'!$A$23:$A$38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Mortality'!$E$23:$E$38</c:f>
              <c:numCache>
                <c:formatCode>General</c:formatCode>
                <c:ptCount val="16"/>
                <c:pt idx="0">
                  <c:v>30.3</c:v>
                </c:pt>
                <c:pt idx="1">
                  <c:v>32.200000000000003</c:v>
                </c:pt>
                <c:pt idx="2">
                  <c:v>28.9</c:v>
                </c:pt>
                <c:pt idx="3">
                  <c:v>31.8</c:v>
                </c:pt>
                <c:pt idx="4">
                  <c:v>31.9</c:v>
                </c:pt>
                <c:pt idx="5">
                  <c:v>30.9</c:v>
                </c:pt>
                <c:pt idx="6">
                  <c:v>31.5</c:v>
                </c:pt>
                <c:pt idx="7">
                  <c:v>33.700000000000003</c:v>
                </c:pt>
                <c:pt idx="8">
                  <c:v>31.7</c:v>
                </c:pt>
                <c:pt idx="9">
                  <c:v>28.7</c:v>
                </c:pt>
                <c:pt idx="10">
                  <c:v>36.800000000000011</c:v>
                </c:pt>
                <c:pt idx="11">
                  <c:v>35.700000000000003</c:v>
                </c:pt>
                <c:pt idx="12">
                  <c:v>31.1</c:v>
                </c:pt>
                <c:pt idx="13">
                  <c:v>32.9</c:v>
                </c:pt>
                <c:pt idx="14">
                  <c:v>31.7</c:v>
                </c:pt>
                <c:pt idx="15">
                  <c:v>33.1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'Diabetes Mortality'!$F$22</c:f>
              <c:strCache>
                <c:ptCount val="1"/>
                <c:pt idx="0">
                  <c:v>Bexar (TX)</c:v>
                </c:pt>
              </c:strCache>
            </c:strRef>
          </c:tx>
          <c:dLbls>
            <c:dLbl>
              <c:idx val="0"/>
              <c:layout>
                <c:manualLayout>
                  <c:x val="-3.7617554858934199E-2"/>
                  <c:y val="2.544239211373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Mortality'!$A$23:$A$38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Mortality'!$F$23:$F$38</c:f>
              <c:numCache>
                <c:formatCode>General</c:formatCode>
                <c:ptCount val="16"/>
                <c:pt idx="0">
                  <c:v>44.9</c:v>
                </c:pt>
                <c:pt idx="1">
                  <c:v>42.9</c:v>
                </c:pt>
                <c:pt idx="2">
                  <c:v>41.5</c:v>
                </c:pt>
                <c:pt idx="3">
                  <c:v>42.7</c:v>
                </c:pt>
                <c:pt idx="4">
                  <c:v>40.6</c:v>
                </c:pt>
                <c:pt idx="5">
                  <c:v>39.200000000000003</c:v>
                </c:pt>
                <c:pt idx="6">
                  <c:v>32.6</c:v>
                </c:pt>
                <c:pt idx="7">
                  <c:v>32.4</c:v>
                </c:pt>
                <c:pt idx="8">
                  <c:v>27.1</c:v>
                </c:pt>
                <c:pt idx="9">
                  <c:v>24.5</c:v>
                </c:pt>
                <c:pt idx="10">
                  <c:v>24.7</c:v>
                </c:pt>
                <c:pt idx="11">
                  <c:v>29.5</c:v>
                </c:pt>
                <c:pt idx="12">
                  <c:v>25.7</c:v>
                </c:pt>
                <c:pt idx="13">
                  <c:v>25.5</c:v>
                </c:pt>
                <c:pt idx="14">
                  <c:v>28.1</c:v>
                </c:pt>
                <c:pt idx="15">
                  <c:v>25.4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'Diabetes Mortality'!$G$22</c:f>
              <c:strCache>
                <c:ptCount val="1"/>
                <c:pt idx="0">
                  <c:v>Dallas</c:v>
                </c:pt>
              </c:strCache>
            </c:strRef>
          </c:tx>
          <c:dLbls>
            <c:dLbl>
              <c:idx val="0"/>
              <c:layout>
                <c:manualLayout>
                  <c:x val="-8.3594566353187207E-3"/>
                  <c:y val="-5.0884784227479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3.053087053648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Mortality'!$A$23:$A$38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Mortality'!$G$23:$G$38</c:f>
              <c:numCache>
                <c:formatCode>General</c:formatCode>
                <c:ptCount val="16"/>
                <c:pt idx="0">
                  <c:v>26.8</c:v>
                </c:pt>
                <c:pt idx="1">
                  <c:v>22.7</c:v>
                </c:pt>
                <c:pt idx="2">
                  <c:v>26.8</c:v>
                </c:pt>
                <c:pt idx="3">
                  <c:v>21.5</c:v>
                </c:pt>
                <c:pt idx="4">
                  <c:v>22.6</c:v>
                </c:pt>
                <c:pt idx="5">
                  <c:v>24</c:v>
                </c:pt>
                <c:pt idx="6">
                  <c:v>23.6</c:v>
                </c:pt>
                <c:pt idx="7">
                  <c:v>23.5</c:v>
                </c:pt>
                <c:pt idx="8">
                  <c:v>22.4</c:v>
                </c:pt>
                <c:pt idx="9">
                  <c:v>21.6</c:v>
                </c:pt>
                <c:pt idx="10">
                  <c:v>19.399999999999999</c:v>
                </c:pt>
                <c:pt idx="11">
                  <c:v>20.5</c:v>
                </c:pt>
                <c:pt idx="12">
                  <c:v>19.600000000000001</c:v>
                </c:pt>
                <c:pt idx="13">
                  <c:v>17.600000000000001</c:v>
                </c:pt>
                <c:pt idx="14">
                  <c:v>17.8</c:v>
                </c:pt>
                <c:pt idx="15">
                  <c:v>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'Diabetes Mortality'!$H$22</c:f>
              <c:strCache>
                <c:ptCount val="1"/>
                <c:pt idx="0">
                  <c:v>Los Angeles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'Diabetes Mortality'!$A$23:$A$38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'Diabetes Mortality'!$H$23:$H$38</c:f>
              <c:numCache>
                <c:formatCode>General</c:formatCode>
                <c:ptCount val="16"/>
                <c:pt idx="0">
                  <c:v>24.9</c:v>
                </c:pt>
                <c:pt idx="1">
                  <c:v>24.5</c:v>
                </c:pt>
                <c:pt idx="2">
                  <c:v>27</c:v>
                </c:pt>
                <c:pt idx="3">
                  <c:v>27.1</c:v>
                </c:pt>
                <c:pt idx="4">
                  <c:v>27</c:v>
                </c:pt>
                <c:pt idx="5">
                  <c:v>27.8</c:v>
                </c:pt>
                <c:pt idx="6">
                  <c:v>26.1</c:v>
                </c:pt>
                <c:pt idx="7">
                  <c:v>25</c:v>
                </c:pt>
                <c:pt idx="8">
                  <c:v>25.2</c:v>
                </c:pt>
                <c:pt idx="9">
                  <c:v>22</c:v>
                </c:pt>
                <c:pt idx="10">
                  <c:v>21</c:v>
                </c:pt>
                <c:pt idx="11">
                  <c:v>23.4</c:v>
                </c:pt>
                <c:pt idx="12">
                  <c:v>23.1</c:v>
                </c:pt>
                <c:pt idx="13">
                  <c:v>22.1</c:v>
                </c:pt>
                <c:pt idx="14">
                  <c:v>22.5</c:v>
                </c:pt>
                <c:pt idx="15">
                  <c:v>22.7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32160"/>
        <c:axId val="49933696"/>
      </c:lineChart>
      <c:catAx>
        <c:axId val="499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933696"/>
        <c:crosses val="autoZero"/>
        <c:auto val="1"/>
        <c:lblAlgn val="ctr"/>
        <c:lblOffset val="100"/>
        <c:noMultiLvlLbl val="0"/>
      </c:catAx>
      <c:valAx>
        <c:axId val="4993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932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4127481713688593E-2"/>
          <c:y val="1.52654352682439E-2"/>
          <c:w val="0.90369905956112895"/>
          <c:h val="0.12642244507798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54318356189"/>
          <c:y val="3.16916513671077E-2"/>
          <c:w val="0.86637258341996304"/>
          <c:h val="0.83440612345277598"/>
        </c:manualLayout>
      </c:layout>
      <c:lineChart>
        <c:grouping val="standard"/>
        <c:varyColors val="0"/>
        <c:ser>
          <c:idx val="0"/>
          <c:order val="0"/>
          <c:tx>
            <c:strRef>
              <c:f>'Presentation Graphs'!$X$4</c:f>
              <c:strCache>
                <c:ptCount val="1"/>
                <c:pt idx="0">
                  <c:v>Male</c:v>
                </c:pt>
              </c:strCache>
            </c:strRef>
          </c:tx>
          <c:spPr>
            <a:ln w="25400" cap="flat" cmpd="sng" algn="ctr">
              <a:solidFill>
                <a:srgbClr val="1F78B4"/>
              </a:solidFill>
              <a:prstDash val="solid"/>
            </a:ln>
            <a:effectLst/>
          </c:spPr>
          <c:marker>
            <c:spPr>
              <a:solidFill>
                <a:srgbClr val="1F78B4"/>
              </a:solidFill>
              <a:ln w="25400" cap="flat" cmpd="sng" algn="ctr">
                <a:solidFill>
                  <a:srgbClr val="1F78B4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394322538202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788645076405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'Presentation Graphs'!$Y$3:$AN$3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'Presentation Graphs'!$Y$4:$AN$4</c:f>
              <c:numCache>
                <c:formatCode>General</c:formatCode>
                <c:ptCount val="16"/>
                <c:pt idx="0">
                  <c:v>33</c:v>
                </c:pt>
                <c:pt idx="1">
                  <c:v>28.4</c:v>
                </c:pt>
                <c:pt idx="2">
                  <c:v>32.4</c:v>
                </c:pt>
                <c:pt idx="3">
                  <c:v>36.9</c:v>
                </c:pt>
                <c:pt idx="4">
                  <c:v>31.2</c:v>
                </c:pt>
                <c:pt idx="5">
                  <c:v>29.5</c:v>
                </c:pt>
                <c:pt idx="6">
                  <c:v>31</c:v>
                </c:pt>
                <c:pt idx="7">
                  <c:v>27.8</c:v>
                </c:pt>
                <c:pt idx="8">
                  <c:v>31.8</c:v>
                </c:pt>
                <c:pt idx="9">
                  <c:v>24.9</c:v>
                </c:pt>
                <c:pt idx="10">
                  <c:v>31.2</c:v>
                </c:pt>
                <c:pt idx="11">
                  <c:v>30.7</c:v>
                </c:pt>
                <c:pt idx="12">
                  <c:v>31.2</c:v>
                </c:pt>
                <c:pt idx="13">
                  <c:v>31.5</c:v>
                </c:pt>
                <c:pt idx="14">
                  <c:v>28.2</c:v>
                </c:pt>
                <c:pt idx="15">
                  <c:v>35.6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'Presentation Graphs'!$X$5</c:f>
              <c:strCache>
                <c:ptCount val="1"/>
                <c:pt idx="0">
                  <c:v>Female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2.230916061124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3.90410310696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'Presentation Graphs'!$Y$3:$AN$3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'Presentation Graphs'!$Y$5:$AN$5</c:f>
              <c:numCache>
                <c:formatCode>General</c:formatCode>
                <c:ptCount val="16"/>
                <c:pt idx="0">
                  <c:v>43</c:v>
                </c:pt>
                <c:pt idx="1">
                  <c:v>40.4</c:v>
                </c:pt>
                <c:pt idx="2">
                  <c:v>38.4</c:v>
                </c:pt>
                <c:pt idx="3">
                  <c:v>41.4</c:v>
                </c:pt>
                <c:pt idx="4">
                  <c:v>35.1</c:v>
                </c:pt>
                <c:pt idx="5">
                  <c:v>40.6</c:v>
                </c:pt>
                <c:pt idx="6">
                  <c:v>45.7</c:v>
                </c:pt>
                <c:pt idx="7">
                  <c:v>35</c:v>
                </c:pt>
                <c:pt idx="8">
                  <c:v>33.1</c:v>
                </c:pt>
                <c:pt idx="9">
                  <c:v>36.1</c:v>
                </c:pt>
                <c:pt idx="10">
                  <c:v>24.4</c:v>
                </c:pt>
                <c:pt idx="11">
                  <c:v>25.4</c:v>
                </c:pt>
                <c:pt idx="12">
                  <c:v>21.6</c:v>
                </c:pt>
                <c:pt idx="13">
                  <c:v>24.8</c:v>
                </c:pt>
                <c:pt idx="14">
                  <c:v>21.3</c:v>
                </c:pt>
                <c:pt idx="15">
                  <c:v>20.7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56576"/>
        <c:axId val="50058368"/>
      </c:lineChart>
      <c:catAx>
        <c:axId val="500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0" i="0"/>
            </a:pPr>
            <a:endParaRPr lang="en-US"/>
          </a:p>
        </c:txPr>
        <c:crossAx val="50058368"/>
        <c:crosses val="autoZero"/>
        <c:auto val="1"/>
        <c:lblAlgn val="ctr"/>
        <c:lblOffset val="100"/>
        <c:tickLblSkip val="1"/>
        <c:noMultiLvlLbl val="0"/>
      </c:catAx>
      <c:valAx>
        <c:axId val="50058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1" dirty="0" smtClean="0"/>
                  <a:t>Age-Adjusted Mortality Rate</a:t>
                </a:r>
                <a:r>
                  <a:rPr lang="en-US" sz="1400" b="1" baseline="0" dirty="0" smtClean="0"/>
                  <a:t> per 100,000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1.9374364430821099E-3"/>
              <c:y val="0.14070124820631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0"/>
            </a:pPr>
            <a:endParaRPr lang="en-US"/>
          </a:p>
        </c:txPr>
        <c:crossAx val="50056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858471482849901"/>
          <c:y val="0"/>
          <c:w val="0.41707150301262402"/>
          <c:h val="6.5547093316504504E-2"/>
        </c:manualLayout>
      </c:layout>
      <c:overlay val="1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64460619959098E-2"/>
          <c:y val="2.11920993035992E-2"/>
          <c:w val="0.90982201759468495"/>
          <c:h val="0.84483887955423997"/>
        </c:manualLayout>
      </c:layout>
      <c:lineChart>
        <c:grouping val="standard"/>
        <c:varyColors val="0"/>
        <c:ser>
          <c:idx val="0"/>
          <c:order val="0"/>
          <c:tx>
            <c:strRef>
              <c:f>'Presentation Graphs'!$Y$69</c:f>
              <c:strCache>
                <c:ptCount val="1"/>
                <c:pt idx="0">
                  <c:v>45-54</c:v>
                </c:pt>
              </c:strCache>
            </c:strRef>
          </c:tx>
          <c:spPr>
            <a:ln>
              <a:solidFill>
                <a:srgbClr val="A6CEE3"/>
              </a:solidFill>
            </a:ln>
          </c:spPr>
          <c:marker>
            <c:spPr>
              <a:solidFill>
                <a:srgbClr val="A6CEE3"/>
              </a:solidFill>
              <a:ln>
                <a:solidFill>
                  <a:srgbClr val="A6CEE3"/>
                </a:solidFill>
              </a:ln>
            </c:spPr>
          </c:marker>
          <c:cat>
            <c:numRef>
              <c:f>'Presentation Graphs'!$Z$68:$AO$68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'Presentation Graphs'!$Z$69:$AO$69</c:f>
              <c:numCache>
                <c:formatCode>General</c:formatCode>
                <c:ptCount val="16"/>
                <c:pt idx="0">
                  <c:v>16.8</c:v>
                </c:pt>
                <c:pt idx="1">
                  <c:v>21.3</c:v>
                </c:pt>
                <c:pt idx="2">
                  <c:v>17.7</c:v>
                </c:pt>
                <c:pt idx="3">
                  <c:v>20.399999999999999</c:v>
                </c:pt>
                <c:pt idx="4">
                  <c:v>17.5</c:v>
                </c:pt>
                <c:pt idx="5">
                  <c:v>17.8</c:v>
                </c:pt>
                <c:pt idx="6">
                  <c:v>25.7</c:v>
                </c:pt>
                <c:pt idx="7">
                  <c:v>25.7</c:v>
                </c:pt>
                <c:pt idx="8">
                  <c:v>15.1</c:v>
                </c:pt>
                <c:pt idx="9">
                  <c:v>15.3</c:v>
                </c:pt>
                <c:pt idx="10">
                  <c:v>15.6</c:v>
                </c:pt>
                <c:pt idx="11">
                  <c:v>17.7</c:v>
                </c:pt>
                <c:pt idx="12">
                  <c:v>14.9</c:v>
                </c:pt>
                <c:pt idx="13">
                  <c:v>13.2</c:v>
                </c:pt>
                <c:pt idx="14">
                  <c:v>12.6</c:v>
                </c:pt>
                <c:pt idx="15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'Presentation Graphs'!$Y$70</c:f>
              <c:strCache>
                <c:ptCount val="1"/>
                <c:pt idx="0">
                  <c:v>55-64</c:v>
                </c:pt>
              </c:strCache>
            </c:strRef>
          </c:tx>
          <c:spPr>
            <a:ln>
              <a:solidFill>
                <a:srgbClr val="E31A1C"/>
              </a:solidFill>
            </a:ln>
          </c:spPr>
          <c:marker>
            <c:spPr>
              <a:solidFill>
                <a:srgbClr val="E31A1C"/>
              </a:solidFill>
              <a:ln>
                <a:solidFill>
                  <a:srgbClr val="E31A1C"/>
                </a:solidFill>
              </a:ln>
            </c:spPr>
          </c:marker>
          <c:cat>
            <c:numRef>
              <c:f>'Presentation Graphs'!$Z$68:$AO$68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'Presentation Graphs'!$Z$70:$AO$70</c:f>
              <c:numCache>
                <c:formatCode>General</c:formatCode>
                <c:ptCount val="16"/>
                <c:pt idx="0">
                  <c:v>55.7</c:v>
                </c:pt>
                <c:pt idx="1">
                  <c:v>57</c:v>
                </c:pt>
                <c:pt idx="2">
                  <c:v>61.9</c:v>
                </c:pt>
                <c:pt idx="3">
                  <c:v>63.9</c:v>
                </c:pt>
                <c:pt idx="4">
                  <c:v>45.9</c:v>
                </c:pt>
                <c:pt idx="5">
                  <c:v>51.5</c:v>
                </c:pt>
                <c:pt idx="6">
                  <c:v>57.5</c:v>
                </c:pt>
                <c:pt idx="7">
                  <c:v>37.1</c:v>
                </c:pt>
                <c:pt idx="8">
                  <c:v>53.1</c:v>
                </c:pt>
                <c:pt idx="9">
                  <c:v>56.2</c:v>
                </c:pt>
                <c:pt idx="10">
                  <c:v>42</c:v>
                </c:pt>
                <c:pt idx="11">
                  <c:v>50.2</c:v>
                </c:pt>
                <c:pt idx="12">
                  <c:v>41.2</c:v>
                </c:pt>
                <c:pt idx="13">
                  <c:v>37.300000000000011</c:v>
                </c:pt>
                <c:pt idx="14">
                  <c:v>39.5</c:v>
                </c:pt>
                <c:pt idx="15">
                  <c:v>46.7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'Presentation Graphs'!$Y$71</c:f>
              <c:strCache>
                <c:ptCount val="1"/>
                <c:pt idx="0">
                  <c:v>65-74</c:v>
                </c:pt>
              </c:strCache>
            </c:strRef>
          </c:tx>
          <c:spPr>
            <a:ln w="25400" cap="flat" cmpd="sng" algn="ctr">
              <a:solidFill>
                <a:srgbClr val="6A3D9A"/>
              </a:solidFill>
              <a:prstDash val="solid"/>
            </a:ln>
            <a:effectLst/>
          </c:spPr>
          <c:marker>
            <c:spPr>
              <a:solidFill>
                <a:srgbClr val="6A3D9A"/>
              </a:solidFill>
              <a:ln w="25400" cap="flat" cmpd="sng" algn="ctr">
                <a:solidFill>
                  <a:srgbClr val="6A3D9A"/>
                </a:solidFill>
                <a:prstDash val="solid"/>
              </a:ln>
              <a:effectLst/>
            </c:spPr>
          </c:marker>
          <c:cat>
            <c:numRef>
              <c:f>'Presentation Graphs'!$Z$68:$AO$68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'Presentation Graphs'!$Z$71:$AO$71</c:f>
              <c:numCache>
                <c:formatCode>General</c:formatCode>
                <c:ptCount val="16"/>
                <c:pt idx="0">
                  <c:v>166.6</c:v>
                </c:pt>
                <c:pt idx="1">
                  <c:v>135.9</c:v>
                </c:pt>
                <c:pt idx="2">
                  <c:v>132.4</c:v>
                </c:pt>
                <c:pt idx="3">
                  <c:v>159</c:v>
                </c:pt>
                <c:pt idx="4">
                  <c:v>138.9</c:v>
                </c:pt>
                <c:pt idx="5">
                  <c:v>135.19999999999999</c:v>
                </c:pt>
                <c:pt idx="6">
                  <c:v>120</c:v>
                </c:pt>
                <c:pt idx="7">
                  <c:v>123</c:v>
                </c:pt>
                <c:pt idx="8">
                  <c:v>131.6</c:v>
                </c:pt>
                <c:pt idx="9">
                  <c:v>93.9</c:v>
                </c:pt>
                <c:pt idx="10">
                  <c:v>111.1</c:v>
                </c:pt>
                <c:pt idx="11">
                  <c:v>104.3</c:v>
                </c:pt>
                <c:pt idx="12">
                  <c:v>88.4</c:v>
                </c:pt>
                <c:pt idx="13">
                  <c:v>97.4</c:v>
                </c:pt>
                <c:pt idx="14">
                  <c:v>73.8</c:v>
                </c:pt>
                <c:pt idx="15">
                  <c:v>91.3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'Presentation Graphs'!$Y$72</c:f>
              <c:strCache>
                <c:ptCount val="1"/>
                <c:pt idx="0">
                  <c:v>75-84</c:v>
                </c:pt>
              </c:strCache>
            </c:strRef>
          </c:tx>
          <c:spPr>
            <a:ln>
              <a:solidFill>
                <a:srgbClr val="33A02C"/>
              </a:solidFill>
            </a:ln>
          </c:spPr>
          <c:marker>
            <c:spPr>
              <a:solidFill>
                <a:srgbClr val="33A02C"/>
              </a:solidFill>
              <a:ln>
                <a:solidFill>
                  <a:srgbClr val="33A02C"/>
                </a:solidFill>
              </a:ln>
            </c:spPr>
          </c:marker>
          <c:cat>
            <c:numRef>
              <c:f>'Presentation Graphs'!$Z$68:$AO$68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'Presentation Graphs'!$Z$72:$AO$72</c:f>
              <c:numCache>
                <c:formatCode>General</c:formatCode>
                <c:ptCount val="16"/>
                <c:pt idx="0">
                  <c:v>248.7</c:v>
                </c:pt>
                <c:pt idx="1">
                  <c:v>198.9</c:v>
                </c:pt>
                <c:pt idx="2">
                  <c:v>232.8</c:v>
                </c:pt>
                <c:pt idx="3">
                  <c:v>268.7</c:v>
                </c:pt>
                <c:pt idx="4">
                  <c:v>223.8</c:v>
                </c:pt>
                <c:pt idx="5">
                  <c:v>233.3</c:v>
                </c:pt>
                <c:pt idx="6">
                  <c:v>259.7</c:v>
                </c:pt>
                <c:pt idx="7">
                  <c:v>186.5</c:v>
                </c:pt>
                <c:pt idx="8">
                  <c:v>200.7</c:v>
                </c:pt>
                <c:pt idx="9">
                  <c:v>190.2</c:v>
                </c:pt>
                <c:pt idx="10">
                  <c:v>203.5</c:v>
                </c:pt>
                <c:pt idx="11">
                  <c:v>183.6</c:v>
                </c:pt>
                <c:pt idx="12">
                  <c:v>157.6</c:v>
                </c:pt>
                <c:pt idx="13">
                  <c:v>202.5</c:v>
                </c:pt>
                <c:pt idx="14">
                  <c:v>158.5</c:v>
                </c:pt>
                <c:pt idx="15">
                  <c:v>187.5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'Presentation Graphs'!$Y$73</c:f>
              <c:strCache>
                <c:ptCount val="1"/>
                <c:pt idx="0">
                  <c:v>85+</c:v>
                </c:pt>
              </c:strCache>
            </c:strRef>
          </c:tx>
          <c:spPr>
            <a:ln>
              <a:solidFill>
                <a:srgbClr val="B15928"/>
              </a:solidFill>
            </a:ln>
          </c:spPr>
          <c:marker>
            <c:spPr>
              <a:solidFill>
                <a:srgbClr val="B15928"/>
              </a:solidFill>
              <a:ln>
                <a:solidFill>
                  <a:srgbClr val="B15928"/>
                </a:solidFill>
              </a:ln>
            </c:spPr>
          </c:marker>
          <c:cat>
            <c:numRef>
              <c:f>'Presentation Graphs'!$Z$68:$AO$68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'Presentation Graphs'!$Z$73:$AO$73</c:f>
              <c:numCache>
                <c:formatCode>General</c:formatCode>
                <c:ptCount val="16"/>
                <c:pt idx="0">
                  <c:v>384</c:v>
                </c:pt>
                <c:pt idx="1">
                  <c:v>380.1</c:v>
                </c:pt>
                <c:pt idx="2">
                  <c:v>430.5</c:v>
                </c:pt>
                <c:pt idx="3">
                  <c:v>426.3</c:v>
                </c:pt>
                <c:pt idx="4">
                  <c:v>428.7</c:v>
                </c:pt>
                <c:pt idx="5">
                  <c:v>424.6</c:v>
                </c:pt>
                <c:pt idx="6">
                  <c:v>441.1</c:v>
                </c:pt>
                <c:pt idx="7">
                  <c:v>381.1</c:v>
                </c:pt>
                <c:pt idx="8">
                  <c:v>443.1</c:v>
                </c:pt>
                <c:pt idx="9">
                  <c:v>360.4</c:v>
                </c:pt>
                <c:pt idx="10">
                  <c:v>249.5</c:v>
                </c:pt>
                <c:pt idx="11">
                  <c:v>281.39999999999992</c:v>
                </c:pt>
                <c:pt idx="12">
                  <c:v>378.6</c:v>
                </c:pt>
                <c:pt idx="13">
                  <c:v>353.1</c:v>
                </c:pt>
                <c:pt idx="14">
                  <c:v>328.7</c:v>
                </c:pt>
                <c:pt idx="15">
                  <c:v>337.6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19744"/>
        <c:axId val="50321664"/>
      </c:lineChart>
      <c:catAx>
        <c:axId val="5031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50321664"/>
        <c:crosses val="autoZero"/>
        <c:auto val="1"/>
        <c:lblAlgn val="ctr"/>
        <c:lblOffset val="100"/>
        <c:noMultiLvlLbl val="0"/>
      </c:catAx>
      <c:valAx>
        <c:axId val="50321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503197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47262842144795E-2"/>
          <c:y val="1.48716715437908E-2"/>
          <c:w val="0.92167116610423705"/>
          <c:h val="0.77177440931407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'[NYC CHS Smoking.xlsx]Smoking Demography'!$B$2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'[NYC CHS Smoking.xlsx]Smoking Demography'!$A$3:$A$21</c:f>
              <c:strCache>
                <c:ptCount val="19"/>
                <c:pt idx="0">
                  <c:v>Bronx</c:v>
                </c:pt>
                <c:pt idx="1">
                  <c:v>Brooklyn</c:v>
                </c:pt>
                <c:pt idx="2">
                  <c:v>Manhattan</c:v>
                </c:pt>
                <c:pt idx="3">
                  <c:v>Queens</c:v>
                </c:pt>
                <c:pt idx="4">
                  <c:v>Staten Island </c:v>
                </c:pt>
                <c:pt idx="6">
                  <c:v>18-24</c:v>
                </c:pt>
                <c:pt idx="7">
                  <c:v>25-44</c:v>
                </c:pt>
                <c:pt idx="8">
                  <c:v>44-64</c:v>
                </c:pt>
                <c:pt idx="9">
                  <c:v>65 +</c:v>
                </c:pt>
                <c:pt idx="11">
                  <c:v>Male</c:v>
                </c:pt>
                <c:pt idx="12">
                  <c:v>Female</c:v>
                </c:pt>
                <c:pt idx="14">
                  <c:v>Non-Hispanic White</c:v>
                </c:pt>
                <c:pt idx="15">
                  <c:v>Non-Hispanic Black</c:v>
                </c:pt>
                <c:pt idx="16">
                  <c:v>Hispanic</c:v>
                </c:pt>
                <c:pt idx="17">
                  <c:v>Asian</c:v>
                </c:pt>
                <c:pt idx="18">
                  <c:v>Other</c:v>
                </c:pt>
              </c:strCache>
            </c:strRef>
          </c:cat>
          <c:val>
            <c:numRef>
              <c:f>'[NYC CHS Smoking.xlsx]Smoking Demography'!$B$3:$B$21</c:f>
              <c:numCache>
                <c:formatCode>General</c:formatCode>
                <c:ptCount val="19"/>
                <c:pt idx="0">
                  <c:v>14.2</c:v>
                </c:pt>
                <c:pt idx="1">
                  <c:v>14.9</c:v>
                </c:pt>
                <c:pt idx="2">
                  <c:v>12.9</c:v>
                </c:pt>
                <c:pt idx="3">
                  <c:v>14</c:v>
                </c:pt>
                <c:pt idx="4">
                  <c:v>17.399999999999999</c:v>
                </c:pt>
                <c:pt idx="6">
                  <c:v>4.4000000000000004</c:v>
                </c:pt>
                <c:pt idx="7">
                  <c:v>16.5</c:v>
                </c:pt>
                <c:pt idx="8">
                  <c:v>19.7</c:v>
                </c:pt>
                <c:pt idx="9">
                  <c:v>7</c:v>
                </c:pt>
                <c:pt idx="11">
                  <c:v>16.7</c:v>
                </c:pt>
                <c:pt idx="12">
                  <c:v>12.3</c:v>
                </c:pt>
                <c:pt idx="14">
                  <c:v>16.100000000000001</c:v>
                </c:pt>
                <c:pt idx="15">
                  <c:v>13.9</c:v>
                </c:pt>
                <c:pt idx="16">
                  <c:v>14.3</c:v>
                </c:pt>
                <c:pt idx="17">
                  <c:v>11.8</c:v>
                </c:pt>
                <c:pt idx="18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37440896"/>
        <c:axId val="37459072"/>
      </c:barChart>
      <c:catAx>
        <c:axId val="374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459072"/>
        <c:crosses val="autoZero"/>
        <c:auto val="1"/>
        <c:lblAlgn val="ctr"/>
        <c:lblOffset val="100"/>
        <c:noMultiLvlLbl val="0"/>
      </c:catAx>
      <c:valAx>
        <c:axId val="37459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dirty="0" smtClean="0">
                    <a:solidFill>
                      <a:sysClr val="windowText" lastClr="000000"/>
                    </a:solidFill>
                  </a:rPr>
                  <a:t>Age-Adjusted Percent </a:t>
                </a:r>
                <a:r>
                  <a:rPr lang="en-US" sz="1100" b="1" i="0" dirty="0">
                    <a:solidFill>
                      <a:sysClr val="windowText" lastClr="000000"/>
                    </a:solidFill>
                  </a:rPr>
                  <a:t>of Current </a:t>
                </a:r>
                <a:r>
                  <a:rPr lang="en-US" sz="1100" b="1" i="0" dirty="0" smtClean="0">
                    <a:solidFill>
                      <a:sysClr val="windowText" lastClr="000000"/>
                    </a:solidFill>
                  </a:rPr>
                  <a:t>Smokers</a:t>
                </a:r>
                <a:r>
                  <a:rPr lang="en-US" sz="1100" b="1" i="0" baseline="0" dirty="0" smtClean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US" sz="1100" b="1" i="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100" b="1" i="0" dirty="0">
                    <a:solidFill>
                      <a:sysClr val="windowText" lastClr="000000"/>
                    </a:solidFill>
                  </a:rPr>
                  <a:t>2015</a:t>
                </a:r>
              </a:p>
            </c:rich>
          </c:tx>
          <c:layout>
            <c:manualLayout>
              <c:xMode val="edge"/>
              <c:yMode val="edge"/>
              <c:x val="1.0655551445331099E-2"/>
              <c:y val="5.392143065607939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22761781746503E-2"/>
          <c:y val="1.5061178014512899E-2"/>
          <c:w val="0.911432894059649"/>
          <c:h val="0.74653832792959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'[NYC CHS Smoking.xlsx]Demography2'!$B$1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11.2*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'[NYC CHS Smoking.xlsx]Demography2'!$A$2:$A$15</c:f>
              <c:strCache>
                <c:ptCount val="14"/>
                <c:pt idx="0">
                  <c:v>Emoployed </c:v>
                </c:pt>
                <c:pt idx="1">
                  <c:v>Unemployed</c:v>
                </c:pt>
                <c:pt idx="2">
                  <c:v>Not in Labor Force</c:v>
                </c:pt>
                <c:pt idx="4">
                  <c:v>Less Than High School</c:v>
                </c:pt>
                <c:pt idx="5">
                  <c:v>High School</c:v>
                </c:pt>
                <c:pt idx="6">
                  <c:v>Some College</c:v>
                </c:pt>
                <c:pt idx="7">
                  <c:v>College Graduate</c:v>
                </c:pt>
                <c:pt idx="9">
                  <c:v>Highest Poverty</c:v>
                </c:pt>
                <c:pt idx="10">
                  <c:v>High Poverty</c:v>
                </c:pt>
                <c:pt idx="11">
                  <c:v>Medium Poverty</c:v>
                </c:pt>
                <c:pt idx="12">
                  <c:v>Low Poverty</c:v>
                </c:pt>
                <c:pt idx="13">
                  <c:v>Lowest Poverty </c:v>
                </c:pt>
              </c:strCache>
            </c:strRef>
          </c:cat>
          <c:val>
            <c:numRef>
              <c:f>'[NYC CHS Smoking.xlsx]Demography2'!$B$2:$B$15</c:f>
              <c:numCache>
                <c:formatCode>General</c:formatCode>
                <c:ptCount val="14"/>
                <c:pt idx="0">
                  <c:v>10.5</c:v>
                </c:pt>
                <c:pt idx="1">
                  <c:v>25.5</c:v>
                </c:pt>
                <c:pt idx="2">
                  <c:v>17.7</c:v>
                </c:pt>
                <c:pt idx="4">
                  <c:v>18</c:v>
                </c:pt>
                <c:pt idx="5">
                  <c:v>16.899999999999999</c:v>
                </c:pt>
                <c:pt idx="6">
                  <c:v>12.8</c:v>
                </c:pt>
                <c:pt idx="7">
                  <c:v>8</c:v>
                </c:pt>
                <c:pt idx="9">
                  <c:v>18</c:v>
                </c:pt>
                <c:pt idx="10">
                  <c:v>11.9</c:v>
                </c:pt>
                <c:pt idx="11">
                  <c:v>11.7</c:v>
                </c:pt>
                <c:pt idx="12">
                  <c:v>12</c:v>
                </c:pt>
                <c:pt idx="13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37927168"/>
        <c:axId val="37937152"/>
      </c:barChart>
      <c:catAx>
        <c:axId val="379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937152"/>
        <c:crosses val="autoZero"/>
        <c:auto val="1"/>
        <c:lblAlgn val="ctr"/>
        <c:lblOffset val="100"/>
        <c:noMultiLvlLbl val="0"/>
      </c:catAx>
      <c:valAx>
        <c:axId val="37937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 smtClean="0">
                    <a:solidFill>
                      <a:schemeClr val="tx1"/>
                    </a:solidFill>
                    <a:effectLst/>
                  </a:rPr>
                  <a:t>Age-Adjusted Percent of Current Smokers</a:t>
                </a:r>
                <a:endParaRPr lang="en-US" sz="11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4.4454890899831602E-3"/>
              <c:y val="8.083631239987999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92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9816272965902E-2"/>
          <c:y val="3.2407407407407399E-2"/>
          <c:w val="0.89591907261592296"/>
          <c:h val="0.82604913969087201"/>
        </c:manualLayout>
      </c:layout>
      <c:lineChart>
        <c:grouping val="standard"/>
        <c:varyColors val="0"/>
        <c:ser>
          <c:idx val="0"/>
          <c:order val="0"/>
          <c:tx>
            <c:strRef>
              <c:f>'[NYC CHS Smoking.xlsx]Race Ethnic Delta'!$A$4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005291005291003E-2"/>
                  <c:y val="-7.986549058268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'[NYC CHS Smoking.xlsx]Race Ethnic Delta'!$B$3:$O$3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'[NYC CHS Smoking.xlsx]Race Ethnic Delta'!$B$4:$O$4</c:f>
              <c:numCache>
                <c:formatCode>General</c:formatCode>
                <c:ptCount val="14"/>
                <c:pt idx="0">
                  <c:v>24.5</c:v>
                </c:pt>
                <c:pt idx="1">
                  <c:v>27.9</c:v>
                </c:pt>
                <c:pt idx="2">
                  <c:v>25.7</c:v>
                </c:pt>
                <c:pt idx="3">
                  <c:v>16.899999999999999</c:v>
                </c:pt>
                <c:pt idx="4">
                  <c:v>16.399999999999999</c:v>
                </c:pt>
                <c:pt idx="5">
                  <c:v>29</c:v>
                </c:pt>
                <c:pt idx="6">
                  <c:v>14.7</c:v>
                </c:pt>
                <c:pt idx="7">
                  <c:v>16.899999999999999</c:v>
                </c:pt>
                <c:pt idx="8">
                  <c:v>27.8</c:v>
                </c:pt>
                <c:pt idx="9">
                  <c:v>20.6</c:v>
                </c:pt>
                <c:pt idx="10">
                  <c:v>25.6</c:v>
                </c:pt>
                <c:pt idx="11">
                  <c:v>24.7</c:v>
                </c:pt>
                <c:pt idx="12">
                  <c:v>23.2</c:v>
                </c:pt>
                <c:pt idx="13">
                  <c:v>16.100000000000001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'[NYC CHS Smoking.xlsx]Race Ethnic Delta'!$A$5</c:f>
              <c:strCache>
                <c:ptCount val="1"/>
                <c:pt idx="0">
                  <c:v>Non-Hispanic 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005291005291003E-2"/>
                  <c:y val="-3.194619623307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9400128621744801E-16"/>
                  <c:y val="2.662183019422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'[NYC CHS Smoking.xlsx]Race Ethnic Delta'!$B$3:$O$3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'[NYC CHS Smoking.xlsx]Race Ethnic Delta'!$B$5:$O$5</c:f>
              <c:numCache>
                <c:formatCode>General</c:formatCode>
                <c:ptCount val="14"/>
                <c:pt idx="0">
                  <c:v>25.8</c:v>
                </c:pt>
                <c:pt idx="1">
                  <c:v>19.5</c:v>
                </c:pt>
                <c:pt idx="2">
                  <c:v>23.1</c:v>
                </c:pt>
                <c:pt idx="3">
                  <c:v>24.5</c:v>
                </c:pt>
                <c:pt idx="4">
                  <c:v>19.100000000000001</c:v>
                </c:pt>
                <c:pt idx="5">
                  <c:v>15.4</c:v>
                </c:pt>
                <c:pt idx="6">
                  <c:v>19.899999999999999</c:v>
                </c:pt>
                <c:pt idx="7">
                  <c:v>18.3</c:v>
                </c:pt>
                <c:pt idx="8">
                  <c:v>12.7</c:v>
                </c:pt>
                <c:pt idx="9">
                  <c:v>16.600000000000001</c:v>
                </c:pt>
                <c:pt idx="10">
                  <c:v>13.8</c:v>
                </c:pt>
                <c:pt idx="11">
                  <c:v>16.100000000000001</c:v>
                </c:pt>
                <c:pt idx="12">
                  <c:v>17.2</c:v>
                </c:pt>
                <c:pt idx="13">
                  <c:v>13.9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'[NYC CHS Smoking.xlsx]Race Ethnic Delta'!$A$6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005291005291003E-2"/>
                  <c:y val="1.863528113595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'[NYC CHS Smoking.xlsx]Race Ethnic Delta'!$B$3:$O$3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'[NYC CHS Smoking.xlsx]Race Ethnic Delta'!$B$6:$O$6</c:f>
              <c:numCache>
                <c:formatCode>General</c:formatCode>
                <c:ptCount val="14"/>
                <c:pt idx="0">
                  <c:v>24.3</c:v>
                </c:pt>
                <c:pt idx="1">
                  <c:v>19.899999999999999</c:v>
                </c:pt>
                <c:pt idx="2">
                  <c:v>17.899999999999999</c:v>
                </c:pt>
                <c:pt idx="3">
                  <c:v>18.5</c:v>
                </c:pt>
                <c:pt idx="4">
                  <c:v>20</c:v>
                </c:pt>
                <c:pt idx="5">
                  <c:v>17</c:v>
                </c:pt>
                <c:pt idx="6">
                  <c:v>16.399999999999999</c:v>
                </c:pt>
                <c:pt idx="7">
                  <c:v>18.3</c:v>
                </c:pt>
                <c:pt idx="8">
                  <c:v>17.5</c:v>
                </c:pt>
                <c:pt idx="9">
                  <c:v>18.7</c:v>
                </c:pt>
                <c:pt idx="10">
                  <c:v>15.8</c:v>
                </c:pt>
                <c:pt idx="11">
                  <c:v>14.9</c:v>
                </c:pt>
                <c:pt idx="12">
                  <c:v>14.2</c:v>
                </c:pt>
                <c:pt idx="13">
                  <c:v>14.3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88992"/>
        <c:axId val="37590528"/>
      </c:lineChart>
      <c:catAx>
        <c:axId val="3758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90528"/>
        <c:crosses val="autoZero"/>
        <c:auto val="1"/>
        <c:lblAlgn val="ctr"/>
        <c:lblOffset val="100"/>
        <c:noMultiLvlLbl val="0"/>
      </c:catAx>
      <c:valAx>
        <c:axId val="37590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535433070866"/>
          <c:y val="3.2407407407407399E-2"/>
          <c:w val="0.74309588338117605"/>
          <c:h val="9.6168988491823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98351871663703E-2"/>
          <c:y val="3.75116652085156E-2"/>
          <c:w val="0.89901385271287704"/>
          <c:h val="0.91108778069408003"/>
        </c:manualLayout>
      </c:layout>
      <c:barChart>
        <c:barDir val="col"/>
        <c:grouping val="clustered"/>
        <c:varyColors val="0"/>
        <c:ser>
          <c:idx val="0"/>
          <c:order val="0"/>
          <c:tx>
            <c:v>NYC</c:v>
          </c:tx>
          <c:spPr>
            <a:noFill/>
          </c:spPr>
          <c:invertIfNegative val="0"/>
          <c:trendline>
            <c:spPr>
              <a:ln w="31750">
                <a:solidFill>
                  <a:schemeClr val="accent5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'Current Smoker'!$I$2:$I$60</c:f>
              <c:numCache>
                <c:formatCode>General</c:formatCode>
                <c:ptCount val="59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</c:numCache>
            </c:numRef>
          </c:val>
        </c:ser>
        <c:ser>
          <c:idx val="2"/>
          <c:order val="1"/>
          <c:tx>
            <c:v>Bronx</c:v>
          </c:tx>
          <c:spPr>
            <a:noFill/>
          </c:spPr>
          <c:invertIfNegative val="0"/>
          <c:trendline>
            <c:spPr>
              <a:ln w="31750">
                <a:solidFill>
                  <a:schemeClr val="accent4"/>
                </a:solidFill>
                <a:prstDash val="dash"/>
              </a:ln>
            </c:spPr>
            <c:trendlineType val="linear"/>
            <c:dispRSqr val="0"/>
            <c:dispEq val="0"/>
          </c:trendline>
          <c:val>
            <c:numRef>
              <c:f>'Current Smoker'!$J$2:$J$60</c:f>
              <c:numCache>
                <c:formatCode>General</c:formatCode>
                <c:ptCount val="59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16</c:v>
                </c:pt>
                <c:pt idx="58">
                  <c:v>16</c:v>
                </c:pt>
              </c:numCache>
            </c:numRef>
          </c:val>
        </c:ser>
        <c:ser>
          <c:idx val="1"/>
          <c:order val="2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7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3"/>
            <c:invertIfNegative val="0"/>
            <c:bubble3D val="0"/>
            <c:spPr>
              <a:solidFill>
                <a:schemeClr val="accent6"/>
              </a:solidFill>
            </c:spPr>
          </c:dPt>
          <c:val>
            <c:numRef>
              <c:f>'Current Smoker'!$H$2:$H$60</c:f>
              <c:numCache>
                <c:formatCode>General</c:formatCode>
                <c:ptCount val="59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17</c:v>
                </c:pt>
                <c:pt idx="37">
                  <c:v>17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17</c:v>
                </c:pt>
                <c:pt idx="42">
                  <c:v>18</c:v>
                </c:pt>
                <c:pt idx="43">
                  <c:v>18</c:v>
                </c:pt>
                <c:pt idx="44">
                  <c:v>18</c:v>
                </c:pt>
                <c:pt idx="45">
                  <c:v>18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19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21</c:v>
                </c:pt>
                <c:pt idx="57">
                  <c:v>21</c:v>
                </c:pt>
                <c:pt idx="5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90"/>
        <c:axId val="37749120"/>
        <c:axId val="37750656"/>
      </c:barChart>
      <c:catAx>
        <c:axId val="37749120"/>
        <c:scaling>
          <c:orientation val="minMax"/>
        </c:scaling>
        <c:delete val="1"/>
        <c:axPos val="b"/>
        <c:majorTickMark val="out"/>
        <c:minorTickMark val="none"/>
        <c:tickLblPos val="nextTo"/>
        <c:crossAx val="37750656"/>
        <c:crosses val="autoZero"/>
        <c:auto val="1"/>
        <c:lblAlgn val="ctr"/>
        <c:lblOffset val="100"/>
        <c:noMultiLvlLbl val="0"/>
      </c:catAx>
      <c:valAx>
        <c:axId val="37750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Percent of Adult Current Smokers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8574513384605499E-3"/>
              <c:y val="9.71687192947034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74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3756651766799"/>
          <c:y val="1.8796983518700201E-2"/>
          <c:w val="0.72459254355337899"/>
          <c:h val="0.54187872355022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Smoker'!$M$23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'Current Smoker'!$L$24:$L$35</c:f>
              <c:strCache>
                <c:ptCount val="12"/>
                <c:pt idx="0">
                  <c:v>Riverdale &amp; Fieldston (208)</c:v>
                </c:pt>
                <c:pt idx="1">
                  <c:v>Kingsbridge Heights &amp; Bedford (207)</c:v>
                </c:pt>
                <c:pt idx="2">
                  <c:v>Williamsbridge &amp; Baychester (212)</c:v>
                </c:pt>
                <c:pt idx="3">
                  <c:v>Parkchester &amp; Soundview (209)</c:v>
                </c:pt>
                <c:pt idx="4">
                  <c:v>Hunts Point &amp; Longwood (202)</c:v>
                </c:pt>
                <c:pt idx="5">
                  <c:v>Mott Haven &amp; Melrose (201)</c:v>
                </c:pt>
                <c:pt idx="6">
                  <c:v>Morris Park &amp; Bronxdale (211)</c:v>
                </c:pt>
                <c:pt idx="7">
                  <c:v>Fordham &amp; University Heights (205)</c:v>
                </c:pt>
                <c:pt idx="8">
                  <c:v>Highbridge &amp; Concourse (204)</c:v>
                </c:pt>
                <c:pt idx="9">
                  <c:v>Belmont &amp; East Tremont (206)</c:v>
                </c:pt>
                <c:pt idx="10">
                  <c:v>Morrisania &amp; Crotona (203)</c:v>
                </c:pt>
                <c:pt idx="11">
                  <c:v>Throgs Neck &amp; Co-op City (210)</c:v>
                </c:pt>
              </c:strCache>
            </c:strRef>
          </c:cat>
          <c:val>
            <c:numRef>
              <c:f>'Current Smoker'!$M$24:$M$35</c:f>
              <c:numCache>
                <c:formatCode>General</c:formatCode>
                <c:ptCount val="12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7816576"/>
        <c:axId val="37818368"/>
      </c:barChart>
      <c:catAx>
        <c:axId val="3781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18368"/>
        <c:crosses val="autoZero"/>
        <c:auto val="1"/>
        <c:lblAlgn val="ctr"/>
        <c:lblOffset val="100"/>
        <c:noMultiLvlLbl val="0"/>
      </c:catAx>
      <c:valAx>
        <c:axId val="37818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816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</cdr:x>
      <cdr:y>0.07316</cdr:y>
    </cdr:from>
    <cdr:to>
      <cdr:x>1</cdr:x>
      <cdr:y>0.07316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973830" y="379083"/>
          <a:ext cx="737997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0.64033</cdr:x>
      <cdr:y>0.04412</cdr:y>
    </cdr:from>
    <cdr:to>
      <cdr:x>0.77604</cdr:x>
      <cdr:y>0.1145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7270148" y="228600"/>
          <a:ext cx="1540873" cy="364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 smtClean="0"/>
            <a:t>Bronx only</a:t>
          </a:r>
          <a:endParaRPr lang="en-US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0.07059</cdr:x>
      <cdr:y>0.28105</cdr:y>
    </cdr:from>
    <cdr:to>
      <cdr:x>0.20515</cdr:x>
      <cdr:y>0.37671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39737" y="813816"/>
          <a:ext cx="8382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4"/>
              </a:solidFill>
            </a:rPr>
            <a:t>Bronx 11</a:t>
          </a:r>
          <a:endParaRPr lang="en-US" sz="12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0.07059</cdr:x>
      <cdr:y>0.41627</cdr:y>
    </cdr:from>
    <cdr:to>
      <cdr:x>0.19292</cdr:x>
      <cdr:y>0.51194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439737" y="1205361"/>
          <a:ext cx="7620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5"/>
              </a:solidFill>
            </a:rPr>
            <a:t>NYC 11</a:t>
          </a:r>
          <a:endParaRPr lang="en-US" sz="1200" b="1" dirty="0">
            <a:solidFill>
              <a:schemeClr val="accent5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0.15838</cdr:x>
      <cdr:y>0.19672</cdr:y>
    </cdr:from>
    <cdr:to>
      <cdr:x>0.19353</cdr:x>
      <cdr:y>0.57377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1557762" y="914400"/>
          <a:ext cx="345650" cy="1752600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chemeClr val="accent4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0.21318</cdr:x>
      <cdr:y>0.64939</cdr:y>
    </cdr:from>
    <cdr:to>
      <cdr:x>0.57883</cdr:x>
      <cdr:y>0.78168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2588" y="3387828"/>
          <a:ext cx="2234241" cy="69011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alpha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Bronx Diabetes Mortality Rates from 2007-2015 for Females are divergent from national trends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2918-0A83-4967-B487-1D8D7EDCFCB5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7B3F3-BC25-4A45-97FB-5ECBFE43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0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94123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0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I60-I67 </a:t>
            </a:r>
            <a:r>
              <a:rPr lang="mr-IN" baseline="0" dirty="0" smtClean="0"/>
              <a:t>–</a:t>
            </a:r>
            <a:r>
              <a:rPr lang="en-US" baseline="0" dirty="0" smtClean="0"/>
              <a:t> ICD 10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2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7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414042"/>
                </a:solidFill>
              </a:rPr>
              <a:t>Diabetes Prevalence, Bronx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50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6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414042"/>
                </a:solidFill>
              </a:rPr>
              <a:t>Diabetes Mortality Rate by Gender, Adjusting for Age Bronx 2000-2015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8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SMOKER smoking status by borough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did current smokers start smoking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6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3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SMOKER smoking status by borough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4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2"/>
            <a:ext cx="5486400" cy="4692444"/>
          </a:xfrm>
        </p:spPr>
        <p:txBody>
          <a:bodyPr/>
          <a:lstStyle/>
          <a:p>
            <a:r>
              <a:rPr lang="en-US" dirty="0" smtClean="0"/>
              <a:t>chronic low </a:t>
            </a:r>
            <a:r>
              <a:rPr lang="en-US" dirty="0" err="1" smtClean="0"/>
              <a:t>resp</a:t>
            </a:r>
            <a:r>
              <a:rPr lang="en-US" dirty="0" smtClean="0"/>
              <a:t> disease j40-j47 ICD10 Codes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3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3"/>
            <a:ext cx="7783996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6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91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98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68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1"/>
            <a:ext cx="7783996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43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2" y="2223881"/>
            <a:ext cx="7783996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90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5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18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2" y="2791903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34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2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86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7" y="3865206"/>
            <a:ext cx="4578163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79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30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54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6" y="1220737"/>
            <a:ext cx="8316212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93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10" y="1200342"/>
            <a:ext cx="7783996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10" y="3665825"/>
            <a:ext cx="7783996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69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0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21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8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7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4" y="3638196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51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9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21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61" y="1476375"/>
            <a:ext cx="5165730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7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4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6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58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653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16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71" y="2327455"/>
            <a:ext cx="8122877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7" y="387508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5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5" y="1160473"/>
            <a:ext cx="8122877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9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65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0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3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60" y="1837581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2" y="2554219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1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7" y="1760462"/>
            <a:ext cx="8316212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4" y="3055721"/>
            <a:ext cx="831495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68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7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19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4" y="2801030"/>
            <a:ext cx="3461414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9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92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1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8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3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45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7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4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25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7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crehm@montefiore.or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584988"/>
            <a:ext cx="11877674" cy="335476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 smtClean="0"/>
              <a:t>Bronx Community Health Dashboard: 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4400" b="0" i="1" dirty="0" smtClean="0"/>
              <a:t>Smoking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Created: 6/12/2017</a:t>
            </a:r>
            <a:br>
              <a:rPr lang="en-US" sz="2400" b="0" dirty="0" smtClean="0"/>
            </a:br>
            <a:r>
              <a:rPr lang="en-US" sz="2400" b="0" dirty="0" smtClean="0"/>
              <a:t>Last Updated: 10/23/2017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See 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2658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2"/>
          <a:srcRect l="35867" t="20771" r="22243" b="13062"/>
          <a:stretch/>
        </p:blipFill>
        <p:spPr bwMode="auto">
          <a:xfrm>
            <a:off x="1065212" y="1316372"/>
            <a:ext cx="5304504" cy="5236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23594"/>
              </p:ext>
            </p:extLst>
          </p:nvPr>
        </p:nvGraphicFramePr>
        <p:xfrm>
          <a:off x="135499" y="1616299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082873" y="1676400"/>
            <a:ext cx="1173339" cy="1066800"/>
            <a:chOff x="4091832" y="1544554"/>
            <a:chExt cx="1280538" cy="1165275"/>
          </a:xfrm>
        </p:grpSpPr>
        <p:grpSp>
          <p:nvGrpSpPr>
            <p:cNvPr id="7" name="Group 6"/>
            <p:cNvGrpSpPr/>
            <p:nvPr/>
          </p:nvGrpSpPr>
          <p:grpSpPr>
            <a:xfrm>
              <a:off x="4091832" y="1544554"/>
              <a:ext cx="1280538" cy="1165275"/>
              <a:chOff x="4083206" y="1553180"/>
              <a:chExt cx="1280538" cy="11652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116318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99579" y="21991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3206" y="21765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65803" y="200710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5853" y="1667594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66368" y="155318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68627" y="230840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209</a:t>
                </a:r>
                <a:endParaRPr lang="en-US" sz="7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97985" y="2223214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210</a:t>
                </a:r>
                <a:endParaRPr lang="en-US" sz="7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3563" y="19300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211</a:t>
                </a:r>
                <a:endParaRPr lang="en-US" sz="7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46510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212</a:t>
                </a:r>
                <a:endParaRPr lang="en-US" sz="7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174993" y="1946420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81171"/>
            <a:ext cx="6019800" cy="1300083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of 10 community </a:t>
            </a:r>
            <a:r>
              <a:rPr lang="en-US" dirty="0"/>
              <a:t>d</a:t>
            </a:r>
            <a:r>
              <a:rPr lang="en-US" dirty="0" smtClean="0"/>
              <a:t>istricts with highest percentages of current smokers are in the Bronx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38460"/>
              </p:ext>
            </p:extLst>
          </p:nvPr>
        </p:nvGraphicFramePr>
        <p:xfrm>
          <a:off x="6246812" y="33854"/>
          <a:ext cx="5942013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923664"/>
              </p:ext>
            </p:extLst>
          </p:nvPr>
        </p:nvGraphicFramePr>
        <p:xfrm>
          <a:off x="7618412" y="2895600"/>
          <a:ext cx="4329113" cy="369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"/>
          <p:cNvSpPr txBox="1"/>
          <p:nvPr/>
        </p:nvSpPr>
        <p:spPr>
          <a:xfrm>
            <a:off x="6704012" y="8660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4"/>
                </a:solidFill>
              </a:rPr>
              <a:t>Bronx 16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6704012" y="124275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5"/>
                </a:solidFill>
              </a:rPr>
              <a:t>NYC 15</a:t>
            </a:r>
            <a:endParaRPr 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26597"/>
            <a:ext cx="11430000" cy="1200329"/>
          </a:xfrm>
        </p:spPr>
        <p:txBody>
          <a:bodyPr/>
          <a:lstStyle/>
          <a:p>
            <a:r>
              <a:rPr lang="en-US" dirty="0" smtClean="0"/>
              <a:t>The primary driver of the </a:t>
            </a:r>
            <a:r>
              <a:rPr lang="en-US" smtClean="0"/>
              <a:t>declining adult smoking </a:t>
            </a:r>
            <a:r>
              <a:rPr lang="en-US" dirty="0" smtClean="0"/>
              <a:t>rates in the Bronx is heavy smoking, which has fallen 3 fold since 2002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11656"/>
              </p:ext>
            </p:extLst>
          </p:nvPr>
        </p:nvGraphicFramePr>
        <p:xfrm>
          <a:off x="1371304" y="1295400"/>
          <a:ext cx="914270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Data restricted to those that indicated they are current smokers.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523412" y="1649849"/>
            <a:ext cx="2286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Heavy smokers: more </a:t>
            </a:r>
            <a:r>
              <a:rPr lang="en-US" sz="1400" dirty="0"/>
              <a:t>than 10 cigarettes a day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Light smokers: between </a:t>
            </a:r>
            <a:r>
              <a:rPr lang="en-US" sz="1400" dirty="0"/>
              <a:t>1 and 10 cigarettes a </a:t>
            </a:r>
            <a:r>
              <a:rPr lang="en-US" sz="1400" dirty="0" smtClean="0"/>
              <a:t>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93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10969943" cy="830997"/>
          </a:xfrm>
        </p:spPr>
        <p:txBody>
          <a:bodyPr/>
          <a:lstStyle/>
          <a:p>
            <a:r>
              <a:rPr lang="en-US" dirty="0" smtClean="0"/>
              <a:t>Bronx residents are increasingly purchasing cigarettes in New York City stores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347401"/>
              </p:ext>
            </p:extLst>
          </p:nvPr>
        </p:nvGraphicFramePr>
        <p:xfrm>
          <a:off x="991009" y="1219200"/>
          <a:ext cx="10134600" cy="520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Results restricted to current smokers whose most recent cigarette smoked was from a carton, pack or single/</a:t>
            </a:r>
            <a:r>
              <a:rPr lang="en-US" sz="1200" dirty="0" err="1" smtClean="0"/>
              <a:t>loosie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56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Quit Attempts were consistent across all five boroughs between 2002 and 2013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095551"/>
              </p:ext>
            </p:extLst>
          </p:nvPr>
        </p:nvGraphicFramePr>
        <p:xfrm>
          <a:off x="862391" y="1447800"/>
          <a:ext cx="8889621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94812" y="1427172"/>
            <a:ext cx="2514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Quit attempts defined as an attempt to quit smoking for 24 hours or longer during the past year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862391" y="6337734"/>
            <a:ext cx="957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Data not collected after 2013.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17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0551" t="14561" r="10198" b="7067"/>
          <a:stretch/>
        </p:blipFill>
        <p:spPr bwMode="auto">
          <a:xfrm>
            <a:off x="1045151" y="1229349"/>
            <a:ext cx="5354061" cy="5323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38577"/>
              </p:ext>
            </p:extLst>
          </p:nvPr>
        </p:nvGraphicFramePr>
        <p:xfrm>
          <a:off x="135499" y="1616299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113212" y="1600200"/>
            <a:ext cx="1173339" cy="1066800"/>
            <a:chOff x="4091832" y="1544554"/>
            <a:chExt cx="1280538" cy="1165275"/>
          </a:xfrm>
        </p:grpSpPr>
        <p:grpSp>
          <p:nvGrpSpPr>
            <p:cNvPr id="7" name="Group 6"/>
            <p:cNvGrpSpPr/>
            <p:nvPr/>
          </p:nvGrpSpPr>
          <p:grpSpPr>
            <a:xfrm>
              <a:off x="4091832" y="1544554"/>
              <a:ext cx="1280538" cy="1165275"/>
              <a:chOff x="4083206" y="1553180"/>
              <a:chExt cx="1280538" cy="11652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116318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99579" y="21991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3206" y="21765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82741" y="200710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5853" y="171964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66368" y="155318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68627" y="230840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209</a:t>
                </a:r>
                <a:endParaRPr lang="en-US" sz="7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97985" y="2223214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210</a:t>
                </a:r>
                <a:endParaRPr lang="en-US" sz="7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3563" y="19300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211</a:t>
                </a:r>
                <a:endParaRPr lang="en-US" sz="7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46510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212</a:t>
                </a:r>
                <a:endParaRPr lang="en-US" sz="7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174993" y="1946420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69" y="228600"/>
            <a:ext cx="5716943" cy="1200329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of 10 community </a:t>
            </a:r>
            <a:r>
              <a:rPr lang="en-US" dirty="0"/>
              <a:t>d</a:t>
            </a:r>
            <a:r>
              <a:rPr lang="en-US" dirty="0" smtClean="0"/>
              <a:t>istricts with highest tobacco retailer rates are in the Bronx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966578"/>
              </p:ext>
            </p:extLst>
          </p:nvPr>
        </p:nvGraphicFramePr>
        <p:xfrm>
          <a:off x="7466012" y="3200400"/>
          <a:ext cx="4633874" cy="353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68700"/>
              </p:ext>
            </p:extLst>
          </p:nvPr>
        </p:nvGraphicFramePr>
        <p:xfrm>
          <a:off x="5959475" y="152400"/>
          <a:ext cx="62293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99212" y="2771001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graph is depicted on log scale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590212" y="1802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Highest: Midtown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61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Youth 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 smtClean="0"/>
              <a:t>The percent of current youth smokers across New York City has fallen since 2003 but remains highest for Staten Island and lowest for the Bronx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Youth Risk Behavior Survey, 2003-2015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Current smoker is defined as smoking at least one or more times in the previous 30 days. 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778257"/>
              </p:ext>
            </p:extLst>
          </p:nvPr>
        </p:nvGraphicFramePr>
        <p:xfrm>
          <a:off x="1186626" y="1371600"/>
          <a:ext cx="8851927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752012" y="1322907"/>
            <a:ext cx="1796448" cy="1953693"/>
            <a:chOff x="9503567" y="1070047"/>
            <a:chExt cx="1796448" cy="1953693"/>
          </a:xfrm>
        </p:grpSpPr>
        <p:grpSp>
          <p:nvGrpSpPr>
            <p:cNvPr id="9" name="Group 8"/>
            <p:cNvGrpSpPr/>
            <p:nvPr/>
          </p:nvGrpSpPr>
          <p:grpSpPr>
            <a:xfrm>
              <a:off x="9503567" y="1070047"/>
              <a:ext cx="1796448" cy="1953693"/>
              <a:chOff x="8589167" y="1070047"/>
              <a:chExt cx="1796448" cy="195369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15.4%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89167" y="1331464"/>
                <a:ext cx="1068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Bronx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502218" y="1070047"/>
                <a:ext cx="836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Staten Island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10.6%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Down Arrow 9"/>
            <p:cNvSpPr/>
            <p:nvPr/>
          </p:nvSpPr>
          <p:spPr>
            <a:xfrm>
              <a:off x="10590212" y="1577656"/>
              <a:ext cx="475488" cy="898076"/>
            </a:xfrm>
            <a:prstGeom prst="downArrow">
              <a:avLst/>
            </a:prstGeom>
            <a:solidFill>
              <a:schemeClr val="accent5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9800017" y="1714153"/>
              <a:ext cx="475488" cy="761578"/>
            </a:xfrm>
            <a:prstGeom prst="downArrow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58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80" y="95071"/>
            <a:ext cx="11046144" cy="1200329"/>
          </a:xfrm>
        </p:spPr>
        <p:txBody>
          <a:bodyPr/>
          <a:lstStyle/>
          <a:p>
            <a:r>
              <a:rPr lang="en-US" dirty="0" smtClean="0"/>
              <a:t>Fewer youth are currently smoking in the Bronx, but those that do smoke are primarily male, non-Hispanic white, and 18 years or older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</a:t>
            </a:r>
            <a:r>
              <a:rPr lang="en-US" sz="1200" dirty="0" smtClean="0"/>
              <a:t>Survey, 2015. Analysis by Montefiore OCPH. </a:t>
            </a:r>
          </a:p>
          <a:p>
            <a:r>
              <a:rPr lang="en-US" sz="1200" dirty="0" smtClean="0"/>
              <a:t>Age results not age-adjusted.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165132"/>
              </p:ext>
            </p:extLst>
          </p:nvPr>
        </p:nvGraphicFramePr>
        <p:xfrm>
          <a:off x="684211" y="1335605"/>
          <a:ext cx="10972801" cy="529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646612" y="1456222"/>
            <a:ext cx="6778944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7412" y="1227622"/>
            <a:ext cx="1540824" cy="372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i="1" dirty="0" smtClean="0"/>
              <a:t>Bronx only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40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Youth smoking in the Bronx used to be higher for female youth but now is higher amongst male youth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212774"/>
              </p:ext>
            </p:extLst>
          </p:nvPr>
        </p:nvGraphicFramePr>
        <p:xfrm>
          <a:off x="1375789" y="1447800"/>
          <a:ext cx="943724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Youth Risk Behavior Survey, 2003-2015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Current smoker is defined as smoking at least one or more times in the previous 30 days.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73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17483"/>
            <a:ext cx="11582400" cy="1200329"/>
          </a:xfrm>
        </p:spPr>
        <p:txBody>
          <a:bodyPr/>
          <a:lstStyle/>
          <a:p>
            <a:r>
              <a:rPr lang="en-US" dirty="0" smtClean="0"/>
              <a:t>Despite a decrease in the percentage of Bronx youth reporting being current smokers, an increasing percentage of youth that smoke are heavy smokers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2003 - 2015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is age-adjusted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Heavy Smoker results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restricted to students who smoked in the past 30 days.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0405" y="1157899"/>
            <a:ext cx="392632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Heavy smokers: more </a:t>
            </a:r>
            <a:r>
              <a:rPr lang="en-US" sz="1400" dirty="0"/>
              <a:t>than 10 cigarettes a </a:t>
            </a:r>
            <a:r>
              <a:rPr lang="en-US" sz="1400"/>
              <a:t>day </a:t>
            </a:r>
            <a:endParaRPr lang="en-US" sz="14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9980612" y="2067580"/>
            <a:ext cx="1752600" cy="2123420"/>
            <a:chOff x="9586412" y="881033"/>
            <a:chExt cx="1752600" cy="2123420"/>
          </a:xfrm>
        </p:grpSpPr>
        <p:grpSp>
          <p:nvGrpSpPr>
            <p:cNvPr id="10" name="Group 9"/>
            <p:cNvGrpSpPr/>
            <p:nvPr/>
          </p:nvGrpSpPr>
          <p:grpSpPr>
            <a:xfrm>
              <a:off x="9586412" y="881033"/>
              <a:ext cx="1752600" cy="2123420"/>
              <a:chOff x="8672012" y="881033"/>
              <a:chExt cx="1752600" cy="212342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500307" y="2542788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72012" y="1262033"/>
                <a:ext cx="10683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Current Smokers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87391" y="881033"/>
                <a:ext cx="9372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Heavy Smokers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742362" y="2547253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725003" y="2542788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11% increase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Down Arrow 10"/>
            <p:cNvSpPr/>
            <p:nvPr/>
          </p:nvSpPr>
          <p:spPr>
            <a:xfrm rot="10800000">
              <a:off x="10590212" y="1414777"/>
              <a:ext cx="475488" cy="1060953"/>
            </a:xfrm>
            <a:prstGeom prst="downArrow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9882862" y="1785253"/>
              <a:ext cx="475488" cy="725878"/>
            </a:xfrm>
            <a:prstGeom prst="downArrow">
              <a:avLst/>
            </a:prstGeom>
            <a:solidFill>
              <a:schemeClr val="accent2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774855"/>
              </p:ext>
            </p:extLst>
          </p:nvPr>
        </p:nvGraphicFramePr>
        <p:xfrm>
          <a:off x="760412" y="1600200"/>
          <a:ext cx="92964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9412" y="3171492"/>
            <a:ext cx="8281759" cy="3051942"/>
            <a:chOff x="379412" y="3171492"/>
            <a:chExt cx="8281759" cy="30519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71" y="3171492"/>
              <a:ext cx="7924800" cy="305194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861383" y="4566658"/>
              <a:ext cx="2743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Percent Daily </a:t>
              </a:r>
              <a:r>
                <a:rPr lang="en-US" sz="1100" dirty="0"/>
                <a:t>S</a:t>
              </a:r>
              <a:r>
                <a:rPr lang="en-US" sz="1100" dirty="0" smtClean="0"/>
                <a:t>moking </a:t>
              </a:r>
              <a:r>
                <a:rPr lang="en-US" sz="1100" dirty="0"/>
                <a:t>P</a:t>
              </a:r>
              <a:r>
                <a:rPr lang="en-US" sz="1100" dirty="0" smtClean="0"/>
                <a:t>revalence, USA</a:t>
              </a:r>
              <a:endParaRPr lang="en-US" sz="11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811" y="3429000"/>
              <a:ext cx="635000" cy="228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012" y="3455826"/>
              <a:ext cx="927100" cy="2159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87691"/>
            <a:ext cx="4876800" cy="2677656"/>
          </a:xfrm>
        </p:spPr>
        <p:txBody>
          <a:bodyPr/>
          <a:lstStyle/>
          <a:p>
            <a:r>
              <a:rPr lang="en-US" dirty="0" smtClean="0"/>
              <a:t>Daily </a:t>
            </a:r>
            <a:r>
              <a:rPr lang="en-US" dirty="0"/>
              <a:t>smoking prevalence in the </a:t>
            </a:r>
            <a:r>
              <a:rPr lang="en-US" dirty="0" smtClean="0"/>
              <a:t>United States </a:t>
            </a:r>
            <a:r>
              <a:rPr lang="en-US" dirty="0"/>
              <a:t>has declined since 1990 but </a:t>
            </a:r>
            <a:r>
              <a:rPr lang="en-US" dirty="0" smtClean="0"/>
              <a:t>rose to the leading risk factor for mortality amongst both sexes and all ages in 2015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7212" y="3285793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Despite increasing in rank, smoking mortality rates in the United States have fallen 13.85%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Global Burden of Disease Tobacco </a:t>
            </a:r>
            <a:r>
              <a:rPr lang="en-US" sz="1200" dirty="0" err="1" smtClean="0"/>
              <a:t>Viz</a:t>
            </a:r>
            <a:r>
              <a:rPr lang="en-US" sz="1200" dirty="0" smtClean="0"/>
              <a:t>, 2015</a:t>
            </a:r>
            <a:endParaRPr lang="en-US" sz="1200" dirty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r="1087" b="1299"/>
          <a:stretch/>
        </p:blipFill>
        <p:spPr>
          <a:xfrm>
            <a:off x="5446513" y="67482"/>
            <a:ext cx="6591499" cy="32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 smtClean="0"/>
              <a:t>Youth in the Bronx are less likely to get their cigarettes from someone else in 2015 and more likely to get them by other means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821003"/>
              </p:ext>
            </p:extLst>
          </p:nvPr>
        </p:nvGraphicFramePr>
        <p:xfrm>
          <a:off x="227012" y="2008680"/>
          <a:ext cx="6231996" cy="423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087675"/>
              </p:ext>
            </p:extLst>
          </p:nvPr>
        </p:nvGraphicFramePr>
        <p:xfrm>
          <a:off x="6170612" y="2008680"/>
          <a:ext cx="6350000" cy="423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2003, 2015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Data is age-adjusted</a:t>
            </a:r>
            <a:r>
              <a:rPr lang="en-US" sz="1200" dirty="0"/>
              <a:t>. Results restricted to students who smoked in the past 30 days.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1824" y="165384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2003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7720012" y="16572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64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415024"/>
            <a:ext cx="7104538" cy="2086725"/>
          </a:xfrm>
        </p:spPr>
        <p:txBody>
          <a:bodyPr/>
          <a:lstStyle/>
          <a:p>
            <a:r>
              <a:rPr lang="en-US" dirty="0" smtClean="0"/>
              <a:t>Health Consequences of Tobacco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40" y="43934"/>
            <a:ext cx="10969943" cy="1200329"/>
          </a:xfrm>
        </p:spPr>
        <p:txBody>
          <a:bodyPr/>
          <a:lstStyle/>
          <a:p>
            <a:r>
              <a:rPr lang="en-US" dirty="0" smtClean="0"/>
              <a:t>Lung Cancer rates are highest for males in all boroughs, Bronx males have the second highest lung cancer incidence rate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276477"/>
              </p:ext>
            </p:extLst>
          </p:nvPr>
        </p:nvGraphicFramePr>
        <p:xfrm>
          <a:off x="1217611" y="1295834"/>
          <a:ext cx="9906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New York State Cancer Registry, 2009-2013. </a:t>
            </a:r>
            <a:r>
              <a:rPr lang="en-US" sz="1200" dirty="0"/>
              <a:t>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23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20134"/>
            <a:ext cx="11353800" cy="1200329"/>
          </a:xfrm>
        </p:spPr>
        <p:txBody>
          <a:bodyPr/>
          <a:lstStyle/>
          <a:p>
            <a:r>
              <a:rPr lang="en-US" dirty="0" smtClean="0"/>
              <a:t>Bronx males have higher lung cancer incidence rates, though Bronx female lung cancer rates have risen nearly 16 points in the last 37 years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234509"/>
              </p:ext>
            </p:extLst>
          </p:nvPr>
        </p:nvGraphicFramePr>
        <p:xfrm>
          <a:off x="531813" y="1413308"/>
          <a:ext cx="11201400" cy="492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New York State Cancer Registry, 1976-2013. </a:t>
            </a:r>
            <a:r>
              <a:rPr lang="en-US" sz="1200" dirty="0"/>
              <a:t>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5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The Bronx have the second highest rate of lung cancer mortality of all New York City boroughs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17831"/>
              </p:ext>
            </p:extLst>
          </p:nvPr>
        </p:nvGraphicFramePr>
        <p:xfrm>
          <a:off x="684212" y="1337838"/>
          <a:ext cx="10287000" cy="475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7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Males in the Bronx consistently have higher lung cancer mortality rates than females, but rates have fallen 22 points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518247"/>
              </p:ext>
            </p:extLst>
          </p:nvPr>
        </p:nvGraphicFramePr>
        <p:xfrm>
          <a:off x="1217612" y="1261638"/>
          <a:ext cx="9601200" cy="475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40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260604"/>
            <a:ext cx="11428571" cy="1200329"/>
          </a:xfrm>
        </p:spPr>
        <p:txBody>
          <a:bodyPr/>
          <a:lstStyle/>
          <a:p>
            <a:r>
              <a:rPr lang="en-US" dirty="0" smtClean="0"/>
              <a:t>Lung cancer mortality rates are highest in the Bronx amongst males, those 75 years and older, and in non-Hispanic white populations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49740"/>
              </p:ext>
            </p:extLst>
          </p:nvPr>
        </p:nvGraphicFramePr>
        <p:xfrm>
          <a:off x="1014791" y="1691766"/>
          <a:ext cx="989450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Age grouped data is not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84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Racial and ethnic disparities in lung cancer mortality have fallen 10 points in the previous 15 years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128873"/>
              </p:ext>
            </p:extLst>
          </p:nvPr>
        </p:nvGraphicFramePr>
        <p:xfrm>
          <a:off x="1014792" y="1447800"/>
          <a:ext cx="983541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sp>
        <p:nvSpPr>
          <p:cNvPr id="5" name="Right Brace 4"/>
          <p:cNvSpPr/>
          <p:nvPr/>
        </p:nvSpPr>
        <p:spPr>
          <a:xfrm>
            <a:off x="10742612" y="3200400"/>
            <a:ext cx="165805" cy="1295400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0212" y="3200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28.9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5012" y="3657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1</a:t>
            </a:r>
            <a:r>
              <a:rPr lang="en-US" b="1" dirty="0" smtClean="0">
                <a:solidFill>
                  <a:schemeClr val="accent4"/>
                </a:solidFill>
              </a:rPr>
              <a:t>8.9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Chronic Lower Respiratory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Smoking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hronic </a:t>
            </a:r>
            <a:r>
              <a:rPr lang="en-US" dirty="0"/>
              <a:t>obstructive pulmonary disease (COPD) </a:t>
            </a:r>
            <a:r>
              <a:rPr lang="en-US" dirty="0" smtClean="0"/>
              <a:t>is the largest contributor </a:t>
            </a:r>
            <a:r>
              <a:rPr lang="en-US" dirty="0"/>
              <a:t>to chronic lower respiratory disease mortality in the Bronx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</a:t>
            </a:r>
            <a:r>
              <a:rPr lang="en-US" sz="1200" dirty="0" smtClean="0"/>
              <a:t>Death, 2013-2015. </a:t>
            </a:r>
            <a:r>
              <a:rPr lang="en-US" sz="1200" dirty="0"/>
              <a:t>Analysis by Montefiore OCPH. </a:t>
            </a:r>
            <a:endParaRPr lang="en-US" sz="1200" dirty="0" smtClean="0"/>
          </a:p>
          <a:p>
            <a:r>
              <a:rPr lang="en-US" sz="1200" dirty="0" smtClean="0"/>
              <a:t>Bronchitis sub-categories grouped due to unstable data.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15629"/>
              </p:ext>
            </p:extLst>
          </p:nvPr>
        </p:nvGraphicFramePr>
        <p:xfrm>
          <a:off x="1598612" y="1676400"/>
          <a:ext cx="8763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076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830997"/>
          </a:xfrm>
        </p:spPr>
        <p:txBody>
          <a:bodyPr/>
          <a:lstStyle/>
          <a:p>
            <a:r>
              <a:rPr lang="en-US" dirty="0" smtClean="0"/>
              <a:t>The Bronx now has the highest chronic </a:t>
            </a:r>
            <a:r>
              <a:rPr lang="en-US" dirty="0"/>
              <a:t>l</a:t>
            </a:r>
            <a:r>
              <a:rPr lang="en-US" dirty="0" smtClean="0"/>
              <a:t>ower respiratory related mortality rates of all NYC boroughs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767304"/>
              </p:ext>
            </p:extLst>
          </p:nvPr>
        </p:nvGraphicFramePr>
        <p:xfrm>
          <a:off x="989012" y="1295400"/>
          <a:ext cx="10210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0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72" y="375069"/>
            <a:ext cx="10969943" cy="830997"/>
          </a:xfrm>
        </p:spPr>
        <p:txBody>
          <a:bodyPr/>
          <a:lstStyle/>
          <a:p>
            <a:r>
              <a:rPr lang="en-US" dirty="0" smtClean="0"/>
              <a:t>Men in the Bronx have higher rates of chronic </a:t>
            </a:r>
            <a:r>
              <a:rPr lang="en-US" smtClean="0"/>
              <a:t>lower respiratory disease related mortality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85615"/>
              </p:ext>
            </p:extLst>
          </p:nvPr>
        </p:nvGraphicFramePr>
        <p:xfrm>
          <a:off x="1370013" y="1206066"/>
          <a:ext cx="9466262" cy="481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64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171271"/>
            <a:ext cx="11276172" cy="1200329"/>
          </a:xfrm>
        </p:spPr>
        <p:txBody>
          <a:bodyPr/>
          <a:lstStyle/>
          <a:p>
            <a:r>
              <a:rPr lang="en-US" dirty="0" smtClean="0"/>
              <a:t>Chronic lower respiratory disease mortality </a:t>
            </a:r>
            <a:r>
              <a:rPr lang="en-US" dirty="0"/>
              <a:t>rates are highest in the Bronx amongst males, those 75 years and older, </a:t>
            </a:r>
            <a:r>
              <a:rPr lang="en-US"/>
              <a:t>and </a:t>
            </a:r>
            <a:r>
              <a:rPr lang="en-US" smtClean="0"/>
              <a:t>in non-Hispanic </a:t>
            </a:r>
            <a:r>
              <a:rPr lang="en-US" dirty="0"/>
              <a:t>white populations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212494"/>
              </p:ext>
            </p:extLst>
          </p:nvPr>
        </p:nvGraphicFramePr>
        <p:xfrm>
          <a:off x="760412" y="1371600"/>
          <a:ext cx="10668000" cy="496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</a:t>
            </a:r>
            <a:r>
              <a:rPr lang="en-US" sz="1200" dirty="0" smtClean="0"/>
              <a:t>Death, 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/>
              <a:t>Age </a:t>
            </a:r>
            <a:r>
              <a:rPr lang="en-US" sz="1200" dirty="0" smtClean="0"/>
              <a:t>group </a:t>
            </a:r>
            <a:r>
              <a:rPr lang="en-US" sz="1200" dirty="0"/>
              <a:t>data is not age-adjusted. </a:t>
            </a:r>
          </a:p>
        </p:txBody>
      </p:sp>
    </p:spTree>
    <p:extLst>
      <p:ext uri="{BB962C8B-B14F-4D97-AF65-F5344CB8AC3E}">
        <p14:creationId xmlns:p14="http://schemas.microsoft.com/office/powerpoint/2010/main" val="21313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5975"/>
            <a:ext cx="10969943" cy="1200329"/>
          </a:xfrm>
        </p:spPr>
        <p:txBody>
          <a:bodyPr/>
          <a:lstStyle/>
          <a:p>
            <a:r>
              <a:rPr lang="en-US" dirty="0"/>
              <a:t>Racial and ethnic disparities in </a:t>
            </a:r>
            <a:r>
              <a:rPr lang="en-US" dirty="0" smtClean="0"/>
              <a:t>chronic lower respiratory disease mortality have </a:t>
            </a:r>
            <a:r>
              <a:rPr lang="en-US" dirty="0"/>
              <a:t>fallen </a:t>
            </a:r>
            <a:r>
              <a:rPr lang="en-US" dirty="0" smtClean="0"/>
              <a:t>nearly 4 points </a:t>
            </a:r>
            <a:r>
              <a:rPr lang="en-US" dirty="0"/>
              <a:t>in the previous 15 years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431488"/>
              </p:ext>
            </p:extLst>
          </p:nvPr>
        </p:nvGraphicFramePr>
        <p:xfrm>
          <a:off x="1164473" y="1446304"/>
          <a:ext cx="9521429" cy="472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sp>
        <p:nvSpPr>
          <p:cNvPr id="5" name="Right Brace 4"/>
          <p:cNvSpPr/>
          <p:nvPr/>
        </p:nvSpPr>
        <p:spPr>
          <a:xfrm>
            <a:off x="10361613" y="2857500"/>
            <a:ext cx="152399" cy="876300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7812" y="3105150"/>
            <a:ext cx="6096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4"/>
                </a:solidFill>
              </a:rPr>
              <a:t>8.6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360612" y="2646633"/>
            <a:ext cx="152400" cy="1239567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6812" y="3140075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12.4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2"/>
          <a:srcRect l="33057" t="14989" r="17827" b="7709"/>
          <a:stretch/>
        </p:blipFill>
        <p:spPr bwMode="auto">
          <a:xfrm>
            <a:off x="1065211" y="1219199"/>
            <a:ext cx="5334001" cy="5246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23594"/>
              </p:ext>
            </p:extLst>
          </p:nvPr>
        </p:nvGraphicFramePr>
        <p:xfrm>
          <a:off x="135499" y="1616299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113212" y="1600200"/>
            <a:ext cx="1173339" cy="1066800"/>
            <a:chOff x="4091832" y="1544554"/>
            <a:chExt cx="1280538" cy="1165275"/>
          </a:xfrm>
        </p:grpSpPr>
        <p:grpSp>
          <p:nvGrpSpPr>
            <p:cNvPr id="7" name="Group 6"/>
            <p:cNvGrpSpPr/>
            <p:nvPr/>
          </p:nvGrpSpPr>
          <p:grpSpPr>
            <a:xfrm>
              <a:off x="4091832" y="1544554"/>
              <a:ext cx="1280538" cy="1165275"/>
              <a:chOff x="4083206" y="1553180"/>
              <a:chExt cx="1280538" cy="11652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116318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99579" y="21991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3206" y="21765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65803" y="200710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5853" y="1667594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66368" y="155318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68627" y="230840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209</a:t>
                </a:r>
                <a:endParaRPr lang="en-US" sz="7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97985" y="2223214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210</a:t>
                </a:r>
                <a:endParaRPr lang="en-US" sz="7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3563" y="19300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211</a:t>
                </a:r>
                <a:endParaRPr lang="en-US" sz="7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46510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212</a:t>
                </a:r>
                <a:endParaRPr lang="en-US" sz="7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174993" y="1946420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76200"/>
            <a:ext cx="6019799" cy="1569660"/>
          </a:xfrm>
        </p:spPr>
        <p:txBody>
          <a:bodyPr/>
          <a:lstStyle/>
          <a:p>
            <a:r>
              <a:rPr lang="en-US" dirty="0" smtClean="0"/>
              <a:t>6 of 10 community </a:t>
            </a:r>
            <a:r>
              <a:rPr lang="en-US" dirty="0"/>
              <a:t>d</a:t>
            </a:r>
            <a:r>
              <a:rPr lang="en-US" dirty="0" smtClean="0"/>
              <a:t>istricts with highest avoidable child asthma hospitalization rates are in the Bronx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59294"/>
              </p:ext>
            </p:extLst>
          </p:nvPr>
        </p:nvGraphicFramePr>
        <p:xfrm>
          <a:off x="6170612" y="66675"/>
          <a:ext cx="6018213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121742"/>
              </p:ext>
            </p:extLst>
          </p:nvPr>
        </p:nvGraphicFramePr>
        <p:xfrm>
          <a:off x="7542212" y="2984552"/>
          <a:ext cx="4510088" cy="374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"/>
          <p:cNvSpPr txBox="1"/>
          <p:nvPr/>
        </p:nvSpPr>
        <p:spPr>
          <a:xfrm>
            <a:off x="7085012" y="9422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4"/>
                </a:solidFill>
              </a:rPr>
              <a:t>Bronx 72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085012" y="1752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5"/>
                </a:solidFill>
              </a:rPr>
              <a:t>NYC 36</a:t>
            </a:r>
            <a:endParaRPr 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3"/>
          <a:srcRect l="33057" t="13490" r="18094" b="8780"/>
          <a:stretch/>
        </p:blipFill>
        <p:spPr bwMode="auto">
          <a:xfrm>
            <a:off x="1057378" y="1219199"/>
            <a:ext cx="5265634" cy="5236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23594"/>
              </p:ext>
            </p:extLst>
          </p:nvPr>
        </p:nvGraphicFramePr>
        <p:xfrm>
          <a:off x="135499" y="1616299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082873" y="1600200"/>
            <a:ext cx="1173339" cy="1066800"/>
            <a:chOff x="4091832" y="1544554"/>
            <a:chExt cx="1280538" cy="1165275"/>
          </a:xfrm>
        </p:grpSpPr>
        <p:grpSp>
          <p:nvGrpSpPr>
            <p:cNvPr id="7" name="Group 6"/>
            <p:cNvGrpSpPr/>
            <p:nvPr/>
          </p:nvGrpSpPr>
          <p:grpSpPr>
            <a:xfrm>
              <a:off x="4091832" y="1544554"/>
              <a:ext cx="1280538" cy="1165275"/>
              <a:chOff x="4083206" y="1553180"/>
              <a:chExt cx="1280538" cy="11652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116318" y="2499933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87987" y="2499932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99579" y="21991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83206" y="2176578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65803" y="2007100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5853" y="1667594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66368" y="155318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68627" y="2308409"/>
                <a:ext cx="365759" cy="218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209</a:t>
                </a:r>
                <a:endParaRPr lang="en-US" sz="7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97985" y="2223214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210</a:t>
                </a:r>
                <a:endParaRPr lang="en-US" sz="7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3563" y="19300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211</a:t>
                </a:r>
                <a:endParaRPr lang="en-US" sz="7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46510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/>
                  <a:t>212</a:t>
                </a:r>
                <a:endParaRPr lang="en-US" sz="7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174993" y="1946420"/>
              <a:ext cx="365759" cy="218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5" y="228600"/>
            <a:ext cx="5993127" cy="1200329"/>
          </a:xfrm>
        </p:spPr>
        <p:txBody>
          <a:bodyPr/>
          <a:lstStyle/>
          <a:p>
            <a:r>
              <a:rPr lang="en-US" dirty="0" smtClean="0"/>
              <a:t>6 of 10 community </a:t>
            </a:r>
            <a:r>
              <a:rPr lang="en-US" dirty="0"/>
              <a:t>d</a:t>
            </a:r>
            <a:r>
              <a:rPr lang="en-US" dirty="0" smtClean="0"/>
              <a:t>istricts with </a:t>
            </a:r>
            <a:r>
              <a:rPr lang="en-US" dirty="0"/>
              <a:t>highest </a:t>
            </a:r>
            <a:r>
              <a:rPr lang="en-US" dirty="0" smtClean="0"/>
              <a:t>asthma </a:t>
            </a:r>
            <a:r>
              <a:rPr lang="en-US" dirty="0"/>
              <a:t>hospitalization rates are in the Bronx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38586"/>
              </p:ext>
            </p:extLst>
          </p:nvPr>
        </p:nvGraphicFramePr>
        <p:xfrm>
          <a:off x="6246812" y="140493"/>
          <a:ext cx="5915025" cy="291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791851"/>
              </p:ext>
            </p:extLst>
          </p:nvPr>
        </p:nvGraphicFramePr>
        <p:xfrm>
          <a:off x="7313612" y="3184577"/>
          <a:ext cx="472440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"/>
          <p:cNvSpPr txBox="1"/>
          <p:nvPr/>
        </p:nvSpPr>
        <p:spPr>
          <a:xfrm>
            <a:off x="7085012" y="990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4"/>
                </a:solidFill>
              </a:rPr>
              <a:t>Bronx 508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161212" y="18566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5"/>
                </a:solidFill>
              </a:rPr>
              <a:t>NYC 249</a:t>
            </a:r>
            <a:endParaRPr lang="en-US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/>
              <a:t>Cardiovascular Disease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2362" y="4572000"/>
            <a:ext cx="482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 Heart Disease Includes: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Stroke/Cerebrovascular </a:t>
            </a:r>
            <a:r>
              <a:rPr lang="en-US" dirty="0" smtClean="0"/>
              <a:t>disease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Heart attack/myocardial infarction</a:t>
            </a:r>
          </a:p>
        </p:txBody>
      </p:sp>
    </p:spTree>
    <p:extLst>
      <p:ext uri="{BB962C8B-B14F-4D97-AF65-F5344CB8AC3E}">
        <p14:creationId xmlns:p14="http://schemas.microsoft.com/office/powerpoint/2010/main" val="3442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Cardiovascular Disease</a:t>
            </a:r>
            <a:r>
              <a:rPr lang="en-US" dirty="0" smtClean="0"/>
              <a:t> Mortality Rates are highest in the Bronx compared to all other New York City boroughs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223816"/>
              </p:ext>
            </p:extLst>
          </p:nvPr>
        </p:nvGraphicFramePr>
        <p:xfrm>
          <a:off x="1217612" y="1447800"/>
          <a:ext cx="10134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21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64397"/>
            <a:ext cx="10969943" cy="830997"/>
          </a:xfrm>
        </p:spPr>
        <p:txBody>
          <a:bodyPr/>
          <a:lstStyle/>
          <a:p>
            <a:r>
              <a:rPr lang="en-US" dirty="0"/>
              <a:t>Males in the Bronx consistently have higher </a:t>
            </a:r>
            <a:r>
              <a:rPr lang="en-US" dirty="0" smtClean="0"/>
              <a:t>chronic heart disease mortality </a:t>
            </a:r>
            <a:r>
              <a:rPr lang="en-US" dirty="0"/>
              <a:t>rates than </a:t>
            </a:r>
            <a:r>
              <a:rPr lang="en-US" dirty="0" smtClean="0"/>
              <a:t>females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005828"/>
              </p:ext>
            </p:extLst>
          </p:nvPr>
        </p:nvGraphicFramePr>
        <p:xfrm>
          <a:off x="1293812" y="1447800"/>
          <a:ext cx="9982200" cy="461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85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 smtClean="0"/>
              <a:t>The percent of current adult smokers across New York City has fallen since 2002 but remains highest for Staten Island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109608"/>
              </p:ext>
            </p:extLst>
          </p:nvPr>
        </p:nvGraphicFramePr>
        <p:xfrm>
          <a:off x="1611312" y="1371600"/>
          <a:ext cx="8966200" cy="486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Staten Island 2010 data is likely an underestimate of the true prevalence of smoking due to random sampling variation.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16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52400"/>
            <a:ext cx="11201399" cy="1200329"/>
          </a:xfrm>
        </p:spPr>
        <p:txBody>
          <a:bodyPr/>
          <a:lstStyle/>
          <a:p>
            <a:r>
              <a:rPr lang="en-US" dirty="0" smtClean="0"/>
              <a:t>Chronic heart disease mortality </a:t>
            </a:r>
            <a:r>
              <a:rPr lang="en-US" dirty="0"/>
              <a:t>rates are highest in the Bronx amongst males, those 75 years and older, and in non-Hispanic </a:t>
            </a:r>
            <a:r>
              <a:rPr lang="en-US" dirty="0" smtClean="0"/>
              <a:t>black populations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988952"/>
              </p:ext>
            </p:extLst>
          </p:nvPr>
        </p:nvGraphicFramePr>
        <p:xfrm>
          <a:off x="951626" y="1524000"/>
          <a:ext cx="10476786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Age grouped data is not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Racial and ethnic disparities in chronic </a:t>
            </a:r>
            <a:r>
              <a:rPr lang="en-US" dirty="0" smtClean="0"/>
              <a:t>heart disease </a:t>
            </a:r>
            <a:r>
              <a:rPr lang="en-US" dirty="0"/>
              <a:t>mortality have fallen </a:t>
            </a:r>
            <a:r>
              <a:rPr lang="en-US" dirty="0" smtClean="0"/>
              <a:t>6.6 </a:t>
            </a:r>
            <a:r>
              <a:rPr lang="en-US" dirty="0"/>
              <a:t>points in the previous 15 years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169621"/>
              </p:ext>
            </p:extLst>
          </p:nvPr>
        </p:nvGraphicFramePr>
        <p:xfrm>
          <a:off x="1141412" y="1600200"/>
          <a:ext cx="9505952" cy="456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/>
          <p:cNvSpPr/>
          <p:nvPr/>
        </p:nvSpPr>
        <p:spPr>
          <a:xfrm>
            <a:off x="2741612" y="2209799"/>
            <a:ext cx="228600" cy="1066801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0212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10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10607676" y="3340101"/>
            <a:ext cx="211136" cy="546100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18812" y="3428485"/>
            <a:ext cx="59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3.4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Underlying Cause of Death, </a:t>
            </a:r>
            <a:r>
              <a:rPr lang="en-US" sz="1200" dirty="0" smtClean="0"/>
              <a:t>2000-2015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2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39"/>
            <a:ext cx="10969943" cy="830997"/>
          </a:xfrm>
        </p:spPr>
        <p:txBody>
          <a:bodyPr/>
          <a:lstStyle/>
          <a:p>
            <a:r>
              <a:rPr lang="en-US" dirty="0" smtClean="0"/>
              <a:t>The Bronx has a higher prevalence of diabetes than all other NYC boroughs and peer counties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2020" y="6449494"/>
            <a:ext cx="9182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source: </a:t>
            </a:r>
            <a:r>
              <a:rPr lang="en-US" sz="1000" dirty="0"/>
              <a:t>United States Diabetes Surveillance System, Division of Diabetes Translation, </a:t>
            </a:r>
            <a:r>
              <a:rPr lang="en-US" sz="1000" dirty="0" smtClean="0"/>
              <a:t>CDC. Data not comparable to NYC CHS data presented elsewhere.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110288" y="1441450"/>
          <a:ext cx="5954712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262131"/>
              </p:ext>
            </p:extLst>
          </p:nvPr>
        </p:nvGraphicFramePr>
        <p:xfrm>
          <a:off x="0" y="1441450"/>
          <a:ext cx="6110288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own Arrow 7"/>
          <p:cNvSpPr/>
          <p:nvPr/>
        </p:nvSpPr>
        <p:spPr>
          <a:xfrm rot="10800000">
            <a:off x="8399157" y="3880190"/>
            <a:ext cx="536316" cy="914400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4585" y="4874068"/>
            <a:ext cx="1820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Bronx: +40%</a:t>
            </a:r>
            <a:endParaRPr lang="en-US" sz="1400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10221331" y="4081358"/>
            <a:ext cx="536316" cy="713232"/>
          </a:xfrm>
          <a:prstGeom prst="downArrow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95435" y="4766346"/>
            <a:ext cx="179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Peer Counties Average: +31%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54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4349"/>
            <a:ext cx="10969943" cy="78175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414042"/>
                </a:solidFill>
              </a:rPr>
              <a:t>Those 65 years and older, Females, and Hispanics have highest rates of diabetes in the Bronx in 2015</a:t>
            </a:r>
            <a:endParaRPr lang="en-US" sz="2800" dirty="0">
              <a:solidFill>
                <a:srgbClr val="41404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19100" y="1219200"/>
          <a:ext cx="11306175" cy="497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404409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Community Health Survey, </a:t>
            </a:r>
            <a:r>
              <a:rPr lang="en-US" sz="1200" dirty="0" smtClean="0"/>
              <a:t>2002-2015.  Analysis by Montefiore OCPH.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6019800"/>
            <a:ext cx="220027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Not age-adjusted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092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2955" y="365427"/>
            <a:ext cx="11636478" cy="78175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414042"/>
                </a:solidFill>
              </a:rPr>
              <a:t>Diabetes Mortality Rate </a:t>
            </a:r>
            <a:r>
              <a:rPr lang="en-US" sz="2800" dirty="0" smtClean="0">
                <a:solidFill>
                  <a:srgbClr val="414042"/>
                </a:solidFill>
              </a:rPr>
              <a:t>has fallen by 10 percentage points over the last 15 years in the Bronx</a:t>
            </a:r>
            <a:endParaRPr lang="en-US" sz="2800" dirty="0">
              <a:solidFill>
                <a:srgbClr val="4140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791" y="6477000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Underlying Cause of Death, 1999-2015</a:t>
            </a:r>
            <a:r>
              <a:rPr lang="en-US" sz="1200" dirty="0" smtClean="0"/>
              <a:t>. Analysis by Montefiore OCPH.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719377"/>
              </p:ext>
            </p:extLst>
          </p:nvPr>
        </p:nvGraphicFramePr>
        <p:xfrm>
          <a:off x="33339" y="1429079"/>
          <a:ext cx="5918888" cy="47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5886001" y="1189669"/>
          <a:ext cx="6163432" cy="506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8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3033"/>
            <a:ext cx="10969943" cy="78175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414042"/>
                </a:solidFill>
              </a:rPr>
              <a:t>Males have a higher diabetes mortality rate, adjusting for age in the Bronx</a:t>
            </a:r>
            <a:endParaRPr lang="en-US" sz="2800" dirty="0">
              <a:solidFill>
                <a:srgbClr val="41404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274393"/>
              </p:ext>
            </p:extLst>
          </p:nvPr>
        </p:nvGraphicFramePr>
        <p:xfrm>
          <a:off x="1" y="1089281"/>
          <a:ext cx="6110288" cy="521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400800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Underlying Cause of Death, 1999-2015</a:t>
            </a:r>
            <a:r>
              <a:rPr lang="en-US" sz="1200" dirty="0" smtClean="0"/>
              <a:t>. Analysis by Montefiore OCPH.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110288" y="1165859"/>
          <a:ext cx="6076949" cy="514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2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Community Health Dashboard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</a:t>
            </a:r>
            <a:r>
              <a:rPr lang="en-US" dirty="0" smtClean="0"/>
              <a:t>provide Bronx-specific data on risk factors and health outcomes with an emphasis on presenting data on trends, socio-demographic differences (e.g., by age, sex, race/ethnicity, etc.) and sub-county/neighborhood level data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more information please contact Colin Rehm, PhD, Manager of Research &amp; Evaluation (</a:t>
            </a:r>
            <a:r>
              <a:rPr lang="en-US" dirty="0" smtClean="0">
                <a:hlinkClick r:id="rId2"/>
              </a:rPr>
              <a:t>crehm@montefiore.org</a:t>
            </a:r>
            <a:r>
              <a:rPr lang="en-US" dirty="0" smtClean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2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74371"/>
            <a:ext cx="10969943" cy="1200329"/>
          </a:xfrm>
        </p:spPr>
        <p:txBody>
          <a:bodyPr/>
          <a:lstStyle/>
          <a:p>
            <a:r>
              <a:rPr lang="en-US" dirty="0" smtClean="0"/>
              <a:t>Fewer Bronx adults are current smokers and more Bronx adults report having never smoked in 2015, compared to 2002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2002, 2015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Data is age-adjusted.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827212" y="19050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2002</a:t>
            </a:r>
            <a:endParaRPr lang="en-US" sz="2400" b="1"/>
          </a:p>
        </p:txBody>
      </p:sp>
      <p:sp>
        <p:nvSpPr>
          <p:cNvPr id="8" name="TextBox 7"/>
          <p:cNvSpPr txBox="1"/>
          <p:nvPr/>
        </p:nvSpPr>
        <p:spPr>
          <a:xfrm>
            <a:off x="7161212" y="1905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2015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056812" y="1371600"/>
            <a:ext cx="1796448" cy="1996465"/>
            <a:chOff x="9503567" y="1027275"/>
            <a:chExt cx="1796448" cy="1996465"/>
          </a:xfrm>
        </p:grpSpPr>
        <p:grpSp>
          <p:nvGrpSpPr>
            <p:cNvPr id="10" name="Group 9"/>
            <p:cNvGrpSpPr/>
            <p:nvPr/>
          </p:nvGrpSpPr>
          <p:grpSpPr>
            <a:xfrm>
              <a:off x="9503567" y="1027275"/>
              <a:ext cx="1796448" cy="1996465"/>
              <a:chOff x="8589167" y="1027275"/>
              <a:chExt cx="1796448" cy="19964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461310" y="2562075"/>
                <a:ext cx="92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11% decrease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589167" y="1027275"/>
                <a:ext cx="10683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Never Smoked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502218" y="1181830"/>
                <a:ext cx="836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Current Smoker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742362" y="2511096"/>
                <a:ext cx="15430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642158" y="2562075"/>
                <a:ext cx="96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14% increase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Down Arrow 10"/>
            <p:cNvSpPr/>
            <p:nvPr/>
          </p:nvSpPr>
          <p:spPr>
            <a:xfrm>
              <a:off x="10590212" y="1705050"/>
              <a:ext cx="475488" cy="770681"/>
            </a:xfrm>
            <a:prstGeom prst="downArrow">
              <a:avLst/>
            </a:prstGeom>
            <a:solidFill>
              <a:schemeClr val="accent2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10800000">
              <a:off x="9800017" y="1550495"/>
              <a:ext cx="475488" cy="925236"/>
            </a:xfrm>
            <a:prstGeom prst="downArrow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799357"/>
              </p:ext>
            </p:extLst>
          </p:nvPr>
        </p:nvGraphicFramePr>
        <p:xfrm>
          <a:off x="796470" y="2366665"/>
          <a:ext cx="4775829" cy="336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411332"/>
              </p:ext>
            </p:extLst>
          </p:nvPr>
        </p:nvGraphicFramePr>
        <p:xfrm>
          <a:off x="5992353" y="2426887"/>
          <a:ext cx="4516548" cy="32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03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506199" cy="1200329"/>
          </a:xfrm>
        </p:spPr>
        <p:txBody>
          <a:bodyPr/>
          <a:lstStyle/>
          <a:p>
            <a:r>
              <a:rPr lang="en-US" dirty="0" smtClean="0"/>
              <a:t>Among </a:t>
            </a:r>
            <a:r>
              <a:rPr lang="en-US" dirty="0"/>
              <a:t>Bronx adults there is a trend towards current smokers starting later in life, suggesting that tobacco prevention among youth is paying off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592694"/>
              </p:ext>
            </p:extLst>
          </p:nvPr>
        </p:nvGraphicFramePr>
        <p:xfrm>
          <a:off x="1014791" y="1190216"/>
          <a:ext cx="10032621" cy="521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2002, 2015</a:t>
            </a:r>
            <a:r>
              <a:rPr lang="en-US" sz="1200" dirty="0"/>
              <a:t>. Analysis by Montefiore OCPH. </a:t>
            </a:r>
            <a:endParaRPr lang="en-US" sz="1200" dirty="0" smtClean="0"/>
          </a:p>
          <a:p>
            <a:r>
              <a:rPr lang="en-US" sz="1200" dirty="0" smtClean="0"/>
              <a:t>”Regularly smoking cigarettes” not explicitly defined.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599612" y="1219200"/>
            <a:ext cx="199266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Results restricted to those who reported being a current or former smoker</a:t>
            </a:r>
          </a:p>
        </p:txBody>
      </p:sp>
    </p:spTree>
    <p:extLst>
      <p:ext uri="{BB962C8B-B14F-4D97-AF65-F5344CB8AC3E}">
        <p14:creationId xmlns:p14="http://schemas.microsoft.com/office/powerpoint/2010/main" val="13437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99808"/>
            <a:ext cx="11046144" cy="830997"/>
          </a:xfrm>
        </p:spPr>
        <p:txBody>
          <a:bodyPr/>
          <a:lstStyle/>
          <a:p>
            <a:r>
              <a:rPr lang="en-US" dirty="0" smtClean="0"/>
              <a:t>The Bronx has the third highest percent of current smokers of all New York City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743177"/>
              </p:ext>
            </p:extLst>
          </p:nvPr>
        </p:nvGraphicFramePr>
        <p:xfrm>
          <a:off x="416083" y="1143000"/>
          <a:ext cx="11353800" cy="529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Community Health Survey, 2015. Analysis by Montefiore OCPH. </a:t>
            </a:r>
          </a:p>
          <a:p>
            <a:r>
              <a:rPr lang="en-US" sz="1200" dirty="0" smtClean="0"/>
              <a:t>Age results not age-adjusted.</a:t>
            </a:r>
          </a:p>
        </p:txBody>
      </p:sp>
    </p:spTree>
    <p:extLst>
      <p:ext uri="{BB962C8B-B14F-4D97-AF65-F5344CB8AC3E}">
        <p14:creationId xmlns:p14="http://schemas.microsoft.com/office/powerpoint/2010/main" val="31195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38897"/>
            <a:ext cx="10969943" cy="830997"/>
          </a:xfrm>
        </p:spPr>
        <p:txBody>
          <a:bodyPr/>
          <a:lstStyle/>
          <a:p>
            <a:r>
              <a:rPr lang="en-US" dirty="0" smtClean="0"/>
              <a:t>In the Bronx, the unemployed, least educated, and most impoverished individuals are most likely to smoke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272001"/>
              </p:ext>
            </p:extLst>
          </p:nvPr>
        </p:nvGraphicFramePr>
        <p:xfrm>
          <a:off x="1141412" y="1295400"/>
          <a:ext cx="10210800" cy="506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8951" y="6324600"/>
            <a:ext cx="90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Community Health Survey, 2015. Analysis by Montefiore OCPH. </a:t>
            </a:r>
          </a:p>
          <a:p>
            <a:r>
              <a:rPr lang="en-US" sz="1200" dirty="0" smtClean="0"/>
              <a:t>* Lowest Poverty data point is unstable.</a:t>
            </a:r>
          </a:p>
        </p:txBody>
      </p:sp>
    </p:spTree>
    <p:extLst>
      <p:ext uri="{BB962C8B-B14F-4D97-AF65-F5344CB8AC3E}">
        <p14:creationId xmlns:p14="http://schemas.microsoft.com/office/powerpoint/2010/main" val="14255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628721"/>
              </p:ext>
            </p:extLst>
          </p:nvPr>
        </p:nvGraphicFramePr>
        <p:xfrm>
          <a:off x="1040097" y="1594107"/>
          <a:ext cx="9601200" cy="477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41"/>
            <a:ext cx="10969943" cy="830997"/>
          </a:xfrm>
        </p:spPr>
        <p:txBody>
          <a:bodyPr/>
          <a:lstStyle/>
          <a:p>
            <a:r>
              <a:rPr lang="en-US" dirty="0"/>
              <a:t>Racial and ethnic disparities in </a:t>
            </a:r>
            <a:r>
              <a:rPr lang="en-US" dirty="0" smtClean="0"/>
              <a:t>current smokers </a:t>
            </a:r>
            <a:r>
              <a:rPr lang="en-US" dirty="0"/>
              <a:t>have </a:t>
            </a:r>
            <a:r>
              <a:rPr lang="en-US" dirty="0" smtClean="0"/>
              <a:t>grown by 0.7 points </a:t>
            </a:r>
            <a:r>
              <a:rPr lang="en-US" dirty="0"/>
              <a:t>in the previous 15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Community Health Survey, </a:t>
            </a:r>
            <a:r>
              <a:rPr lang="en-US" sz="1200" dirty="0" smtClean="0"/>
              <a:t>2002-2015</a:t>
            </a:r>
            <a:r>
              <a:rPr lang="en-US" sz="1200" dirty="0"/>
              <a:t>. Analysis by Montefiore OCPH. </a:t>
            </a:r>
          </a:p>
          <a:p>
            <a:r>
              <a:rPr lang="en-US" sz="1200" dirty="0" smtClean="0"/>
              <a:t>Non-Hispanic white 2010, 2012-2014 data should be interpreted with caution. All Bronx Asian smoking data unstable.</a:t>
            </a:r>
            <a:endParaRPr lang="en-US" sz="1200" dirty="0"/>
          </a:p>
        </p:txBody>
      </p:sp>
      <p:sp>
        <p:nvSpPr>
          <p:cNvPr id="5" name="Right Brace 4"/>
          <p:cNvSpPr/>
          <p:nvPr/>
        </p:nvSpPr>
        <p:spPr>
          <a:xfrm>
            <a:off x="2360612" y="2667000"/>
            <a:ext cx="381000" cy="457200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1612" y="272767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1.5</a:t>
            </a:r>
          </a:p>
        </p:txBody>
      </p:sp>
      <p:sp>
        <p:nvSpPr>
          <p:cNvPr id="7" name="Right Brace 6"/>
          <p:cNvSpPr/>
          <p:nvPr/>
        </p:nvSpPr>
        <p:spPr>
          <a:xfrm>
            <a:off x="10427044" y="3886200"/>
            <a:ext cx="152400" cy="304800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90212" y="3886200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4"/>
                </a:solidFill>
              </a:rPr>
              <a:t>2.2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9545</TotalTime>
  <Words>2420</Words>
  <Application>Microsoft Office PowerPoint</Application>
  <PresentationFormat>Custom</PresentationFormat>
  <Paragraphs>392</Paragraphs>
  <Slides>47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Montefiore DOING MORE</vt:lpstr>
      <vt:lpstr>Bronx Community Health Dashboard:  Smoking  Created: 6/12/2017 Last Updated: 10/23/2017  See last slide for more information about this project.</vt:lpstr>
      <vt:lpstr>Daily smoking prevalence in the United States has declined since 1990 but rose to the leading risk factor for mortality amongst both sexes and all ages in 2015</vt:lpstr>
      <vt:lpstr>Smoking Status</vt:lpstr>
      <vt:lpstr>The percent of current adult smokers across New York City has fallen since 2002 but remains highest for Staten Island</vt:lpstr>
      <vt:lpstr>Fewer Bronx adults are current smokers and more Bronx adults report having never smoked in 2015, compared to 2002</vt:lpstr>
      <vt:lpstr>Among Bronx adults there is a trend towards current smokers starting later in life, suggesting that tobacco prevention among youth is paying off</vt:lpstr>
      <vt:lpstr>The Bronx has the third highest percent of current smokers of all New York City</vt:lpstr>
      <vt:lpstr>In the Bronx, the unemployed, least educated, and most impoverished individuals are most likely to smoke</vt:lpstr>
      <vt:lpstr>Racial and ethnic disparities in current smokers have grown by 0.7 points in the previous 15 years</vt:lpstr>
      <vt:lpstr>3 of 10 community districts with highest percentages of current smokers are in the Bronx</vt:lpstr>
      <vt:lpstr>The primary driver of the declining adult smoking rates in the Bronx is heavy smoking, which has fallen 3 fold since 2002</vt:lpstr>
      <vt:lpstr>Bronx residents are increasingly purchasing cigarettes in New York City stores</vt:lpstr>
      <vt:lpstr>Quit Attempts were consistent across all five boroughs between 2002 and 2013</vt:lpstr>
      <vt:lpstr>3 of 10 community districts with highest tobacco retailer rates are in the Bronx</vt:lpstr>
      <vt:lpstr>Youth Smoking</vt:lpstr>
      <vt:lpstr>The percent of current youth smokers across New York City has fallen since 2003 but remains highest for Staten Island and lowest for the Bronx</vt:lpstr>
      <vt:lpstr>Fewer youth are currently smoking in the Bronx, but those that do smoke are primarily male, non-Hispanic white, and 18 years or older</vt:lpstr>
      <vt:lpstr>Youth smoking in the Bronx used to be higher for female youth but now is higher amongst male youth</vt:lpstr>
      <vt:lpstr>Despite a decrease in the percentage of Bronx youth reporting being current smokers, an increasing percentage of youth that smoke are heavy smokers</vt:lpstr>
      <vt:lpstr>Youth in the Bronx are less likely to get their cigarettes from someone else in 2015 and more likely to get them by other means</vt:lpstr>
      <vt:lpstr>Health Consequences of Tobacco Use</vt:lpstr>
      <vt:lpstr>Lung Cancer</vt:lpstr>
      <vt:lpstr>Lung Cancer rates are highest for males in all boroughs, Bronx males have the second highest lung cancer incidence rate</vt:lpstr>
      <vt:lpstr>Bronx males have higher lung cancer incidence rates, though Bronx female lung cancer rates have risen nearly 16 points in the last 37 years</vt:lpstr>
      <vt:lpstr>The Bronx have the second highest rate of lung cancer mortality of all New York City boroughs</vt:lpstr>
      <vt:lpstr>Males in the Bronx consistently have higher lung cancer mortality rates than females, but rates have fallen 22 points</vt:lpstr>
      <vt:lpstr>Lung cancer mortality rates are highest in the Bronx amongst males, those 75 years and older, and in non-Hispanic white populations</vt:lpstr>
      <vt:lpstr>Racial and ethnic disparities in lung cancer mortality have fallen 10 points in the previous 15 years</vt:lpstr>
      <vt:lpstr>Chronic Lower Respiratory Disease</vt:lpstr>
      <vt:lpstr>Chronic obstructive pulmonary disease (COPD) is the largest contributor to chronic lower respiratory disease mortality in the Bronx</vt:lpstr>
      <vt:lpstr>The Bronx now has the highest chronic lower respiratory related mortality rates of all NYC boroughs</vt:lpstr>
      <vt:lpstr>Men in the Bronx have higher rates of chronic lower respiratory disease related mortality</vt:lpstr>
      <vt:lpstr>Chronic lower respiratory disease mortality rates are highest in the Bronx amongst males, those 75 years and older, and in non-Hispanic white populations</vt:lpstr>
      <vt:lpstr>Racial and ethnic disparities in chronic lower respiratory disease mortality have fallen nearly 4 points in the previous 15 years</vt:lpstr>
      <vt:lpstr>6 of 10 community districts with highest avoidable child asthma hospitalization rates are in the Bronx</vt:lpstr>
      <vt:lpstr>6 of 10 community districts with highest asthma hospitalization rates are in the Bronx</vt:lpstr>
      <vt:lpstr>Cardiovascular Disease</vt:lpstr>
      <vt:lpstr>Cardiovascular Disease Mortality Rates are highest in the Bronx compared to all other New York City boroughs</vt:lpstr>
      <vt:lpstr>Males in the Bronx consistently have higher chronic heart disease mortality rates than females</vt:lpstr>
      <vt:lpstr>Chronic heart disease mortality rates are highest in the Bronx amongst males, those 75 years and older, and in non-Hispanic black populations</vt:lpstr>
      <vt:lpstr>Racial and ethnic disparities in chronic heart disease mortality have fallen 6.6 points in the previous 15 years</vt:lpstr>
      <vt:lpstr>Diabetes</vt:lpstr>
      <vt:lpstr>The Bronx has a higher prevalence of diabetes than all other NYC boroughs and peer counties </vt:lpstr>
      <vt:lpstr>Those 65 years and older, Females, and Hispanics have highest rates of diabetes in the Bronx in 2015</vt:lpstr>
      <vt:lpstr>Diabetes Mortality Rate has fallen by 10 percentage points over the last 15 years in the Bronx</vt:lpstr>
      <vt:lpstr>Males have a higher diabetes mortality rate, adjusting for age in the Bronx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Smoking  Created: 6/12/2017 Last Updated: 6/12/2017</dc:title>
  <dc:creator>dkocp05</dc:creator>
  <cp:lastModifiedBy>Laura Ortiz</cp:lastModifiedBy>
  <cp:revision>97</cp:revision>
  <dcterms:created xsi:type="dcterms:W3CDTF">2017-06-12T14:36:30Z</dcterms:created>
  <dcterms:modified xsi:type="dcterms:W3CDTF">2017-12-27T15:52:04Z</dcterms:modified>
</cp:coreProperties>
</file>