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7.xml" ContentType="application/vnd.openxmlformats-officedocument.presentationml.notesSlide+xml"/>
  <Override PartName="/ppt/charts/chart31.xml" ContentType="application/vnd.openxmlformats-officedocument.drawingml.chart+xml"/>
  <Override PartName="/ppt/notesSlides/notesSlide28.xml" ContentType="application/vnd.openxmlformats-officedocument.presentationml.notesSlide+xml"/>
  <Override PartName="/ppt/charts/chart32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34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35.xml" ContentType="application/vnd.openxmlformats-officedocument.drawingml.chart+xml"/>
  <Override PartName="/ppt/notesSlides/notesSlide32.xml" ContentType="application/vnd.openxmlformats-officedocument.presentationml.notesSlide+xml"/>
  <Override PartName="/ppt/charts/chart36.xml" ContentType="application/vnd.openxmlformats-officedocument.drawingml.chart+xml"/>
  <Override PartName="/ppt/notesSlides/notesSlide33.xml" ContentType="application/vnd.openxmlformats-officedocument.presentationml.notesSlide+xml"/>
  <Override PartName="/ppt/charts/chart37.xml" ContentType="application/vnd.openxmlformats-officedocument.drawingml.chart+xml"/>
  <Override PartName="/ppt/notesSlides/notesSlide34.xml" ContentType="application/vnd.openxmlformats-officedocument.presentationml.notesSlide+xml"/>
  <Override PartName="/ppt/charts/chart38.xml" ContentType="application/vnd.openxmlformats-officedocument.drawingml.chart+xml"/>
  <Override PartName="/ppt/notesSlides/notesSlide35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36.xml" ContentType="application/vnd.openxmlformats-officedocument.presentationml.notesSlide+xml"/>
  <Override PartName="/ppt/charts/chart41.xml" ContentType="application/vnd.openxmlformats-officedocument.drawingml.chart+xml"/>
  <Override PartName="/ppt/theme/themeOverride3.xml" ContentType="application/vnd.openxmlformats-officedocument.themeOverride+xml"/>
  <Override PartName="/ppt/notesSlides/notesSlide37.xml" ContentType="application/vnd.openxmlformats-officedocument.presentationml.notesSlide+xml"/>
  <Override PartName="/ppt/charts/chart42.xml" ContentType="application/vnd.openxmlformats-officedocument.drawingml.chart+xml"/>
  <Override PartName="/ppt/notesSlides/notesSlide38.xml" ContentType="application/vnd.openxmlformats-officedocument.presentationml.notesSlide+xml"/>
  <Override PartName="/ppt/charts/chart43.xml" ContentType="application/vnd.openxmlformats-officedocument.drawingml.chart+xml"/>
  <Override PartName="/ppt/notesSlides/notesSlide39.xml" ContentType="application/vnd.openxmlformats-officedocument.presentationml.notesSlide+xml"/>
  <Override PartName="/ppt/charts/chart44.xml" ContentType="application/vnd.openxmlformats-officedocument.drawingml.chart+xml"/>
  <Override PartName="/ppt/drawings/drawing5.xml" ContentType="application/vnd.openxmlformats-officedocument.drawingml.chartshape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9" r:id="rId2"/>
    <p:sldId id="39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361" r:id="rId16"/>
    <p:sldId id="362" r:id="rId17"/>
    <p:sldId id="363" r:id="rId18"/>
    <p:sldId id="364" r:id="rId19"/>
    <p:sldId id="365" r:id="rId20"/>
    <p:sldId id="366" r:id="rId21"/>
    <p:sldId id="395" r:id="rId22"/>
    <p:sldId id="391" r:id="rId23"/>
    <p:sldId id="369" r:id="rId24"/>
    <p:sldId id="370" r:id="rId25"/>
    <p:sldId id="372" r:id="rId26"/>
    <p:sldId id="373" r:id="rId27"/>
    <p:sldId id="406" r:id="rId28"/>
    <p:sldId id="407" r:id="rId29"/>
    <p:sldId id="374" r:id="rId30"/>
    <p:sldId id="405" r:id="rId31"/>
    <p:sldId id="375" r:id="rId32"/>
    <p:sldId id="399" r:id="rId33"/>
    <p:sldId id="402" r:id="rId34"/>
    <p:sldId id="403" r:id="rId35"/>
    <p:sldId id="404" r:id="rId36"/>
    <p:sldId id="377" r:id="rId37"/>
    <p:sldId id="378" r:id="rId38"/>
    <p:sldId id="379" r:id="rId39"/>
    <p:sldId id="380" r:id="rId40"/>
    <p:sldId id="381" r:id="rId41"/>
    <p:sldId id="382" r:id="rId42"/>
    <p:sldId id="287" r:id="rId43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ie Heller" initials="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44" autoAdjust="0"/>
  </p:normalViewPr>
  <p:slideViewPr>
    <p:cSldViewPr>
      <p:cViewPr varScale="1">
        <p:scale>
          <a:sx n="113" d="100"/>
          <a:sy n="113" d="100"/>
        </p:scale>
        <p:origin x="-396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2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64792640107882"/>
          <c:y val="1.985640670621136E-2"/>
          <c:w val="0.64112710286383923"/>
          <c:h val="0.87877158436545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A9-4DFD-B24F-3BB201485CA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A9-4DFD-B24F-3BB201485CA3}"/>
              </c:ext>
            </c:extLst>
          </c:dPt>
          <c:dLbls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z="1600" dirty="0"/>
                      <a:t>+2.2%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A9-4DFD-B24F-3BB201485CA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Ischemic heart disease</c:v>
                </c:pt>
                <c:pt idx="1">
                  <c:v>Neonatal disorders</c:v>
                </c:pt>
                <c:pt idx="2">
                  <c:v>Road injuries</c:v>
                </c:pt>
                <c:pt idx="3">
                  <c:v>Colon and rectum cancer</c:v>
                </c:pt>
                <c:pt idx="4">
                  <c:v>Lower respiratory infections</c:v>
                </c:pt>
                <c:pt idx="5">
                  <c:v>Stroke</c:v>
                </c:pt>
                <c:pt idx="6">
                  <c:v>Lung cancer</c:v>
                </c:pt>
                <c:pt idx="7">
                  <c:v>Falls</c:v>
                </c:pt>
                <c:pt idx="8">
                  <c:v>Depressive disorders</c:v>
                </c:pt>
                <c:pt idx="9">
                  <c:v>Headache disorders</c:v>
                </c:pt>
                <c:pt idx="10">
                  <c:v>Anxiety disorders</c:v>
                </c:pt>
                <c:pt idx="11">
                  <c:v>Low back pain</c:v>
                </c:pt>
                <c:pt idx="12">
                  <c:v>Hearing loss</c:v>
                </c:pt>
                <c:pt idx="13">
                  <c:v>Oth. musculoskeletal disord</c:v>
                </c:pt>
                <c:pt idx="14">
                  <c:v>COPD</c:v>
                </c:pt>
                <c:pt idx="15">
                  <c:v>Neck pain</c:v>
                </c:pt>
                <c:pt idx="16">
                  <c:v>Alzheimer's/dementia</c:v>
                </c:pt>
                <c:pt idx="17">
                  <c:v>Chronic kidney disease</c:v>
                </c:pt>
                <c:pt idx="18">
                  <c:v>Diabetes mellitus</c:v>
                </c:pt>
                <c:pt idx="19">
                  <c:v>Drug use disorders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-2.1858325254378301E-2</c:v>
                </c:pt>
                <c:pt idx="1">
                  <c:v>-2.1358156354241199E-2</c:v>
                </c:pt>
                <c:pt idx="2">
                  <c:v>-2.1248758618361001E-2</c:v>
                </c:pt>
                <c:pt idx="3">
                  <c:v>-1.1012173193561301E-2</c:v>
                </c:pt>
                <c:pt idx="4">
                  <c:v>-1.0074453124765801E-2</c:v>
                </c:pt>
                <c:pt idx="5">
                  <c:v>-9.7296496534804294E-3</c:v>
                </c:pt>
                <c:pt idx="6">
                  <c:v>-9.5300758831446796E-3</c:v>
                </c:pt>
                <c:pt idx="7">
                  <c:v>-5.0806961106753699E-3</c:v>
                </c:pt>
                <c:pt idx="8">
                  <c:v>9.3911229788952897E-5</c:v>
                </c:pt>
                <c:pt idx="9">
                  <c:v>3.42345710349637E-4</c:v>
                </c:pt>
                <c:pt idx="10">
                  <c:v>5.4957979780791599E-4</c:v>
                </c:pt>
                <c:pt idx="11">
                  <c:v>3.74215900306063E-3</c:v>
                </c:pt>
                <c:pt idx="12">
                  <c:v>7.2301761245115804E-3</c:v>
                </c:pt>
                <c:pt idx="13">
                  <c:v>7.46110763039806E-3</c:v>
                </c:pt>
                <c:pt idx="14">
                  <c:v>7.6621669488267201E-3</c:v>
                </c:pt>
                <c:pt idx="15">
                  <c:v>7.8477117306636601E-3</c:v>
                </c:pt>
                <c:pt idx="16">
                  <c:v>8.6878710749937697E-3</c:v>
                </c:pt>
                <c:pt idx="17">
                  <c:v>1.18512312121202E-2</c:v>
                </c:pt>
                <c:pt idx="18">
                  <c:v>1.5425161727424501E-2</c:v>
                </c:pt>
                <c:pt idx="19">
                  <c:v>2.2302199588526E-2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A9-4DFD-B24F-3BB201485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5459200"/>
        <c:axId val="135460736"/>
      </c:barChart>
      <c:catAx>
        <c:axId val="135459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135460736"/>
        <c:crosses val="autoZero"/>
        <c:auto val="1"/>
        <c:lblAlgn val="ctr"/>
        <c:lblOffset val="100"/>
        <c:noMultiLvlLbl val="0"/>
      </c:catAx>
      <c:valAx>
        <c:axId val="13546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Annual</a:t>
                </a:r>
                <a:r>
                  <a:rPr lang="en-US" sz="1200" baseline="0" dirty="0"/>
                  <a:t> </a:t>
                </a:r>
                <a:r>
                  <a:rPr lang="en-US" sz="1200" dirty="0"/>
                  <a:t>% Change in</a:t>
                </a:r>
                <a:r>
                  <a:rPr lang="en-US" sz="1200" baseline="0" dirty="0"/>
                  <a:t> DALYs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688434396123948"/>
              <c:y val="0.9588225738052268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545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2.8636264216972868E-2"/>
          <c:w val="0.92326993741166974"/>
          <c:h val="0.88116857979980467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NYC'!$A$4:$B$4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95-4F73-9545-FFFEE83C4455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5-4F73-9545-FFFEE83C445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NYC'!$C$3:$P$3</c:f>
              <c:strCache>
                <c:ptCount val="14"/>
                <c:pt idx="0">
                  <c:v>Q2 2015</c:v>
                </c:pt>
                <c:pt idx="1">
                  <c:v>Q3 2015</c:v>
                </c:pt>
                <c:pt idx="2">
                  <c:v>Q4 2015</c:v>
                </c:pt>
                <c:pt idx="3">
                  <c:v>Q1 2016</c:v>
                </c:pt>
                <c:pt idx="4">
                  <c:v>Q2 2016</c:v>
                </c:pt>
                <c:pt idx="5">
                  <c:v>Q3 2016</c:v>
                </c:pt>
                <c:pt idx="6">
                  <c:v>Q4 2016</c:v>
                </c:pt>
                <c:pt idx="7">
                  <c:v>Q1 2017</c:v>
                </c:pt>
                <c:pt idx="8">
                  <c:v>Q2 2017</c:v>
                </c:pt>
                <c:pt idx="9">
                  <c:v>Q3 2017</c:v>
                </c:pt>
                <c:pt idx="10">
                  <c:v>Q4 2017</c:v>
                </c:pt>
                <c:pt idx="11">
                  <c:v>Q1 2018</c:v>
                </c:pt>
                <c:pt idx="12">
                  <c:v>Q2 2018</c:v>
                </c:pt>
                <c:pt idx="13">
                  <c:v>Q3 2018</c:v>
                </c:pt>
              </c:strCache>
            </c:strRef>
          </c:cat>
          <c:val>
            <c:numRef>
              <c:f>'Bronx v NYC'!$C$4:$P$4</c:f>
              <c:numCache>
                <c:formatCode>0.0</c:formatCode>
                <c:ptCount val="14"/>
                <c:pt idx="0">
                  <c:v>22.26124811397759</c:v>
                </c:pt>
                <c:pt idx="1">
                  <c:v>24.872135238456444</c:v>
                </c:pt>
                <c:pt idx="2">
                  <c:v>13.535388513745634</c:v>
                </c:pt>
                <c:pt idx="3">
                  <c:v>24.111779737861678</c:v>
                </c:pt>
                <c:pt idx="4">
                  <c:v>34.55334817135163</c:v>
                </c:pt>
                <c:pt idx="5">
                  <c:v>44.307971313164622</c:v>
                </c:pt>
                <c:pt idx="6">
                  <c:v>35.515071579699395</c:v>
                </c:pt>
                <c:pt idx="7">
                  <c:v>30.180265912613176</c:v>
                </c:pt>
                <c:pt idx="8">
                  <c:v>32.423393784496582</c:v>
                </c:pt>
                <c:pt idx="9">
                  <c:v>39.016830256396311</c:v>
                </c:pt>
                <c:pt idx="10">
                  <c:v>30.724054487615213</c:v>
                </c:pt>
                <c:pt idx="11">
                  <c:v>25.286168737594821</c:v>
                </c:pt>
                <c:pt idx="12">
                  <c:v>38.269120965768508</c:v>
                </c:pt>
                <c:pt idx="13">
                  <c:v>39.220750972022081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95-4F73-9545-FFFEE83C4455}"/>
            </c:ext>
          </c:extLst>
        </c:ser>
        <c:ser>
          <c:idx val="1"/>
          <c:order val="1"/>
          <c:tx>
            <c:strRef>
              <c:f>'Bronx v NYC'!$A$5:$B$5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1134453781512604E-2"/>
                  <c:y val="-2.7933383082916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5-4F73-9545-FFFEE83C4455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95-4F73-9545-FFFEE83C445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NYC'!$C$3:$P$3</c:f>
              <c:strCache>
                <c:ptCount val="14"/>
                <c:pt idx="0">
                  <c:v>Q2 2015</c:v>
                </c:pt>
                <c:pt idx="1">
                  <c:v>Q3 2015</c:v>
                </c:pt>
                <c:pt idx="2">
                  <c:v>Q4 2015</c:v>
                </c:pt>
                <c:pt idx="3">
                  <c:v>Q1 2016</c:v>
                </c:pt>
                <c:pt idx="4">
                  <c:v>Q2 2016</c:v>
                </c:pt>
                <c:pt idx="5">
                  <c:v>Q3 2016</c:v>
                </c:pt>
                <c:pt idx="6">
                  <c:v>Q4 2016</c:v>
                </c:pt>
                <c:pt idx="7">
                  <c:v>Q1 2017</c:v>
                </c:pt>
                <c:pt idx="8">
                  <c:v>Q2 2017</c:v>
                </c:pt>
                <c:pt idx="9">
                  <c:v>Q3 2017</c:v>
                </c:pt>
                <c:pt idx="10">
                  <c:v>Q4 2017</c:v>
                </c:pt>
                <c:pt idx="11">
                  <c:v>Q1 2018</c:v>
                </c:pt>
                <c:pt idx="12">
                  <c:v>Q2 2018</c:v>
                </c:pt>
                <c:pt idx="13">
                  <c:v>Q3 2018</c:v>
                </c:pt>
              </c:strCache>
            </c:strRef>
          </c:cat>
          <c:val>
            <c:numRef>
              <c:f>'Bronx v NYC'!$C$5:$P$5</c:f>
              <c:numCache>
                <c:formatCode>0.0</c:formatCode>
                <c:ptCount val="14"/>
                <c:pt idx="0">
                  <c:v>17.521669792375796</c:v>
                </c:pt>
                <c:pt idx="1">
                  <c:v>19.607582862896727</c:v>
                </c:pt>
                <c:pt idx="2">
                  <c:v>8.0781724367446852</c:v>
                </c:pt>
                <c:pt idx="3">
                  <c:v>14.03495426278455</c:v>
                </c:pt>
                <c:pt idx="4">
                  <c:v>20.767168096152748</c:v>
                </c:pt>
                <c:pt idx="5">
                  <c:v>24.418538310860924</c:v>
                </c:pt>
                <c:pt idx="6">
                  <c:v>19.930395755282124</c:v>
                </c:pt>
                <c:pt idx="7">
                  <c:v>16.082930536463895</c:v>
                </c:pt>
                <c:pt idx="8">
                  <c:v>20.500073430281439</c:v>
                </c:pt>
                <c:pt idx="9">
                  <c:v>18.310378662406077</c:v>
                </c:pt>
                <c:pt idx="10">
                  <c:v>14.006495842788976</c:v>
                </c:pt>
                <c:pt idx="11">
                  <c:v>12.156581297514961</c:v>
                </c:pt>
                <c:pt idx="12">
                  <c:v>14.421782781523959</c:v>
                </c:pt>
                <c:pt idx="13">
                  <c:v>17.366544710735656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E95-4F73-9545-FFFEE83C4455}"/>
            </c:ext>
          </c:extLst>
        </c:ser>
        <c:ser>
          <c:idx val="2"/>
          <c:order val="2"/>
          <c:tx>
            <c:strRef>
              <c:f>'Bronx v NYC'!$A$6:$B$6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3.0588235294117649E-2"/>
                  <c:y val="-2.220368393554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95-4F73-9545-FFFEE83C4455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95-4F73-9545-FFFEE83C4455}"/>
                </c:ext>
              </c:extLst>
            </c:dLbl>
            <c:dLbl>
              <c:idx val="1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95-4F73-9545-FFFEE83C445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NYC'!$C$3:$P$3</c:f>
              <c:strCache>
                <c:ptCount val="14"/>
                <c:pt idx="0">
                  <c:v>Q2 2015</c:v>
                </c:pt>
                <c:pt idx="1">
                  <c:v>Q3 2015</c:v>
                </c:pt>
                <c:pt idx="2">
                  <c:v>Q4 2015</c:v>
                </c:pt>
                <c:pt idx="3">
                  <c:v>Q1 2016</c:v>
                </c:pt>
                <c:pt idx="4">
                  <c:v>Q2 2016</c:v>
                </c:pt>
                <c:pt idx="5">
                  <c:v>Q3 2016</c:v>
                </c:pt>
                <c:pt idx="6">
                  <c:v>Q4 2016</c:v>
                </c:pt>
                <c:pt idx="7">
                  <c:v>Q1 2017</c:v>
                </c:pt>
                <c:pt idx="8">
                  <c:v>Q2 2017</c:v>
                </c:pt>
                <c:pt idx="9">
                  <c:v>Q3 2017</c:v>
                </c:pt>
                <c:pt idx="10">
                  <c:v>Q4 2017</c:v>
                </c:pt>
                <c:pt idx="11">
                  <c:v>Q1 2018</c:v>
                </c:pt>
                <c:pt idx="12">
                  <c:v>Q2 2018</c:v>
                </c:pt>
                <c:pt idx="13">
                  <c:v>Q3 2018</c:v>
                </c:pt>
              </c:strCache>
            </c:strRef>
          </c:cat>
          <c:val>
            <c:numRef>
              <c:f>'Bronx v NYC'!$C$6:$P$6</c:f>
              <c:numCache>
                <c:formatCode>0.0</c:formatCode>
                <c:ptCount val="14"/>
                <c:pt idx="0">
                  <c:v>27.789297532772522</c:v>
                </c:pt>
                <c:pt idx="1">
                  <c:v>26.633943806027055</c:v>
                </c:pt>
                <c:pt idx="2">
                  <c:v>14.046668993589609</c:v>
                </c:pt>
                <c:pt idx="3">
                  <c:v>22.083865150930748</c:v>
                </c:pt>
                <c:pt idx="4">
                  <c:v>30.296872851690114</c:v>
                </c:pt>
                <c:pt idx="5">
                  <c:v>36.25890807150062</c:v>
                </c:pt>
                <c:pt idx="6">
                  <c:v>28.897619687857038</c:v>
                </c:pt>
                <c:pt idx="7">
                  <c:v>29.854744952175341</c:v>
                </c:pt>
                <c:pt idx="8">
                  <c:v>34.96068724781901</c:v>
                </c:pt>
                <c:pt idx="9">
                  <c:v>38.74509153753138</c:v>
                </c:pt>
                <c:pt idx="10">
                  <c:v>29.674535224093802</c:v>
                </c:pt>
                <c:pt idx="11">
                  <c:v>25.049152203334241</c:v>
                </c:pt>
                <c:pt idx="12">
                  <c:v>34.359988154213873</c:v>
                </c:pt>
                <c:pt idx="13">
                  <c:v>37.603763259681614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E95-4F73-9545-FFFEE83C4455}"/>
            </c:ext>
          </c:extLst>
        </c:ser>
        <c:ser>
          <c:idx val="3"/>
          <c:order val="3"/>
          <c:tx>
            <c:strRef>
              <c:f>'Bronx v NYC'!$A$7:$B$7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2.973389355742297E-2"/>
                  <c:y val="-3.939323255283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95-4F73-9545-FFFEE83C4455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95-4F73-9545-FFFEE83C44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NYC'!$C$3:$P$3</c:f>
              <c:strCache>
                <c:ptCount val="14"/>
                <c:pt idx="0">
                  <c:v>Q2 2015</c:v>
                </c:pt>
                <c:pt idx="1">
                  <c:v>Q3 2015</c:v>
                </c:pt>
                <c:pt idx="2">
                  <c:v>Q4 2015</c:v>
                </c:pt>
                <c:pt idx="3">
                  <c:v>Q1 2016</c:v>
                </c:pt>
                <c:pt idx="4">
                  <c:v>Q2 2016</c:v>
                </c:pt>
                <c:pt idx="5">
                  <c:v>Q3 2016</c:v>
                </c:pt>
                <c:pt idx="6">
                  <c:v>Q4 2016</c:v>
                </c:pt>
                <c:pt idx="7">
                  <c:v>Q1 2017</c:v>
                </c:pt>
                <c:pt idx="8">
                  <c:v>Q2 2017</c:v>
                </c:pt>
                <c:pt idx="9">
                  <c:v>Q3 2017</c:v>
                </c:pt>
                <c:pt idx="10">
                  <c:v>Q4 2017</c:v>
                </c:pt>
                <c:pt idx="11">
                  <c:v>Q1 2018</c:v>
                </c:pt>
                <c:pt idx="12">
                  <c:v>Q2 2018</c:v>
                </c:pt>
                <c:pt idx="13">
                  <c:v>Q3 2018</c:v>
                </c:pt>
              </c:strCache>
            </c:strRef>
          </c:cat>
          <c:val>
            <c:numRef>
              <c:f>'Bronx v NYC'!$C$7:$P$7</c:f>
              <c:numCache>
                <c:formatCode>0.0</c:formatCode>
                <c:ptCount val="14"/>
                <c:pt idx="0">
                  <c:v>10.174636085757648</c:v>
                </c:pt>
                <c:pt idx="1">
                  <c:v>9.7471303678686709</c:v>
                </c:pt>
                <c:pt idx="2">
                  <c:v>6.07058119402347</c:v>
                </c:pt>
                <c:pt idx="3">
                  <c:v>11.229915809921245</c:v>
                </c:pt>
                <c:pt idx="4">
                  <c:v>13.67306543269037</c:v>
                </c:pt>
                <c:pt idx="5">
                  <c:v>13.115855869602676</c:v>
                </c:pt>
                <c:pt idx="6">
                  <c:v>13.458754062272027</c:v>
                </c:pt>
                <c:pt idx="7">
                  <c:v>10.726784144032305</c:v>
                </c:pt>
                <c:pt idx="8">
                  <c:v>11.913938120446947</c:v>
                </c:pt>
                <c:pt idx="9">
                  <c:v>14.415441142177801</c:v>
                </c:pt>
                <c:pt idx="10">
                  <c:v>10.769182500332828</c:v>
                </c:pt>
                <c:pt idx="11">
                  <c:v>8.2676794786019734</c:v>
                </c:pt>
                <c:pt idx="12">
                  <c:v>9.5820285239181846</c:v>
                </c:pt>
                <c:pt idx="13">
                  <c:v>12.041133189348516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0E95-4F73-9545-FFFEE83C4455}"/>
            </c:ext>
          </c:extLst>
        </c:ser>
        <c:ser>
          <c:idx val="4"/>
          <c:order val="4"/>
          <c:tx>
            <c:strRef>
              <c:f>'Bronx v NYC'!$A$8:$B$8</c:f>
              <c:strCache>
                <c:ptCount val="1"/>
                <c:pt idx="0">
                  <c:v>Staten Island</c:v>
                </c:pt>
              </c:strCache>
            </c:strRef>
          </c:tx>
          <c:dLbls>
            <c:dLbl>
              <c:idx val="0"/>
              <c:layout>
                <c:manualLayout>
                  <c:x val="-4.6302521008403361E-2"/>
                  <c:y val="7.162405918696428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95-4F73-9545-FFFEE83C4455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95-4F73-9545-FFFEE83C44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NYC'!$C$3:$P$3</c:f>
              <c:strCache>
                <c:ptCount val="14"/>
                <c:pt idx="0">
                  <c:v>Q2 2015</c:v>
                </c:pt>
                <c:pt idx="1">
                  <c:v>Q3 2015</c:v>
                </c:pt>
                <c:pt idx="2">
                  <c:v>Q4 2015</c:v>
                </c:pt>
                <c:pt idx="3">
                  <c:v>Q1 2016</c:v>
                </c:pt>
                <c:pt idx="4">
                  <c:v>Q2 2016</c:v>
                </c:pt>
                <c:pt idx="5">
                  <c:v>Q3 2016</c:v>
                </c:pt>
                <c:pt idx="6">
                  <c:v>Q4 2016</c:v>
                </c:pt>
                <c:pt idx="7">
                  <c:v>Q1 2017</c:v>
                </c:pt>
                <c:pt idx="8">
                  <c:v>Q2 2017</c:v>
                </c:pt>
                <c:pt idx="9">
                  <c:v>Q3 2017</c:v>
                </c:pt>
                <c:pt idx="10">
                  <c:v>Q4 2017</c:v>
                </c:pt>
                <c:pt idx="11">
                  <c:v>Q1 2018</c:v>
                </c:pt>
                <c:pt idx="12">
                  <c:v>Q2 2018</c:v>
                </c:pt>
                <c:pt idx="13">
                  <c:v>Q3 2018</c:v>
                </c:pt>
              </c:strCache>
            </c:strRef>
          </c:cat>
          <c:val>
            <c:numRef>
              <c:f>'Bronx v NYC'!$C$8:$P$8</c:f>
              <c:numCache>
                <c:formatCode>0.0</c:formatCode>
                <c:ptCount val="14"/>
                <c:pt idx="0">
                  <c:v>15.382735092443916</c:v>
                </c:pt>
                <c:pt idx="1">
                  <c:v>16.857791882130318</c:v>
                </c:pt>
                <c:pt idx="2">
                  <c:v>9.0610631366450463</c:v>
                </c:pt>
                <c:pt idx="3">
                  <c:v>18.486812390365849</c:v>
                </c:pt>
                <c:pt idx="4">
                  <c:v>16.175960841570117</c:v>
                </c:pt>
                <c:pt idx="5">
                  <c:v>24.579057382645505</c:v>
                </c:pt>
                <c:pt idx="6">
                  <c:v>27.730218585548773</c:v>
                </c:pt>
                <c:pt idx="7">
                  <c:v>22.942572654956223</c:v>
                </c:pt>
                <c:pt idx="8">
                  <c:v>23.56827918190957</c:v>
                </c:pt>
                <c:pt idx="9">
                  <c:v>19.188333493236112</c:v>
                </c:pt>
                <c:pt idx="10">
                  <c:v>26.279674132040761</c:v>
                </c:pt>
                <c:pt idx="11">
                  <c:v>20.648315389460599</c:v>
                </c:pt>
                <c:pt idx="12">
                  <c:v>22.734003812638438</c:v>
                </c:pt>
                <c:pt idx="13">
                  <c:v>21.482590758731735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E95-4F73-9545-FFFEE83C4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11712"/>
        <c:axId val="143813248"/>
      </c:lineChart>
      <c:catAx>
        <c:axId val="14381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813248"/>
        <c:crosses val="autoZero"/>
        <c:auto val="1"/>
        <c:lblAlgn val="ctr"/>
        <c:lblOffset val="100"/>
        <c:noMultiLvlLbl val="0"/>
      </c:catAx>
      <c:valAx>
        <c:axId val="143813248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b="1" i="0" baseline="0" dirty="0">
                    <a:effectLst/>
                  </a:rPr>
                  <a:t>Naloxone Administrations by EMS rate per 100,000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8011204481792717E-3"/>
              <c:y val="9.879473063488469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3811712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8.0703093246747196E-2"/>
          <c:y val="2.8649623674785714E-3"/>
          <c:w val="0.86910530480758641"/>
          <c:h val="4.888550708029203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55578833611891"/>
          <c:y val="3.4366238742051421E-2"/>
          <c:w val="0.88580945011007284"/>
          <c:h val="0.85824888085997608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NYC'!$A$4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6645392914847969E-2"/>
                  <c:y val="2.005473657234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B-4072-ABB7-0368660ED2FD}"/>
                </c:ext>
              </c:extLst>
            </c:dLbl>
            <c:dLbl>
              <c:idx val="13"/>
              <c:layout>
                <c:manualLayout>
                  <c:x val="0"/>
                  <c:y val="-3.4379548409742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B-4072-ABB7-0368660ED2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NYC'!$B$4:$O$4</c:f>
              <c:numCache>
                <c:formatCode>0.0</c:formatCode>
                <c:ptCount val="14"/>
                <c:pt idx="0">
                  <c:v>154.7294159033257</c:v>
                </c:pt>
                <c:pt idx="1">
                  <c:v>158.92057681367334</c:v>
                </c:pt>
                <c:pt idx="2">
                  <c:v>169.4328328674961</c:v>
                </c:pt>
                <c:pt idx="3">
                  <c:v>149.507641654368</c:v>
                </c:pt>
                <c:pt idx="4">
                  <c:v>159.44000219822493</c:v>
                </c:pt>
                <c:pt idx="5">
                  <c:v>160.05825296073419</c:v>
                </c:pt>
                <c:pt idx="6">
                  <c:v>163.21820130244828</c:v>
                </c:pt>
                <c:pt idx="7">
                  <c:v>157.44786085236171</c:v>
                </c:pt>
                <c:pt idx="8">
                  <c:v>153.96014029745237</c:v>
                </c:pt>
                <c:pt idx="9">
                  <c:v>161.0973653443541</c:v>
                </c:pt>
                <c:pt idx="10">
                  <c:v>155.31961173495745</c:v>
                </c:pt>
                <c:pt idx="11">
                  <c:v>157.01895103183884</c:v>
                </c:pt>
                <c:pt idx="12">
                  <c:v>154.63987601620491</c:v>
                </c:pt>
                <c:pt idx="13">
                  <c:v>158.2424753255934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67B-4072-ABB7-0368660ED2FD}"/>
            </c:ext>
          </c:extLst>
        </c:ser>
        <c:ser>
          <c:idx val="1"/>
          <c:order val="1"/>
          <c:tx>
            <c:strRef>
              <c:f>'Bronx v NYC'!$A$5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7B-4072-ABB7-0368660ED2FD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7B-4072-ABB7-0368660ED2F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NYC'!$B$5:$O$5</c:f>
              <c:numCache>
                <c:formatCode>0.0</c:formatCode>
                <c:ptCount val="14"/>
                <c:pt idx="0">
                  <c:v>88.480639882278652</c:v>
                </c:pt>
                <c:pt idx="1">
                  <c:v>90.490701568417009</c:v>
                </c:pt>
                <c:pt idx="2">
                  <c:v>93.676459712485325</c:v>
                </c:pt>
                <c:pt idx="3">
                  <c:v>83.777854050558744</c:v>
                </c:pt>
                <c:pt idx="4">
                  <c:v>84.552041534336198</c:v>
                </c:pt>
                <c:pt idx="5">
                  <c:v>88.773938345092517</c:v>
                </c:pt>
                <c:pt idx="6">
                  <c:v>84.133655363900886</c:v>
                </c:pt>
                <c:pt idx="7">
                  <c:v>81.623338341288999</c:v>
                </c:pt>
                <c:pt idx="8">
                  <c:v>80.188132533918562</c:v>
                </c:pt>
                <c:pt idx="9">
                  <c:v>82.189060511459843</c:v>
                </c:pt>
                <c:pt idx="10">
                  <c:v>76.979097098239151</c:v>
                </c:pt>
                <c:pt idx="11">
                  <c:v>74.789402330363785</c:v>
                </c:pt>
                <c:pt idx="12">
                  <c:v>74.29860867549516</c:v>
                </c:pt>
                <c:pt idx="13">
                  <c:v>72.712967636688873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67B-4072-ABB7-0368660ED2FD}"/>
            </c:ext>
          </c:extLst>
        </c:ser>
        <c:ser>
          <c:idx val="2"/>
          <c:order val="2"/>
          <c:tx>
            <c:strRef>
              <c:f>'Bronx v NYC'!$A$6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7B-4072-ABB7-0368660ED2FD}"/>
                </c:ext>
              </c:extLst>
            </c:dLbl>
            <c:dLbl>
              <c:idx val="1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7B-4072-ABB7-0368660ED2F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NYC'!$B$6:$O$6</c:f>
              <c:numCache>
                <c:formatCode>0.0</c:formatCode>
                <c:ptCount val="14"/>
                <c:pt idx="0">
                  <c:v>140.58830611765879</c:v>
                </c:pt>
                <c:pt idx="1">
                  <c:v>145.14891293375931</c:v>
                </c:pt>
                <c:pt idx="2">
                  <c:v>150.62164111307993</c:v>
                </c:pt>
                <c:pt idx="3">
                  <c:v>136.27093166508362</c:v>
                </c:pt>
                <c:pt idx="4">
                  <c:v>143.4538678399303</c:v>
                </c:pt>
                <c:pt idx="5">
                  <c:v>143.27135655769121</c:v>
                </c:pt>
                <c:pt idx="6">
                  <c:v>144.2447500629664</c:v>
                </c:pt>
                <c:pt idx="7">
                  <c:v>139.74280510106865</c:v>
                </c:pt>
                <c:pt idx="8">
                  <c:v>137.80037207301859</c:v>
                </c:pt>
                <c:pt idx="9">
                  <c:v>134.25624742074825</c:v>
                </c:pt>
                <c:pt idx="10">
                  <c:v>139.6625392631945</c:v>
                </c:pt>
                <c:pt idx="11">
                  <c:v>123.68394337329784</c:v>
                </c:pt>
                <c:pt idx="12">
                  <c:v>122.42247527672706</c:v>
                </c:pt>
                <c:pt idx="13">
                  <c:v>128.91002548766255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67B-4072-ABB7-0368660ED2FD}"/>
            </c:ext>
          </c:extLst>
        </c:ser>
        <c:ser>
          <c:idx val="3"/>
          <c:order val="3"/>
          <c:tx>
            <c:strRef>
              <c:f>'Bronx v NYC'!$A$7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7B-4072-ABB7-0368660ED2FD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7B-4072-ABB7-0368660ED2FD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NYC'!$B$7:$O$7</c:f>
              <c:numCache>
                <c:formatCode>0.0</c:formatCode>
                <c:ptCount val="14"/>
                <c:pt idx="0">
                  <c:v>43.733834940042321</c:v>
                </c:pt>
                <c:pt idx="1">
                  <c:v>46.384370390953976</c:v>
                </c:pt>
                <c:pt idx="2">
                  <c:v>57.756022486800767</c:v>
                </c:pt>
                <c:pt idx="3">
                  <c:v>42.152063783853109</c:v>
                </c:pt>
                <c:pt idx="4">
                  <c:v>47.662848781039784</c:v>
                </c:pt>
                <c:pt idx="5">
                  <c:v>49.805962485223226</c:v>
                </c:pt>
                <c:pt idx="6">
                  <c:v>46.634154203031734</c:v>
                </c:pt>
                <c:pt idx="7">
                  <c:v>46.119806914027706</c:v>
                </c:pt>
                <c:pt idx="8">
                  <c:v>47.231768918782556</c:v>
                </c:pt>
                <c:pt idx="9">
                  <c:v>47.27416727508308</c:v>
                </c:pt>
                <c:pt idx="10">
                  <c:v>46.044614942367915</c:v>
                </c:pt>
                <c:pt idx="11">
                  <c:v>42.991933288730266</c:v>
                </c:pt>
                <c:pt idx="12">
                  <c:v>41.465592461911434</c:v>
                </c:pt>
                <c:pt idx="13">
                  <c:v>45.79022480456478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67B-4072-ABB7-0368660ED2FD}"/>
            </c:ext>
          </c:extLst>
        </c:ser>
        <c:ser>
          <c:idx val="4"/>
          <c:order val="4"/>
          <c:tx>
            <c:strRef>
              <c:f>'Bronx v NYC'!$A$8</c:f>
              <c:strCache>
                <c:ptCount val="1"/>
                <c:pt idx="0">
                  <c:v>Staten Island</c:v>
                </c:pt>
              </c:strCache>
            </c:strRef>
          </c:tx>
          <c:dLbls>
            <c:dLbl>
              <c:idx val="0"/>
              <c:layout>
                <c:manualLayout>
                  <c:x val="-4.6356288665561303E-2"/>
                  <c:y val="-2.8649623674785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7B-4072-ABB7-0368660ED2FD}"/>
                </c:ext>
              </c:extLst>
            </c:dLbl>
            <c:dLbl>
              <c:idx val="13"/>
              <c:layout>
                <c:manualLayout>
                  <c:x val="0"/>
                  <c:y val="-3.151458604226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7B-4072-ABB7-0368660ED2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NYC'!$B$8:$O$8</c:f>
              <c:numCache>
                <c:formatCode>0.0</c:formatCode>
                <c:ptCount val="14"/>
                <c:pt idx="0">
                  <c:v>159.93830048171139</c:v>
                </c:pt>
                <c:pt idx="1">
                  <c:v>153.82735092443917</c:v>
                </c:pt>
                <c:pt idx="2">
                  <c:v>155.09168531559894</c:v>
                </c:pt>
                <c:pt idx="3">
                  <c:v>146.66278937453379</c:v>
                </c:pt>
                <c:pt idx="4">
                  <c:v>161.12937617512054</c:v>
                </c:pt>
                <c:pt idx="5">
                  <c:v>156.08751825047531</c:v>
                </c:pt>
                <c:pt idx="6">
                  <c:v>156.71775049105594</c:v>
                </c:pt>
                <c:pt idx="7">
                  <c:v>146.84411205529238</c:v>
                </c:pt>
                <c:pt idx="8">
                  <c:v>158.09518247688013</c:v>
                </c:pt>
                <c:pt idx="9">
                  <c:v>156.42663173833787</c:v>
                </c:pt>
                <c:pt idx="10">
                  <c:v>155.17521868443117</c:v>
                </c:pt>
                <c:pt idx="11">
                  <c:v>143.28679467231748</c:v>
                </c:pt>
                <c:pt idx="12">
                  <c:v>137.23829824510176</c:v>
                </c:pt>
                <c:pt idx="13">
                  <c:v>136.40402287583063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E67B-4072-ABB7-0368660ED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77472"/>
        <c:axId val="146146432"/>
      </c:lineChart>
      <c:catAx>
        <c:axId val="14397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146432"/>
        <c:crosses val="autoZero"/>
        <c:auto val="1"/>
        <c:lblAlgn val="ctr"/>
        <c:lblOffset val="100"/>
        <c:noMultiLvlLbl val="0"/>
      </c:catAx>
      <c:valAx>
        <c:axId val="146146432"/>
        <c:scaling>
          <c:orientation val="minMax"/>
          <c:max val="2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b="1" i="0" baseline="0" dirty="0">
                    <a:effectLst/>
                  </a:rPr>
                  <a:t>Rate of unique clients admitted for opioid per 100,000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984494972400355E-3"/>
              <c:y val="7.5875031695056119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43977472"/>
        <c:crosses val="autoZero"/>
        <c:crossBetween val="between"/>
        <c:majorUnit val="50"/>
      </c:valAx>
    </c:plotArea>
    <c:legend>
      <c:legendPos val="t"/>
      <c:layout>
        <c:manualLayout>
          <c:xMode val="edge"/>
          <c:yMode val="edge"/>
          <c:x val="8.5151011192117307E-2"/>
          <c:y val="1.1459849469914286E-2"/>
          <c:w val="0.86910530480758641"/>
          <c:h val="4.888550708029203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65428067447951E-2"/>
          <c:y val="2.8636264216972868E-2"/>
          <c:w val="0.90319474333149408"/>
          <c:h val="0.86397880559493323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NYC'!$A$4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FB-4BAA-B7AB-BE601D3A39E0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FB-4BAA-B7AB-BE601D3A39E0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NYC'!$B$4:$O$4</c:f>
              <c:numCache>
                <c:formatCode>0.0</c:formatCode>
                <c:ptCount val="14"/>
                <c:pt idx="0">
                  <c:v>146.34709408263046</c:v>
                </c:pt>
                <c:pt idx="1">
                  <c:v>149.095396318924</c:v>
                </c:pt>
                <c:pt idx="2">
                  <c:v>159.47023726093204</c:v>
                </c:pt>
                <c:pt idx="3">
                  <c:v>140.64436694232137</c:v>
                </c:pt>
                <c:pt idx="4">
                  <c:v>149.27321188140576</c:v>
                </c:pt>
                <c:pt idx="5">
                  <c:v>149.47929546890887</c:v>
                </c:pt>
                <c:pt idx="6">
                  <c:v>153.46357816063528</c:v>
                </c:pt>
                <c:pt idx="7">
                  <c:v>148.10540488555489</c:v>
                </c:pt>
                <c:pt idx="8">
                  <c:v>144.10397237554039</c:v>
                </c:pt>
                <c:pt idx="9">
                  <c:v>149.54185812556076</c:v>
                </c:pt>
                <c:pt idx="10">
                  <c:v>144.78370809429293</c:v>
                </c:pt>
                <c:pt idx="11">
                  <c:v>146.27912667554855</c:v>
                </c:pt>
                <c:pt idx="12">
                  <c:v>142.94842165366106</c:v>
                </c:pt>
                <c:pt idx="13">
                  <c:v>146.61899453492481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5FB-4BAA-B7AB-BE601D3A39E0}"/>
            </c:ext>
          </c:extLst>
        </c:ser>
        <c:ser>
          <c:idx val="1"/>
          <c:order val="1"/>
          <c:tx>
            <c:strRef>
              <c:f>'Bronx v NYC'!$A$5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FB-4BAA-B7AB-BE601D3A39E0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FB-4BAA-B7AB-BE601D3A39E0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NYC'!$B$5:$O$5</c:f>
              <c:numCache>
                <c:formatCode>0.0</c:formatCode>
                <c:ptCount val="14"/>
                <c:pt idx="0">
                  <c:v>80.705872983064282</c:v>
                </c:pt>
                <c:pt idx="1">
                  <c:v>82.374603439481021</c:v>
                </c:pt>
                <c:pt idx="2">
                  <c:v>85.939618505462249</c:v>
                </c:pt>
                <c:pt idx="3">
                  <c:v>76.761600995170156</c:v>
                </c:pt>
                <c:pt idx="4">
                  <c:v>77.287336211323051</c:v>
                </c:pt>
                <c:pt idx="5">
                  <c:v>80.786566000418389</c:v>
                </c:pt>
                <c:pt idx="6">
                  <c:v>77.135195785710209</c:v>
                </c:pt>
                <c:pt idx="7">
                  <c:v>74.700948975904765</c:v>
                </c:pt>
                <c:pt idx="8">
                  <c:v>73.656801588359272</c:v>
                </c:pt>
                <c:pt idx="9">
                  <c:v>75.280195985232396</c:v>
                </c:pt>
                <c:pt idx="10">
                  <c:v>70.712039659147578</c:v>
                </c:pt>
                <c:pt idx="11">
                  <c:v>67.578510939601799</c:v>
                </c:pt>
                <c:pt idx="12">
                  <c:v>68.144811310604041</c:v>
                </c:pt>
                <c:pt idx="13">
                  <c:v>67.163224000866819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5FB-4BAA-B7AB-BE601D3A39E0}"/>
            </c:ext>
          </c:extLst>
        </c:ser>
        <c:ser>
          <c:idx val="2"/>
          <c:order val="2"/>
          <c:tx>
            <c:strRef>
              <c:f>'Bronx v NYC'!$A$6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4.4501419043427963E-2"/>
                  <c:y val="5.085308202274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FB-4BAA-B7AB-BE601D3A39E0}"/>
                </c:ext>
              </c:extLst>
            </c:dLbl>
            <c:dLbl>
              <c:idx val="13"/>
              <c:layout>
                <c:manualLayout>
                  <c:x val="0"/>
                  <c:y val="5.3718044390223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FB-4BAA-B7AB-BE601D3A39E0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NYC'!$B$6:$O$6</c:f>
              <c:numCache>
                <c:formatCode>0.0</c:formatCode>
                <c:ptCount val="14"/>
                <c:pt idx="0">
                  <c:v>130.43335494047494</c:v>
                </c:pt>
                <c:pt idx="1">
                  <c:v>133.9602242115927</c:v>
                </c:pt>
                <c:pt idx="2">
                  <c:v>139.00729575474392</c:v>
                </c:pt>
                <c:pt idx="3">
                  <c:v>127.94022321433999</c:v>
                </c:pt>
                <c:pt idx="4">
                  <c:v>134.99751176285216</c:v>
                </c:pt>
                <c:pt idx="5">
                  <c:v>134.38914082205517</c:v>
                </c:pt>
                <c:pt idx="6">
                  <c:v>134.32830372797545</c:v>
                </c:pt>
                <c:pt idx="7">
                  <c:v>130.49556680095441</c:v>
                </c:pt>
                <c:pt idx="8">
                  <c:v>127.52841757237073</c:v>
                </c:pt>
                <c:pt idx="9">
                  <c:v>124.40478228562401</c:v>
                </c:pt>
                <c:pt idx="10">
                  <c:v>129.45065467190716</c:v>
                </c:pt>
                <c:pt idx="11">
                  <c:v>116.65576397811773</c:v>
                </c:pt>
                <c:pt idx="12">
                  <c:v>112.63108005096332</c:v>
                </c:pt>
                <c:pt idx="13">
                  <c:v>119.29883998998035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5FB-4BAA-B7AB-BE601D3A39E0}"/>
            </c:ext>
          </c:extLst>
        </c:ser>
        <c:ser>
          <c:idx val="3"/>
          <c:order val="3"/>
          <c:tx>
            <c:strRef>
              <c:f>'Bronx v NYC'!$A$7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FB-4BAA-B7AB-BE601D3A39E0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FB-4BAA-B7AB-BE601D3A39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NYC'!$B$7:$O$7</c:f>
              <c:numCache>
                <c:formatCode>0.0</c:formatCode>
                <c:ptCount val="14"/>
                <c:pt idx="0">
                  <c:v>37.706004317807754</c:v>
                </c:pt>
                <c:pt idx="1">
                  <c:v>39.886283479041531</c:v>
                </c:pt>
                <c:pt idx="2">
                  <c:v>50.873180428788238</c:v>
                </c:pt>
                <c:pt idx="3">
                  <c:v>37.406750315285464</c:v>
                </c:pt>
                <c:pt idx="4">
                  <c:v>40.976334023987441</c:v>
                </c:pt>
                <c:pt idx="5">
                  <c:v>43.848106387593262</c:v>
                </c:pt>
                <c:pt idx="6">
                  <c:v>41.147783120322117</c:v>
                </c:pt>
                <c:pt idx="7">
                  <c:v>40.247675364565076</c:v>
                </c:pt>
                <c:pt idx="8">
                  <c:v>41.168803967807776</c:v>
                </c:pt>
                <c:pt idx="9">
                  <c:v>41.211202324108299</c:v>
                </c:pt>
                <c:pt idx="10">
                  <c:v>40.236040129196269</c:v>
                </c:pt>
                <c:pt idx="11">
                  <c:v>37.268155188159668</c:v>
                </c:pt>
                <c:pt idx="12">
                  <c:v>35.657017648739796</c:v>
                </c:pt>
                <c:pt idx="13">
                  <c:v>39.684861497289475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5FB-4BAA-B7AB-BE601D3A39E0}"/>
            </c:ext>
          </c:extLst>
        </c:ser>
        <c:ser>
          <c:idx val="4"/>
          <c:order val="4"/>
          <c:tx>
            <c:strRef>
              <c:f>'Bronx v NYC'!$A$8</c:f>
              <c:strCache>
                <c:ptCount val="1"/>
                <c:pt idx="0">
                  <c:v>Staten Island</c:v>
                </c:pt>
              </c:strCache>
            </c:strRef>
          </c:tx>
          <c:dLbls>
            <c:dLbl>
              <c:idx val="0"/>
              <c:layout>
                <c:manualLayout>
                  <c:x val="-4.4501419043427963E-2"/>
                  <c:y val="-6.5177893860137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FB-4BAA-B7AB-BE601D3A39E0}"/>
                </c:ext>
              </c:extLst>
            </c:dLbl>
            <c:dLbl>
              <c:idx val="13"/>
              <c:layout>
                <c:manualLayout>
                  <c:x val="-1.0224607598199608E-2"/>
                  <c:y val="-5.9447969125180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FB-4BAA-B7AB-BE601D3A39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NYC'!$B$3:$O$3</c:f>
              <c:strCache>
                <c:ptCount val="1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</c:strCache>
            </c:strRef>
          </c:cat>
          <c:val>
            <c:numRef>
              <c:f>'Bronx v NYC'!$B$8:$O$8</c:f>
              <c:numCache>
                <c:formatCode>0.0</c:formatCode>
                <c:ptCount val="14"/>
                <c:pt idx="0">
                  <c:v>123.06188073955133</c:v>
                </c:pt>
                <c:pt idx="1">
                  <c:v>118.4259879719655</c:v>
                </c:pt>
                <c:pt idx="2">
                  <c:v>119.69032236312526</c:v>
                </c:pt>
                <c:pt idx="3">
                  <c:v>114.84370719701279</c:v>
                </c:pt>
                <c:pt idx="4">
                  <c:v>128.14722225139965</c:v>
                </c:pt>
                <c:pt idx="5">
                  <c:v>123.1053643267544</c:v>
                </c:pt>
                <c:pt idx="6">
                  <c:v>125.62629328907703</c:v>
                </c:pt>
                <c:pt idx="7">
                  <c:v>120.5844353644318</c:v>
                </c:pt>
                <c:pt idx="8">
                  <c:v>127.8527003408015</c:v>
                </c:pt>
                <c:pt idx="9">
                  <c:v>128.06126918311929</c:v>
                </c:pt>
                <c:pt idx="10">
                  <c:v>122.63847928285689</c:v>
                </c:pt>
                <c:pt idx="11">
                  <c:v>115.96427632868782</c:v>
                </c:pt>
                <c:pt idx="12">
                  <c:v>110.12434874378987</c:v>
                </c:pt>
                <c:pt idx="13">
                  <c:v>112.21003716696771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5FB-4BAA-B7AB-BE601D3A3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34720"/>
        <c:axId val="148736256"/>
      </c:lineChart>
      <c:catAx>
        <c:axId val="1487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736256"/>
        <c:crosses val="autoZero"/>
        <c:auto val="1"/>
        <c:lblAlgn val="ctr"/>
        <c:lblOffset val="100"/>
        <c:noMultiLvlLbl val="0"/>
      </c:catAx>
      <c:valAx>
        <c:axId val="148736256"/>
        <c:scaling>
          <c:orientation val="minMax"/>
          <c:max val="2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b="1" i="0" baseline="0" dirty="0">
                    <a:effectLst/>
                  </a:rPr>
                  <a:t>Rate of unique clients admitted for heroin per 100,000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5.868525749018468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8734720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0703093246747196E-2"/>
          <c:y val="2.8649623674785714E-3"/>
          <c:w val="0.86910530480758641"/>
          <c:h val="4.888550708029203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05693650838119E-2"/>
          <c:y val="1.6977836595663796E-2"/>
          <c:w val="0.91035738597354132"/>
          <c:h val="0.8893759745074674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6351393575803028E-2"/>
                  <c:y val="-8.5402494559793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B7-49CF-8390-8FD27281ED30}"/>
                </c:ext>
              </c:extLst>
            </c:dLbl>
            <c:dLbl>
              <c:idx val="5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B7-49CF-8390-8FD27281ED30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B7-49CF-8390-8FD27281E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12.9</c:v>
                </c:pt>
                <c:pt idx="1">
                  <c:v>13</c:v>
                </c:pt>
                <c:pt idx="2">
                  <c:v>12.9</c:v>
                </c:pt>
                <c:pt idx="3">
                  <c:v>12.6</c:v>
                </c:pt>
                <c:pt idx="4">
                  <c:v>13.8</c:v>
                </c:pt>
                <c:pt idx="5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1B7-49CF-8390-8FD27281ED3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9.5</c:v>
                </c:pt>
                <c:pt idx="1">
                  <c:v>10.1</c:v>
                </c:pt>
                <c:pt idx="2">
                  <c:v>10.4</c:v>
                </c:pt>
                <c:pt idx="3">
                  <c:v>10.5</c:v>
                </c:pt>
                <c:pt idx="4">
                  <c:v>10.9</c:v>
                </c:pt>
                <c:pt idx="5">
                  <c:v>11.6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1B7-49CF-8390-8FD27281ED30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4.6296296296296294E-2"/>
                  <c:y val="-1.04379620881904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B7-49CF-8390-8FD27281ED30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B7-49CF-8390-8FD27281E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10.199999999999999</c:v>
                </c:pt>
                <c:pt idx="1">
                  <c:v>10.7</c:v>
                </c:pt>
                <c:pt idx="2">
                  <c:v>11.1</c:v>
                </c:pt>
                <c:pt idx="3">
                  <c:v>11.6</c:v>
                </c:pt>
                <c:pt idx="4">
                  <c:v>13</c:v>
                </c:pt>
                <c:pt idx="5">
                  <c:v>12.5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1B7-49CF-8390-8FD27281ED30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8359788359788358E-2"/>
                  <c:y val="-2.8467498186597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B7-49CF-8390-8FD27281ED30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B7-49CF-8390-8FD27281E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6.5</c:v>
                </c:pt>
                <c:pt idx="1">
                  <c:v>6.7</c:v>
                </c:pt>
                <c:pt idx="2">
                  <c:v>7.1</c:v>
                </c:pt>
                <c:pt idx="3">
                  <c:v>7.4</c:v>
                </c:pt>
                <c:pt idx="4">
                  <c:v>8</c:v>
                </c:pt>
                <c:pt idx="5">
                  <c:v>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1B7-49CF-8390-8FD27281ED30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0"/>
              <c:layout>
                <c:manualLayout>
                  <c:x val="-2.2486772486772486E-2"/>
                  <c:y val="-3.416099782391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B7-49CF-8390-8FD27281ED30}"/>
                </c:ext>
              </c:extLst>
            </c:dLbl>
            <c:dLbl>
              <c:idx val="5"/>
              <c:layout>
                <c:manualLayout>
                  <c:x val="-2.7777777777777776E-2"/>
                  <c:y val="-3.985449746123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B7-49CF-8390-8FD27281ED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39</c:v>
                </c:pt>
                <c:pt idx="1">
                  <c:v>40.700000000000003</c:v>
                </c:pt>
                <c:pt idx="2">
                  <c:v>42.7</c:v>
                </c:pt>
                <c:pt idx="3">
                  <c:v>44.1</c:v>
                </c:pt>
                <c:pt idx="4">
                  <c:v>49.3</c:v>
                </c:pt>
                <c:pt idx="5">
                  <c:v>52.4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C1B7-49CF-8390-8FD27281E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07040"/>
        <c:axId val="149087360"/>
      </c:lineChart>
      <c:catAx>
        <c:axId val="14880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9087360"/>
        <c:crosses val="autoZero"/>
        <c:auto val="1"/>
        <c:lblAlgn val="ctr"/>
        <c:lblOffset val="100"/>
        <c:noMultiLvlLbl val="0"/>
      </c:catAx>
      <c:valAx>
        <c:axId val="149087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 buprenorphine prescribing rate for substance use disorder per 1,000 population</a:t>
                </a:r>
              </a:p>
            </c:rich>
          </c:tx>
          <c:layout>
            <c:manualLayout>
              <c:xMode val="edge"/>
              <c:yMode val="edge"/>
              <c:x val="1.171826449398311E-3"/>
              <c:y val="0.1008260505851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8807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596116541401776"/>
          <c:y val="0"/>
          <c:w val="0.51692059325917594"/>
          <c:h val="4.857474220102626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05693650838119E-2"/>
          <c:y val="1.6977836595663796E-2"/>
          <c:w val="0.91035738597354132"/>
          <c:h val="0.8893759745074674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5.428790151231095E-2"/>
                  <c:y val="-5.693499637319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61-408D-A894-60A38CCC8212}"/>
                </c:ext>
              </c:extLst>
            </c:dLbl>
            <c:dLbl>
              <c:idx val="5"/>
              <c:layout>
                <c:manualLayout>
                  <c:x val="-2.6455026455026454E-3"/>
                  <c:y val="-2.846749818659742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1-408D-A894-60A38CCC8212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61-408D-A894-60A38CCC8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385.1</c:v>
                </c:pt>
                <c:pt idx="1">
                  <c:v>424.3</c:v>
                </c:pt>
                <c:pt idx="2">
                  <c:v>401.9</c:v>
                </c:pt>
                <c:pt idx="3">
                  <c:v>392.2</c:v>
                </c:pt>
                <c:pt idx="4">
                  <c:v>364.6</c:v>
                </c:pt>
                <c:pt idx="5">
                  <c:v>317.3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D61-408D-A894-60A38CCC821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5.423280423280423E-2"/>
                  <c:y val="-1.423374909329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61-408D-A894-60A38CCC8212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61-408D-A894-60A38CCC821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264.5</c:v>
                </c:pt>
                <c:pt idx="1">
                  <c:v>281.89999999999998</c:v>
                </c:pt>
                <c:pt idx="2">
                  <c:v>267.89999999999998</c:v>
                </c:pt>
                <c:pt idx="3">
                  <c:v>264.2</c:v>
                </c:pt>
                <c:pt idx="4">
                  <c:v>240.3</c:v>
                </c:pt>
                <c:pt idx="5">
                  <c:v>210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D61-408D-A894-60A38CCC8212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5.423280423280423E-2"/>
                  <c:y val="-5.693499637319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61-408D-A894-60A38CCC8212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61-408D-A894-60A38CCC821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315.7</c:v>
                </c:pt>
                <c:pt idx="1">
                  <c:v>332.7</c:v>
                </c:pt>
                <c:pt idx="2">
                  <c:v>214.8</c:v>
                </c:pt>
                <c:pt idx="3">
                  <c:v>304.60000000000002</c:v>
                </c:pt>
                <c:pt idx="4">
                  <c:v>276.2</c:v>
                </c:pt>
                <c:pt idx="5">
                  <c:v>241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8D61-408D-A894-60A38CCC8212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423280423280423E-2"/>
                  <c:y val="5.693499637319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61-408D-A894-60A38CCC8212}"/>
                </c:ext>
              </c:extLst>
            </c:dLbl>
            <c:dLbl>
              <c:idx val="5"/>
              <c:layout>
                <c:manualLayout>
                  <c:x val="-1.3227513227513227E-3"/>
                  <c:y val="1.423374909329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61-408D-A894-60A38CCC821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245</c:v>
                </c:pt>
                <c:pt idx="1">
                  <c:v>253.5</c:v>
                </c:pt>
                <c:pt idx="2">
                  <c:v>239.4</c:v>
                </c:pt>
                <c:pt idx="3">
                  <c:v>236.5</c:v>
                </c:pt>
                <c:pt idx="4">
                  <c:v>217.7</c:v>
                </c:pt>
                <c:pt idx="5">
                  <c:v>193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D61-408D-A894-60A38CCC8212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0"/>
              <c:layout>
                <c:manualLayout>
                  <c:x val="-2.2486772486772486E-2"/>
                  <c:y val="-3.416099782391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61-408D-A894-60A38CCC8212}"/>
                </c:ext>
              </c:extLst>
            </c:dLbl>
            <c:dLbl>
              <c:idx val="5"/>
              <c:layout>
                <c:manualLayout>
                  <c:x val="-2.7777777777777776E-2"/>
                  <c:y val="-3.985449746123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61-408D-A894-60A38CCC821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530.29999999999995</c:v>
                </c:pt>
                <c:pt idx="1">
                  <c:v>522.20000000000005</c:v>
                </c:pt>
                <c:pt idx="2">
                  <c:v>490.1</c:v>
                </c:pt>
                <c:pt idx="3">
                  <c:v>478.7</c:v>
                </c:pt>
                <c:pt idx="4">
                  <c:v>450.5</c:v>
                </c:pt>
                <c:pt idx="5">
                  <c:v>397.7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8D61-408D-A894-60A38CCC8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224640"/>
        <c:axId val="148749696"/>
      </c:lineChart>
      <c:catAx>
        <c:axId val="1462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8749696"/>
        <c:crosses val="autoZero"/>
        <c:auto val="1"/>
        <c:lblAlgn val="ctr"/>
        <c:lblOffset val="100"/>
        <c:noMultiLvlLbl val="0"/>
      </c:catAx>
      <c:valAx>
        <c:axId val="148749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 opioid analgesics</a:t>
                </a:r>
                <a:r>
                  <a:rPr lang="en-US" sz="1000" baseline="0" dirty="0"/>
                  <a:t> prescription </a:t>
                </a:r>
                <a:r>
                  <a:rPr lang="en-US" sz="1000" dirty="0"/>
                  <a:t>rate </a:t>
                </a:r>
                <a:r>
                  <a:rPr lang="en-US" sz="1000" dirty="0" smtClean="0"/>
                  <a:t>per </a:t>
                </a:r>
                <a:r>
                  <a:rPr lang="en-US" sz="1000" dirty="0"/>
                  <a:t>1,000 population</a:t>
                </a:r>
              </a:p>
            </c:rich>
          </c:tx>
          <c:layout>
            <c:manualLayout>
              <c:xMode val="edge"/>
              <c:yMode val="edge"/>
              <c:x val="1.1718326875807192E-3"/>
              <c:y val="0.1008260505851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6224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596116541401776"/>
          <c:y val="0"/>
          <c:w val="0.51692059325917594"/>
          <c:h val="4.857474220102626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0546549328392"/>
          <c:y val="5.0076512753380167E-2"/>
          <c:w val="0.86162590705573572"/>
          <c:h val="0.8748471128608923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84-4507-AC98-10659538B0F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84-4507-AC98-10659538B0F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84-4507-AC98-10659538B0F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84-4507-AC98-10659538B0F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84-4507-AC98-10659538B0F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84-4507-AC98-10659538B0F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84-4507-AC98-10659538B0F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D84-4507-AC98-10659538B0F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D84-4507-AC98-10659538B0F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D84-4507-AC98-10659538B0F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D84-4507-AC98-10659538B0FB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D84-4507-AC98-10659538B0F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D84-4507-AC98-10659538B0FB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D84-4507-AC98-10659538B0FB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D84-4507-AC98-10659538B0FB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D84-4507-AC98-10659538B0FB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D84-4507-AC98-10659538B0FB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D84-4507-AC98-10659538B0FB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D84-4507-AC98-10659538B0FB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D84-4507-AC98-10659538B0FB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D84-4507-AC98-10659538B0FB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D84-4507-AC98-10659538B0FB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7D84-4507-AC98-10659538B0FB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7D84-4507-AC98-10659538B0FB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7D84-4507-AC98-10659538B0FB}"/>
              </c:ext>
            </c:extLst>
          </c:dPt>
          <c:cat>
            <c:strRef>
              <c:f>Sheet1!$A$140:$A$189</c:f>
              <c:strCache>
                <c:ptCount val="50"/>
                <c:pt idx="0">
                  <c:v>Queensbridge-Ravenswood-Long Island City</c:v>
                </c:pt>
                <c:pt idx="1">
                  <c:v>Fort Greene</c:v>
                </c:pt>
                <c:pt idx="2">
                  <c:v>Hudson Yards-Chelsea-Flat Iron-Union Square</c:v>
                </c:pt>
                <c:pt idx="3">
                  <c:v>Prospect Lefferts Gardens-Wingate</c:v>
                </c:pt>
                <c:pt idx="4">
                  <c:v>Bedford</c:v>
                </c:pt>
                <c:pt idx="5">
                  <c:v>Manhattanville</c:v>
                </c:pt>
                <c:pt idx="6">
                  <c:v>Lower East Side</c:v>
                </c:pt>
                <c:pt idx="7">
                  <c:v>Eastchester-Edenwald-Baychester</c:v>
                </c:pt>
                <c:pt idx="8">
                  <c:v>Stapleton-Rosebank</c:v>
                </c:pt>
                <c:pt idx="9">
                  <c:v>Soundview-Castle Hill-Clason Point-Harding Park</c:v>
                </c:pt>
                <c:pt idx="10">
                  <c:v>Van Nest-Morris Park-Westchester Square</c:v>
                </c:pt>
                <c:pt idx="11">
                  <c:v>Kingsbridge Heights</c:v>
                </c:pt>
                <c:pt idx="12">
                  <c:v>New Brighton-Silver Lake</c:v>
                </c:pt>
                <c:pt idx="13">
                  <c:v>Bushwick South</c:v>
                </c:pt>
                <c:pt idx="14">
                  <c:v>West New Brighton-New Brighton-St. George</c:v>
                </c:pt>
                <c:pt idx="15">
                  <c:v>East New York</c:v>
                </c:pt>
                <c:pt idx="16">
                  <c:v>Bronxdale</c:v>
                </c:pt>
                <c:pt idx="17">
                  <c:v>DUMBO-Vinegar Hill-Downtown Brooklyn-Boerum Hill</c:v>
                </c:pt>
                <c:pt idx="18">
                  <c:v>Hamilton Heights</c:v>
                </c:pt>
                <c:pt idx="19">
                  <c:v>Soundview-Bruckner</c:v>
                </c:pt>
                <c:pt idx="20">
                  <c:v>Central Harlem South</c:v>
                </c:pt>
                <c:pt idx="21">
                  <c:v>West Farms-Bronx River</c:v>
                </c:pt>
                <c:pt idx="22">
                  <c:v>East Harlem South</c:v>
                </c:pt>
                <c:pt idx="23">
                  <c:v>Williamsbridge-Olinville</c:v>
                </c:pt>
                <c:pt idx="24">
                  <c:v>Bedford Park-Fordham North</c:v>
                </c:pt>
                <c:pt idx="25">
                  <c:v>West Concourse</c:v>
                </c:pt>
                <c:pt idx="26">
                  <c:v>Stuyvesant Heights</c:v>
                </c:pt>
                <c:pt idx="27">
                  <c:v>Norwood</c:v>
                </c:pt>
                <c:pt idx="28">
                  <c:v>Seagate-Coney Island</c:v>
                </c:pt>
                <c:pt idx="29">
                  <c:v>Brownsville</c:v>
                </c:pt>
                <c:pt idx="30">
                  <c:v>Crown Heights North</c:v>
                </c:pt>
                <c:pt idx="31">
                  <c:v>East Concourse-Concourse Village</c:v>
                </c:pt>
                <c:pt idx="32">
                  <c:v>Central Harlem North-Polo Grounds</c:v>
                </c:pt>
                <c:pt idx="33">
                  <c:v>East New York (Pennsylvania Ave)</c:v>
                </c:pt>
                <c:pt idx="34">
                  <c:v>Mount Hope</c:v>
                </c:pt>
                <c:pt idx="35">
                  <c:v>Murray Hill-Kips Bay</c:v>
                </c:pt>
                <c:pt idx="36">
                  <c:v>East Harlem North</c:v>
                </c:pt>
                <c:pt idx="37">
                  <c:v>University Heights-Morris Heights</c:v>
                </c:pt>
                <c:pt idx="38">
                  <c:v>Belmont</c:v>
                </c:pt>
                <c:pt idx="39">
                  <c:v>Mott Haven-Port Morris</c:v>
                </c:pt>
                <c:pt idx="40">
                  <c:v>Longwood</c:v>
                </c:pt>
                <c:pt idx="41">
                  <c:v>Fordham South</c:v>
                </c:pt>
                <c:pt idx="42">
                  <c:v>Highbridge</c:v>
                </c:pt>
                <c:pt idx="43">
                  <c:v>Crotona Park East</c:v>
                </c:pt>
                <c:pt idx="44">
                  <c:v>Hunts Point</c:v>
                </c:pt>
                <c:pt idx="45">
                  <c:v>Morrisania-Melrose</c:v>
                </c:pt>
                <c:pt idx="46">
                  <c:v>East Tremont</c:v>
                </c:pt>
                <c:pt idx="47">
                  <c:v>Melrose South-Mott Haven North</c:v>
                </c:pt>
                <c:pt idx="48">
                  <c:v>Ocean Hill</c:v>
                </c:pt>
                <c:pt idx="49">
                  <c:v>Claremont-Bathgate</c:v>
                </c:pt>
              </c:strCache>
            </c:strRef>
          </c:cat>
          <c:val>
            <c:numRef>
              <c:f>Sheet1!$C$140:$C$189</c:f>
              <c:numCache>
                <c:formatCode>General</c:formatCode>
                <c:ptCount val="50"/>
                <c:pt idx="0">
                  <c:v>1089.9000000000001</c:v>
                </c:pt>
                <c:pt idx="1">
                  <c:v>1132.2</c:v>
                </c:pt>
                <c:pt idx="2">
                  <c:v>1142.3</c:v>
                </c:pt>
                <c:pt idx="3">
                  <c:v>1190.7</c:v>
                </c:pt>
                <c:pt idx="4">
                  <c:v>1206.8</c:v>
                </c:pt>
                <c:pt idx="5">
                  <c:v>1223.0999999999999</c:v>
                </c:pt>
                <c:pt idx="6">
                  <c:v>1240.8</c:v>
                </c:pt>
                <c:pt idx="7">
                  <c:v>1261.3</c:v>
                </c:pt>
                <c:pt idx="8">
                  <c:v>1270.8</c:v>
                </c:pt>
                <c:pt idx="9">
                  <c:v>1329.3</c:v>
                </c:pt>
                <c:pt idx="10">
                  <c:v>1332.3</c:v>
                </c:pt>
                <c:pt idx="11">
                  <c:v>1338.9</c:v>
                </c:pt>
                <c:pt idx="12">
                  <c:v>1360</c:v>
                </c:pt>
                <c:pt idx="13">
                  <c:v>1370.4</c:v>
                </c:pt>
                <c:pt idx="14">
                  <c:v>1377</c:v>
                </c:pt>
                <c:pt idx="15">
                  <c:v>1384.2</c:v>
                </c:pt>
                <c:pt idx="16">
                  <c:v>1396</c:v>
                </c:pt>
                <c:pt idx="17">
                  <c:v>1463</c:v>
                </c:pt>
                <c:pt idx="18">
                  <c:v>1523.2</c:v>
                </c:pt>
                <c:pt idx="19">
                  <c:v>1542.5</c:v>
                </c:pt>
                <c:pt idx="20">
                  <c:v>1572.1</c:v>
                </c:pt>
                <c:pt idx="21">
                  <c:v>1587.1</c:v>
                </c:pt>
                <c:pt idx="22">
                  <c:v>1610.4</c:v>
                </c:pt>
                <c:pt idx="23">
                  <c:v>1648.6</c:v>
                </c:pt>
                <c:pt idx="24">
                  <c:v>1773.3</c:v>
                </c:pt>
                <c:pt idx="25">
                  <c:v>1773.5</c:v>
                </c:pt>
                <c:pt idx="26">
                  <c:v>1800.6</c:v>
                </c:pt>
                <c:pt idx="27">
                  <c:v>1809.9</c:v>
                </c:pt>
                <c:pt idx="28">
                  <c:v>1844.8</c:v>
                </c:pt>
                <c:pt idx="29">
                  <c:v>1900</c:v>
                </c:pt>
                <c:pt idx="30">
                  <c:v>1931.7</c:v>
                </c:pt>
                <c:pt idx="31">
                  <c:v>1977.2</c:v>
                </c:pt>
                <c:pt idx="32">
                  <c:v>2051.6999999999998</c:v>
                </c:pt>
                <c:pt idx="33">
                  <c:v>2188.9</c:v>
                </c:pt>
                <c:pt idx="34">
                  <c:v>2223.6</c:v>
                </c:pt>
                <c:pt idx="35">
                  <c:v>2288.4</c:v>
                </c:pt>
                <c:pt idx="36">
                  <c:v>2369.9</c:v>
                </c:pt>
                <c:pt idx="37">
                  <c:v>2408.1999999999998</c:v>
                </c:pt>
                <c:pt idx="38">
                  <c:v>2434.4</c:v>
                </c:pt>
                <c:pt idx="39">
                  <c:v>2543.9</c:v>
                </c:pt>
                <c:pt idx="40">
                  <c:v>2553.9</c:v>
                </c:pt>
                <c:pt idx="41">
                  <c:v>2688.6</c:v>
                </c:pt>
                <c:pt idx="42">
                  <c:v>2728.5</c:v>
                </c:pt>
                <c:pt idx="43">
                  <c:v>2793.8</c:v>
                </c:pt>
                <c:pt idx="44">
                  <c:v>2847.4</c:v>
                </c:pt>
                <c:pt idx="45">
                  <c:v>2883.5</c:v>
                </c:pt>
                <c:pt idx="46">
                  <c:v>3003.6</c:v>
                </c:pt>
                <c:pt idx="47">
                  <c:v>3032.5</c:v>
                </c:pt>
                <c:pt idx="48">
                  <c:v>3691.1</c:v>
                </c:pt>
                <c:pt idx="49">
                  <c:v>3993.7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7D84-4507-AC98-10659538B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0069632"/>
        <c:axId val="150071552"/>
      </c:barChart>
      <c:lineChart>
        <c:grouping val="standard"/>
        <c:varyColors val="0"/>
        <c:ser>
          <c:idx val="0"/>
          <c:order val="1"/>
          <c:spPr>
            <a:ln w="38100">
              <a:solidFill>
                <a:schemeClr val="bg2"/>
              </a:solidFill>
              <a:prstDash val="dash"/>
            </a:ln>
          </c:spPr>
          <c:marker>
            <c:symbol val="none"/>
          </c:marker>
          <c:cat>
            <c:strRef>
              <c:f>Sheet1!$A$140:$A$189</c:f>
              <c:strCache>
                <c:ptCount val="50"/>
                <c:pt idx="0">
                  <c:v>Queensbridge-Ravenswood-Long Island City</c:v>
                </c:pt>
                <c:pt idx="1">
                  <c:v>Fort Greene</c:v>
                </c:pt>
                <c:pt idx="2">
                  <c:v>Hudson Yards-Chelsea-Flat Iron-Union Square</c:v>
                </c:pt>
                <c:pt idx="3">
                  <c:v>Prospect Lefferts Gardens-Wingate</c:v>
                </c:pt>
                <c:pt idx="4">
                  <c:v>Bedford</c:v>
                </c:pt>
                <c:pt idx="5">
                  <c:v>Manhattanville</c:v>
                </c:pt>
                <c:pt idx="6">
                  <c:v>Lower East Side</c:v>
                </c:pt>
                <c:pt idx="7">
                  <c:v>Eastchester-Edenwald-Baychester</c:v>
                </c:pt>
                <c:pt idx="8">
                  <c:v>Stapleton-Rosebank</c:v>
                </c:pt>
                <c:pt idx="9">
                  <c:v>Soundview-Castle Hill-Clason Point-Harding Park</c:v>
                </c:pt>
                <c:pt idx="10">
                  <c:v>Van Nest-Morris Park-Westchester Square</c:v>
                </c:pt>
                <c:pt idx="11">
                  <c:v>Kingsbridge Heights</c:v>
                </c:pt>
                <c:pt idx="12">
                  <c:v>New Brighton-Silver Lake</c:v>
                </c:pt>
                <c:pt idx="13">
                  <c:v>Bushwick South</c:v>
                </c:pt>
                <c:pt idx="14">
                  <c:v>West New Brighton-New Brighton-St. George</c:v>
                </c:pt>
                <c:pt idx="15">
                  <c:v>East New York</c:v>
                </c:pt>
                <c:pt idx="16">
                  <c:v>Bronxdale</c:v>
                </c:pt>
                <c:pt idx="17">
                  <c:v>DUMBO-Vinegar Hill-Downtown Brooklyn-Boerum Hill</c:v>
                </c:pt>
                <c:pt idx="18">
                  <c:v>Hamilton Heights</c:v>
                </c:pt>
                <c:pt idx="19">
                  <c:v>Soundview-Bruckner</c:v>
                </c:pt>
                <c:pt idx="20">
                  <c:v>Central Harlem South</c:v>
                </c:pt>
                <c:pt idx="21">
                  <c:v>West Farms-Bronx River</c:v>
                </c:pt>
                <c:pt idx="22">
                  <c:v>East Harlem South</c:v>
                </c:pt>
                <c:pt idx="23">
                  <c:v>Williamsbridge-Olinville</c:v>
                </c:pt>
                <c:pt idx="24">
                  <c:v>Bedford Park-Fordham North</c:v>
                </c:pt>
                <c:pt idx="25">
                  <c:v>West Concourse</c:v>
                </c:pt>
                <c:pt idx="26">
                  <c:v>Stuyvesant Heights</c:v>
                </c:pt>
                <c:pt idx="27">
                  <c:v>Norwood</c:v>
                </c:pt>
                <c:pt idx="28">
                  <c:v>Seagate-Coney Island</c:v>
                </c:pt>
                <c:pt idx="29">
                  <c:v>Brownsville</c:v>
                </c:pt>
                <c:pt idx="30">
                  <c:v>Crown Heights North</c:v>
                </c:pt>
                <c:pt idx="31">
                  <c:v>East Concourse-Concourse Village</c:v>
                </c:pt>
                <c:pt idx="32">
                  <c:v>Central Harlem North-Polo Grounds</c:v>
                </c:pt>
                <c:pt idx="33">
                  <c:v>East New York (Pennsylvania Ave)</c:v>
                </c:pt>
                <c:pt idx="34">
                  <c:v>Mount Hope</c:v>
                </c:pt>
                <c:pt idx="35">
                  <c:v>Murray Hill-Kips Bay</c:v>
                </c:pt>
                <c:pt idx="36">
                  <c:v>East Harlem North</c:v>
                </c:pt>
                <c:pt idx="37">
                  <c:v>University Heights-Morris Heights</c:v>
                </c:pt>
                <c:pt idx="38">
                  <c:v>Belmont</c:v>
                </c:pt>
                <c:pt idx="39">
                  <c:v>Mott Haven-Port Morris</c:v>
                </c:pt>
                <c:pt idx="40">
                  <c:v>Longwood</c:v>
                </c:pt>
                <c:pt idx="41">
                  <c:v>Fordham South</c:v>
                </c:pt>
                <c:pt idx="42">
                  <c:v>Highbridge</c:v>
                </c:pt>
                <c:pt idx="43">
                  <c:v>Crotona Park East</c:v>
                </c:pt>
                <c:pt idx="44">
                  <c:v>Hunts Point</c:v>
                </c:pt>
                <c:pt idx="45">
                  <c:v>Morrisania-Melrose</c:v>
                </c:pt>
                <c:pt idx="46">
                  <c:v>East Tremont</c:v>
                </c:pt>
                <c:pt idx="47">
                  <c:v>Melrose South-Mott Haven North</c:v>
                </c:pt>
                <c:pt idx="48">
                  <c:v>Ocean Hill</c:v>
                </c:pt>
                <c:pt idx="49">
                  <c:v>Claremont-Bathgate</c:v>
                </c:pt>
              </c:strCache>
            </c:strRef>
          </c:cat>
          <c:val>
            <c:numRef>
              <c:f>Sheet1!$D$140:$D$189</c:f>
              <c:numCache>
                <c:formatCode>General</c:formatCode>
                <c:ptCount val="50"/>
                <c:pt idx="0">
                  <c:v>881.8</c:v>
                </c:pt>
                <c:pt idx="1">
                  <c:v>881.8</c:v>
                </c:pt>
                <c:pt idx="2">
                  <c:v>881.8</c:v>
                </c:pt>
                <c:pt idx="3">
                  <c:v>881.8</c:v>
                </c:pt>
                <c:pt idx="4">
                  <c:v>881.8</c:v>
                </c:pt>
                <c:pt idx="5">
                  <c:v>881.8</c:v>
                </c:pt>
                <c:pt idx="6">
                  <c:v>881.8</c:v>
                </c:pt>
                <c:pt idx="7">
                  <c:v>881.8</c:v>
                </c:pt>
                <c:pt idx="8">
                  <c:v>881.8</c:v>
                </c:pt>
                <c:pt idx="9">
                  <c:v>881.8</c:v>
                </c:pt>
                <c:pt idx="10">
                  <c:v>881.8</c:v>
                </c:pt>
                <c:pt idx="11">
                  <c:v>881.8</c:v>
                </c:pt>
                <c:pt idx="12">
                  <c:v>881.8</c:v>
                </c:pt>
                <c:pt idx="13">
                  <c:v>881.8</c:v>
                </c:pt>
                <c:pt idx="14">
                  <c:v>881.8</c:v>
                </c:pt>
                <c:pt idx="15">
                  <c:v>881.8</c:v>
                </c:pt>
                <c:pt idx="16">
                  <c:v>881.8</c:v>
                </c:pt>
                <c:pt idx="17">
                  <c:v>881.8</c:v>
                </c:pt>
                <c:pt idx="18">
                  <c:v>881.8</c:v>
                </c:pt>
                <c:pt idx="19">
                  <c:v>881.8</c:v>
                </c:pt>
                <c:pt idx="20">
                  <c:v>881.8</c:v>
                </c:pt>
                <c:pt idx="21">
                  <c:v>881.8</c:v>
                </c:pt>
                <c:pt idx="22">
                  <c:v>881.8</c:v>
                </c:pt>
                <c:pt idx="23">
                  <c:v>881.8</c:v>
                </c:pt>
                <c:pt idx="24">
                  <c:v>881.8</c:v>
                </c:pt>
                <c:pt idx="25">
                  <c:v>881.8</c:v>
                </c:pt>
                <c:pt idx="26">
                  <c:v>881.8</c:v>
                </c:pt>
                <c:pt idx="27">
                  <c:v>881.8</c:v>
                </c:pt>
                <c:pt idx="28">
                  <c:v>881.8</c:v>
                </c:pt>
                <c:pt idx="29">
                  <c:v>881.8</c:v>
                </c:pt>
                <c:pt idx="30">
                  <c:v>881.8</c:v>
                </c:pt>
                <c:pt idx="31">
                  <c:v>881.8</c:v>
                </c:pt>
                <c:pt idx="32">
                  <c:v>881.8</c:v>
                </c:pt>
                <c:pt idx="33">
                  <c:v>881.8</c:v>
                </c:pt>
                <c:pt idx="34">
                  <c:v>881.8</c:v>
                </c:pt>
                <c:pt idx="35">
                  <c:v>881.8</c:v>
                </c:pt>
                <c:pt idx="36">
                  <c:v>881.8</c:v>
                </c:pt>
                <c:pt idx="37">
                  <c:v>881.8</c:v>
                </c:pt>
                <c:pt idx="38">
                  <c:v>881.8</c:v>
                </c:pt>
                <c:pt idx="39">
                  <c:v>881.8</c:v>
                </c:pt>
                <c:pt idx="40">
                  <c:v>881.8</c:v>
                </c:pt>
                <c:pt idx="41">
                  <c:v>881.8</c:v>
                </c:pt>
                <c:pt idx="42">
                  <c:v>881.8</c:v>
                </c:pt>
                <c:pt idx="43">
                  <c:v>881.8</c:v>
                </c:pt>
                <c:pt idx="44">
                  <c:v>881.8</c:v>
                </c:pt>
                <c:pt idx="45">
                  <c:v>881.8</c:v>
                </c:pt>
                <c:pt idx="46">
                  <c:v>881.8</c:v>
                </c:pt>
                <c:pt idx="47">
                  <c:v>881.8</c:v>
                </c:pt>
                <c:pt idx="48">
                  <c:v>881.8</c:v>
                </c:pt>
                <c:pt idx="49">
                  <c:v>881.8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7D84-4507-AC98-10659538B0FB}"/>
            </c:ext>
          </c:extLst>
        </c:ser>
        <c:ser>
          <c:idx val="2"/>
          <c:order val="2"/>
          <c:spPr>
            <a:ln w="34925">
              <a:solidFill>
                <a:schemeClr val="accent4"/>
              </a:solidFill>
              <a:prstDash val="dash"/>
            </a:ln>
          </c:spPr>
          <c:marker>
            <c:symbol val="none"/>
          </c:marker>
          <c:cat>
            <c:strRef>
              <c:f>Sheet1!$A$140:$A$189</c:f>
              <c:strCache>
                <c:ptCount val="50"/>
                <c:pt idx="0">
                  <c:v>Queensbridge-Ravenswood-Long Island City</c:v>
                </c:pt>
                <c:pt idx="1">
                  <c:v>Fort Greene</c:v>
                </c:pt>
                <c:pt idx="2">
                  <c:v>Hudson Yards-Chelsea-Flat Iron-Union Square</c:v>
                </c:pt>
                <c:pt idx="3">
                  <c:v>Prospect Lefferts Gardens-Wingate</c:v>
                </c:pt>
                <c:pt idx="4">
                  <c:v>Bedford</c:v>
                </c:pt>
                <c:pt idx="5">
                  <c:v>Manhattanville</c:v>
                </c:pt>
                <c:pt idx="6">
                  <c:v>Lower East Side</c:v>
                </c:pt>
                <c:pt idx="7">
                  <c:v>Eastchester-Edenwald-Baychester</c:v>
                </c:pt>
                <c:pt idx="8">
                  <c:v>Stapleton-Rosebank</c:v>
                </c:pt>
                <c:pt idx="9">
                  <c:v>Soundview-Castle Hill-Clason Point-Harding Park</c:v>
                </c:pt>
                <c:pt idx="10">
                  <c:v>Van Nest-Morris Park-Westchester Square</c:v>
                </c:pt>
                <c:pt idx="11">
                  <c:v>Kingsbridge Heights</c:v>
                </c:pt>
                <c:pt idx="12">
                  <c:v>New Brighton-Silver Lake</c:v>
                </c:pt>
                <c:pt idx="13">
                  <c:v>Bushwick South</c:v>
                </c:pt>
                <c:pt idx="14">
                  <c:v>West New Brighton-New Brighton-St. George</c:v>
                </c:pt>
                <c:pt idx="15">
                  <c:v>East New York</c:v>
                </c:pt>
                <c:pt idx="16">
                  <c:v>Bronxdale</c:v>
                </c:pt>
                <c:pt idx="17">
                  <c:v>DUMBO-Vinegar Hill-Downtown Brooklyn-Boerum Hill</c:v>
                </c:pt>
                <c:pt idx="18">
                  <c:v>Hamilton Heights</c:v>
                </c:pt>
                <c:pt idx="19">
                  <c:v>Soundview-Bruckner</c:v>
                </c:pt>
                <c:pt idx="20">
                  <c:v>Central Harlem South</c:v>
                </c:pt>
                <c:pt idx="21">
                  <c:v>West Farms-Bronx River</c:v>
                </c:pt>
                <c:pt idx="22">
                  <c:v>East Harlem South</c:v>
                </c:pt>
                <c:pt idx="23">
                  <c:v>Williamsbridge-Olinville</c:v>
                </c:pt>
                <c:pt idx="24">
                  <c:v>Bedford Park-Fordham North</c:v>
                </c:pt>
                <c:pt idx="25">
                  <c:v>West Concourse</c:v>
                </c:pt>
                <c:pt idx="26">
                  <c:v>Stuyvesant Heights</c:v>
                </c:pt>
                <c:pt idx="27">
                  <c:v>Norwood</c:v>
                </c:pt>
                <c:pt idx="28">
                  <c:v>Seagate-Coney Island</c:v>
                </c:pt>
                <c:pt idx="29">
                  <c:v>Brownsville</c:v>
                </c:pt>
                <c:pt idx="30">
                  <c:v>Crown Heights North</c:v>
                </c:pt>
                <c:pt idx="31">
                  <c:v>East Concourse-Concourse Village</c:v>
                </c:pt>
                <c:pt idx="32">
                  <c:v>Central Harlem North-Polo Grounds</c:v>
                </c:pt>
                <c:pt idx="33">
                  <c:v>East New York (Pennsylvania Ave)</c:v>
                </c:pt>
                <c:pt idx="34">
                  <c:v>Mount Hope</c:v>
                </c:pt>
                <c:pt idx="35">
                  <c:v>Murray Hill-Kips Bay</c:v>
                </c:pt>
                <c:pt idx="36">
                  <c:v>East Harlem North</c:v>
                </c:pt>
                <c:pt idx="37">
                  <c:v>University Heights-Morris Heights</c:v>
                </c:pt>
                <c:pt idx="38">
                  <c:v>Belmont</c:v>
                </c:pt>
                <c:pt idx="39">
                  <c:v>Mott Haven-Port Morris</c:v>
                </c:pt>
                <c:pt idx="40">
                  <c:v>Longwood</c:v>
                </c:pt>
                <c:pt idx="41">
                  <c:v>Fordham South</c:v>
                </c:pt>
                <c:pt idx="42">
                  <c:v>Highbridge</c:v>
                </c:pt>
                <c:pt idx="43">
                  <c:v>Crotona Park East</c:v>
                </c:pt>
                <c:pt idx="44">
                  <c:v>Hunts Point</c:v>
                </c:pt>
                <c:pt idx="45">
                  <c:v>Morrisania-Melrose</c:v>
                </c:pt>
                <c:pt idx="46">
                  <c:v>East Tremont</c:v>
                </c:pt>
                <c:pt idx="47">
                  <c:v>Melrose South-Mott Haven North</c:v>
                </c:pt>
                <c:pt idx="48">
                  <c:v>Ocean Hill</c:v>
                </c:pt>
                <c:pt idx="49">
                  <c:v>Claremont-Bathgate</c:v>
                </c:pt>
              </c:strCache>
            </c:strRef>
          </c:cat>
          <c:val>
            <c:numRef>
              <c:f>Sheet1!$E$140:$E$189</c:f>
              <c:numCache>
                <c:formatCode>General</c:formatCode>
                <c:ptCount val="50"/>
                <c:pt idx="0">
                  <c:v>1056.2</c:v>
                </c:pt>
                <c:pt idx="1">
                  <c:v>1056.2</c:v>
                </c:pt>
                <c:pt idx="2">
                  <c:v>1056.2</c:v>
                </c:pt>
                <c:pt idx="3">
                  <c:v>1056.2</c:v>
                </c:pt>
                <c:pt idx="4">
                  <c:v>1056.2</c:v>
                </c:pt>
                <c:pt idx="5">
                  <c:v>1056.2</c:v>
                </c:pt>
                <c:pt idx="6">
                  <c:v>1056.2</c:v>
                </c:pt>
                <c:pt idx="7">
                  <c:v>1056.2</c:v>
                </c:pt>
                <c:pt idx="8">
                  <c:v>1056.2</c:v>
                </c:pt>
                <c:pt idx="9">
                  <c:v>1056.2</c:v>
                </c:pt>
                <c:pt idx="10">
                  <c:v>1056.2</c:v>
                </c:pt>
                <c:pt idx="11">
                  <c:v>1056.2</c:v>
                </c:pt>
                <c:pt idx="12">
                  <c:v>1056.2</c:v>
                </c:pt>
                <c:pt idx="13">
                  <c:v>1056.2</c:v>
                </c:pt>
                <c:pt idx="14">
                  <c:v>1056.2</c:v>
                </c:pt>
                <c:pt idx="15">
                  <c:v>1056.2</c:v>
                </c:pt>
                <c:pt idx="16">
                  <c:v>1056.2</c:v>
                </c:pt>
                <c:pt idx="17">
                  <c:v>1056.2</c:v>
                </c:pt>
                <c:pt idx="18">
                  <c:v>1056.2</c:v>
                </c:pt>
                <c:pt idx="19">
                  <c:v>1056.2</c:v>
                </c:pt>
                <c:pt idx="20">
                  <c:v>1056.2</c:v>
                </c:pt>
                <c:pt idx="21">
                  <c:v>1056.2</c:v>
                </c:pt>
                <c:pt idx="22">
                  <c:v>1056.2</c:v>
                </c:pt>
                <c:pt idx="23">
                  <c:v>1056.2</c:v>
                </c:pt>
                <c:pt idx="24">
                  <c:v>1056.2</c:v>
                </c:pt>
                <c:pt idx="25">
                  <c:v>1056.2</c:v>
                </c:pt>
                <c:pt idx="26">
                  <c:v>1056.2</c:v>
                </c:pt>
                <c:pt idx="27">
                  <c:v>1056.2</c:v>
                </c:pt>
                <c:pt idx="28">
                  <c:v>1056.2</c:v>
                </c:pt>
                <c:pt idx="29">
                  <c:v>1056.2</c:v>
                </c:pt>
                <c:pt idx="30">
                  <c:v>1056.2</c:v>
                </c:pt>
                <c:pt idx="31">
                  <c:v>1056.2</c:v>
                </c:pt>
                <c:pt idx="32">
                  <c:v>1056.2</c:v>
                </c:pt>
                <c:pt idx="33">
                  <c:v>1056.2</c:v>
                </c:pt>
                <c:pt idx="34">
                  <c:v>1056.2</c:v>
                </c:pt>
                <c:pt idx="35">
                  <c:v>1056.2</c:v>
                </c:pt>
                <c:pt idx="36">
                  <c:v>1056.2</c:v>
                </c:pt>
                <c:pt idx="37">
                  <c:v>1056.2</c:v>
                </c:pt>
                <c:pt idx="38">
                  <c:v>1056.2</c:v>
                </c:pt>
                <c:pt idx="39">
                  <c:v>1056.2</c:v>
                </c:pt>
                <c:pt idx="40">
                  <c:v>1056.2</c:v>
                </c:pt>
                <c:pt idx="41">
                  <c:v>1056.2</c:v>
                </c:pt>
                <c:pt idx="42">
                  <c:v>1056.2</c:v>
                </c:pt>
                <c:pt idx="43">
                  <c:v>1056.2</c:v>
                </c:pt>
                <c:pt idx="44">
                  <c:v>1056.2</c:v>
                </c:pt>
                <c:pt idx="45">
                  <c:v>1056.2</c:v>
                </c:pt>
                <c:pt idx="46">
                  <c:v>1056.2</c:v>
                </c:pt>
                <c:pt idx="47">
                  <c:v>1056.2</c:v>
                </c:pt>
                <c:pt idx="48">
                  <c:v>1056.2</c:v>
                </c:pt>
                <c:pt idx="49">
                  <c:v>1056.2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7D84-4507-AC98-10659538B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69632"/>
        <c:axId val="150071552"/>
      </c:lineChart>
      <c:catAx>
        <c:axId val="1500696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Top 50 NTAs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50071552"/>
        <c:crosses val="autoZero"/>
        <c:auto val="1"/>
        <c:lblAlgn val="ctr"/>
        <c:lblOffset val="100"/>
        <c:noMultiLvlLbl val="0"/>
      </c:catAx>
      <c:valAx>
        <c:axId val="150071552"/>
        <c:scaling>
          <c:orientation val="minMax"/>
          <c:max val="4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 dirty="0"/>
                  <a:t>Age-adjusted drug-related</a:t>
                </a:r>
                <a:r>
                  <a:rPr lang="en-US" sz="900" baseline="0" dirty="0"/>
                  <a:t> hospitalization rate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1.9422572178477693E-3"/>
              <c:y val="8.83465108284633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006963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0851752896321"/>
          <c:y val="2.8636264216972868E-2"/>
          <c:w val="0.89034977743070054"/>
          <c:h val="0.86397880559493323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NYC'!$A$4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9B-4F3A-9308-656516EB4E26}"/>
                </c:ext>
              </c:extLst>
            </c:dLbl>
            <c:dLbl>
              <c:idx val="11"/>
              <c:layout>
                <c:manualLayout>
                  <c:x val="-1.5567712808795389E-2"/>
                  <c:y val="-4.01094731447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9B-4F3A-9308-656516EB4E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NYC'!$B$4:$M$4</c:f>
              <c:numCache>
                <c:formatCode>General</c:formatCode>
                <c:ptCount val="12"/>
                <c:pt idx="0">
                  <c:v>7.8</c:v>
                </c:pt>
                <c:pt idx="1">
                  <c:v>6.3</c:v>
                </c:pt>
                <c:pt idx="2">
                  <c:v>5.6</c:v>
                </c:pt>
                <c:pt idx="3">
                  <c:v>6.6</c:v>
                </c:pt>
                <c:pt idx="4">
                  <c:v>6.3</c:v>
                </c:pt>
                <c:pt idx="5">
                  <c:v>6.8</c:v>
                </c:pt>
                <c:pt idx="6">
                  <c:v>7.1</c:v>
                </c:pt>
                <c:pt idx="7">
                  <c:v>8.3000000000000007</c:v>
                </c:pt>
                <c:pt idx="8">
                  <c:v>8.4</c:v>
                </c:pt>
                <c:pt idx="9">
                  <c:v>9.3000000000000007</c:v>
                </c:pt>
                <c:pt idx="10">
                  <c:v>7.5</c:v>
                </c:pt>
                <c:pt idx="11">
                  <c:v>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9B-4F3A-9308-656516EB4E26}"/>
            </c:ext>
          </c:extLst>
        </c:ser>
        <c:ser>
          <c:idx val="1"/>
          <c:order val="1"/>
          <c:tx>
            <c:strRef>
              <c:f>'Bronx v NYC'!$A$5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6.0046892262496501E-2"/>
                  <c:y val="-2.8649623674785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9B-4F3A-9308-656516EB4E26}"/>
                </c:ext>
              </c:extLst>
            </c:dLbl>
            <c:dLbl>
              <c:idx val="11"/>
              <c:layout>
                <c:manualLayout>
                  <c:x val="-1.5567712808795389E-2"/>
                  <c:y val="-3.151458604226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9B-4F3A-9308-656516EB4E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NYC'!$B$5:$M$5</c:f>
              <c:numCache>
                <c:formatCode>0.0</c:formatCode>
                <c:ptCount val="12"/>
                <c:pt idx="0">
                  <c:v>3.5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2.6</c:v>
                </c:pt>
                <c:pt idx="4">
                  <c:v>2.8</c:v>
                </c:pt>
                <c:pt idx="5">
                  <c:v>3.5</c:v>
                </c:pt>
                <c:pt idx="6">
                  <c:v>2.8</c:v>
                </c:pt>
                <c:pt idx="7">
                  <c:v>2.7</c:v>
                </c:pt>
                <c:pt idx="8">
                  <c:v>2.4</c:v>
                </c:pt>
                <c:pt idx="9">
                  <c:v>2.2999999999999998</c:v>
                </c:pt>
                <c:pt idx="10">
                  <c:v>2.2000000000000002</c:v>
                </c:pt>
                <c:pt idx="11">
                  <c:v>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39B-4F3A-9308-656516EB4E26}"/>
            </c:ext>
          </c:extLst>
        </c:ser>
        <c:ser>
          <c:idx val="2"/>
          <c:order val="2"/>
          <c:tx>
            <c:strRef>
              <c:f>'Bronx v NYC'!$A$6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3.3359384590275834E-2"/>
                  <c:y val="-3.4379548409742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9B-4F3A-9308-656516EB4E26}"/>
                </c:ext>
              </c:extLst>
            </c:dLbl>
            <c:dLbl>
              <c:idx val="11"/>
              <c:layout>
                <c:manualLayout>
                  <c:x val="-1.5567712808795389E-2"/>
                  <c:y val="-2.578466130730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9B-4F3A-9308-656516EB4E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NYC'!$B$6:$M$6</c:f>
              <c:numCache>
                <c:formatCode>General</c:formatCode>
                <c:ptCount val="12"/>
                <c:pt idx="0">
                  <c:v>4</c:v>
                </c:pt>
                <c:pt idx="1">
                  <c:v>2.9</c:v>
                </c:pt>
                <c:pt idx="2">
                  <c:v>3.1</c:v>
                </c:pt>
                <c:pt idx="3">
                  <c:v>3.4</c:v>
                </c:pt>
                <c:pt idx="4">
                  <c:v>3.3</c:v>
                </c:pt>
                <c:pt idx="5">
                  <c:v>3.7</c:v>
                </c:pt>
                <c:pt idx="6">
                  <c:v>3.6</c:v>
                </c:pt>
                <c:pt idx="7">
                  <c:v>4.3</c:v>
                </c:pt>
                <c:pt idx="8">
                  <c:v>4.7</c:v>
                </c:pt>
                <c:pt idx="9">
                  <c:v>4.5</c:v>
                </c:pt>
                <c:pt idx="10">
                  <c:v>3.3</c:v>
                </c:pt>
                <c:pt idx="11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39B-4F3A-9308-656516EB4E26}"/>
            </c:ext>
          </c:extLst>
        </c:ser>
        <c:ser>
          <c:idx val="3"/>
          <c:order val="3"/>
          <c:tx>
            <c:strRef>
              <c:f>'Bronx v NYC'!$A$7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5.1209688638001002E-2"/>
                  <c:y val="4.01094731447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9B-4F3A-9308-656516EB4E26}"/>
                </c:ext>
              </c:extLst>
            </c:dLbl>
            <c:dLbl>
              <c:idx val="11"/>
              <c:layout>
                <c:manualLayout>
                  <c:x val="-6.5840213578049252E-3"/>
                  <c:y val="-2.86496236747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9B-4F3A-9308-656516EB4E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NYC'!$B$7:$M$7</c:f>
              <c:numCache>
                <c:formatCode>General</c:formatCode>
                <c:ptCount val="12"/>
                <c:pt idx="0">
                  <c:v>2.8</c:v>
                </c:pt>
                <c:pt idx="1">
                  <c:v>1.5</c:v>
                </c:pt>
                <c:pt idx="2">
                  <c:v>1.8</c:v>
                </c:pt>
                <c:pt idx="3">
                  <c:v>2</c:v>
                </c:pt>
                <c:pt idx="4">
                  <c:v>2.1</c:v>
                </c:pt>
                <c:pt idx="5">
                  <c:v>2.2999999999999998</c:v>
                </c:pt>
                <c:pt idx="6">
                  <c:v>1.2</c:v>
                </c:pt>
                <c:pt idx="7">
                  <c:v>2.2000000000000002</c:v>
                </c:pt>
                <c:pt idx="8">
                  <c:v>2</c:v>
                </c:pt>
                <c:pt idx="9">
                  <c:v>1.5</c:v>
                </c:pt>
                <c:pt idx="10">
                  <c:v>1.6</c:v>
                </c:pt>
                <c:pt idx="11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39B-4F3A-9308-656516EB4E26}"/>
            </c:ext>
          </c:extLst>
        </c:ser>
        <c:ser>
          <c:idx val="4"/>
          <c:order val="4"/>
          <c:tx>
            <c:strRef>
              <c:f>'Bronx v NYC'!$A$8</c:f>
              <c:strCache>
                <c:ptCount val="1"/>
                <c:pt idx="0">
                  <c:v>Staten Island</c:v>
                </c:pt>
              </c:strCache>
            </c:strRef>
          </c:tx>
          <c:dLbls>
            <c:dLbl>
              <c:idx val="0"/>
              <c:layout>
                <c:manualLayout>
                  <c:x val="-5.559897431712639E-2"/>
                  <c:y val="3.151458604226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9B-4F3A-9308-656516EB4E26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9B-4F3A-9308-656516EB4E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NYC'!$B$8:$M$8</c:f>
              <c:numCache>
                <c:formatCode>General</c:formatCode>
                <c:ptCount val="12"/>
                <c:pt idx="0">
                  <c:v>7.6</c:v>
                </c:pt>
                <c:pt idx="1">
                  <c:v>2.7</c:v>
                </c:pt>
                <c:pt idx="2">
                  <c:v>4.5999999999999996</c:v>
                </c:pt>
                <c:pt idx="3">
                  <c:v>5.7</c:v>
                </c:pt>
                <c:pt idx="4">
                  <c:v>4</c:v>
                </c:pt>
                <c:pt idx="5">
                  <c:v>4.2</c:v>
                </c:pt>
                <c:pt idx="6">
                  <c:v>4.8</c:v>
                </c:pt>
                <c:pt idx="7">
                  <c:v>2.9</c:v>
                </c:pt>
                <c:pt idx="8">
                  <c:v>3.4</c:v>
                </c:pt>
                <c:pt idx="9">
                  <c:v>4.5999999999999996</c:v>
                </c:pt>
                <c:pt idx="10">
                  <c:v>4.5999999999999996</c:v>
                </c:pt>
                <c:pt idx="11">
                  <c:v>4.4000000000000004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39B-4F3A-9308-656516EB4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66720"/>
        <c:axId val="150768256"/>
      </c:lineChart>
      <c:catAx>
        <c:axId val="1507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768256"/>
        <c:crosses val="autoZero"/>
        <c:auto val="1"/>
        <c:lblAlgn val="ctr"/>
        <c:lblOffset val="100"/>
        <c:noMultiLvlLbl val="0"/>
      </c:catAx>
      <c:valAx>
        <c:axId val="150768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Rate of hospitalization visits involving an opioid overdose </a:t>
                </a:r>
                <a:r>
                  <a:rPr lang="en-US" baseline="0" dirty="0"/>
                  <a:t>per 100,000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3893475718699499E-3"/>
              <c:y val="4.722540802027040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507667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8.5151011192117307E-2"/>
          <c:y val="1.1459849469914286E-2"/>
          <c:w val="0.86910530480758641"/>
          <c:h val="4.888550708029203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805700624107"/>
          <c:y val="2.8636264216972868E-2"/>
          <c:w val="0.89077760856035126"/>
          <c:h val="0.86052342874657628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NYC'!$A$4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8927097399071223E-2"/>
                  <c:y val="-3.7244510777221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2-4AE3-AA09-8F56DD90EB42}"/>
                </c:ext>
              </c:extLst>
            </c:dLbl>
            <c:dLbl>
              <c:idx val="11"/>
              <c:layout>
                <c:manualLayout>
                  <c:x val="-8.8958358907402224E-3"/>
                  <c:y val="-3.151458604226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2-4AE3-AA09-8F56DD90EB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NYC'!$B$4:$M$4</c:f>
              <c:numCache>
                <c:formatCode>General</c:formatCode>
                <c:ptCount val="12"/>
                <c:pt idx="0">
                  <c:v>4.3</c:v>
                </c:pt>
                <c:pt idx="1">
                  <c:v>4</c:v>
                </c:pt>
                <c:pt idx="2">
                  <c:v>5.6</c:v>
                </c:pt>
                <c:pt idx="3">
                  <c:v>5.8</c:v>
                </c:pt>
                <c:pt idx="4">
                  <c:v>10.3</c:v>
                </c:pt>
                <c:pt idx="5">
                  <c:v>9.3000000000000007</c:v>
                </c:pt>
                <c:pt idx="6">
                  <c:v>6.9</c:v>
                </c:pt>
                <c:pt idx="7">
                  <c:v>9.6</c:v>
                </c:pt>
                <c:pt idx="8">
                  <c:v>10.9</c:v>
                </c:pt>
                <c:pt idx="9">
                  <c:v>11.7</c:v>
                </c:pt>
                <c:pt idx="10">
                  <c:v>8.3000000000000007</c:v>
                </c:pt>
                <c:pt idx="11">
                  <c:v>11.3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352-4AE3-AA09-8F56DD90EB42}"/>
            </c:ext>
          </c:extLst>
        </c:ser>
        <c:ser>
          <c:idx val="1"/>
          <c:order val="1"/>
          <c:tx>
            <c:strRef>
              <c:f>'Bronx v NYC'!$A$5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6.4494810207866612E-2"/>
                  <c:y val="-8.5948871024357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2-4AE3-AA09-8F56DD90EB42}"/>
                </c:ext>
              </c:extLst>
            </c:dLbl>
            <c:dLbl>
              <c:idx val="11"/>
              <c:layout>
                <c:manualLayout>
                  <c:x val="-8.8958358907402224E-3"/>
                  <c:y val="-3.151458604226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2-4AE3-AA09-8F56DD90EB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NYC'!$B$5:$M$5</c:f>
              <c:numCache>
                <c:formatCode>0.0</c:formatCode>
                <c:ptCount val="12"/>
                <c:pt idx="0">
                  <c:v>3.7</c:v>
                </c:pt>
                <c:pt idx="1">
                  <c:v>3.3</c:v>
                </c:pt>
                <c:pt idx="2">
                  <c:v>3.2</c:v>
                </c:pt>
                <c:pt idx="3">
                  <c:v>5.2</c:v>
                </c:pt>
                <c:pt idx="4">
                  <c:v>5.5</c:v>
                </c:pt>
                <c:pt idx="5">
                  <c:v>5.8</c:v>
                </c:pt>
                <c:pt idx="6">
                  <c:v>4.8</c:v>
                </c:pt>
                <c:pt idx="7">
                  <c:v>6.2</c:v>
                </c:pt>
                <c:pt idx="8">
                  <c:v>6.3</c:v>
                </c:pt>
                <c:pt idx="9">
                  <c:v>4.8</c:v>
                </c:pt>
                <c:pt idx="10">
                  <c:v>3.1</c:v>
                </c:pt>
                <c:pt idx="11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352-4AE3-AA09-8F56DD90EB42}"/>
            </c:ext>
          </c:extLst>
        </c:ser>
        <c:ser>
          <c:idx val="2"/>
          <c:order val="2"/>
          <c:tx>
            <c:strRef>
              <c:f>'Bronx v NYC'!$A$6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6.6718769180551668E-2"/>
                  <c:y val="5.7299247349571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52-4AE3-AA09-8F56DD90EB42}"/>
                </c:ext>
              </c:extLst>
            </c:dLbl>
            <c:dLbl>
              <c:idx val="11"/>
              <c:layout>
                <c:manualLayout>
                  <c:x val="-8.8958358907402224E-3"/>
                  <c:y val="-2.578466130730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2-4AE3-AA09-8F56DD90EB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NYC'!$B$6:$M$6</c:f>
              <c:numCache>
                <c:formatCode>0.0</c:formatCode>
                <c:ptCount val="12"/>
                <c:pt idx="0">
                  <c:v>3.2</c:v>
                </c:pt>
                <c:pt idx="1">
                  <c:v>2.1</c:v>
                </c:pt>
                <c:pt idx="2">
                  <c:v>3.5</c:v>
                </c:pt>
                <c:pt idx="3">
                  <c:v>3</c:v>
                </c:pt>
                <c:pt idx="4">
                  <c:v>4.7</c:v>
                </c:pt>
                <c:pt idx="5">
                  <c:v>3.1</c:v>
                </c:pt>
                <c:pt idx="6">
                  <c:v>4.0999999999999996</c:v>
                </c:pt>
                <c:pt idx="7">
                  <c:v>6.3</c:v>
                </c:pt>
                <c:pt idx="8">
                  <c:v>6.4</c:v>
                </c:pt>
                <c:pt idx="9">
                  <c:v>7.6</c:v>
                </c:pt>
                <c:pt idx="10">
                  <c:v>5.2</c:v>
                </c:pt>
                <c:pt idx="11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352-4AE3-AA09-8F56DD90EB42}"/>
            </c:ext>
          </c:extLst>
        </c:ser>
        <c:ser>
          <c:idx val="3"/>
          <c:order val="3"/>
          <c:tx>
            <c:strRef>
              <c:f>'Bronx v NYC'!$A$7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5.1151056371756279E-2"/>
                  <c:y val="2.8649623674785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52-4AE3-AA09-8F56DD90EB42}"/>
                </c:ext>
              </c:extLst>
            </c:dLbl>
            <c:dLbl>
              <c:idx val="11"/>
              <c:layout>
                <c:manualLayout>
                  <c:x val="-8.8958358907402224E-3"/>
                  <c:y val="-2.578466130730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52-4AE3-AA09-8F56DD90EB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NYC'!$B$7:$M$7</c:f>
              <c:numCache>
                <c:formatCode>General</c:formatCode>
                <c:ptCount val="12"/>
                <c:pt idx="0">
                  <c:v>2</c:v>
                </c:pt>
                <c:pt idx="1">
                  <c:v>1.9</c:v>
                </c:pt>
                <c:pt idx="2">
                  <c:v>2.2000000000000002</c:v>
                </c:pt>
                <c:pt idx="3">
                  <c:v>4.4000000000000004</c:v>
                </c:pt>
                <c:pt idx="4">
                  <c:v>3.2</c:v>
                </c:pt>
                <c:pt idx="5">
                  <c:v>3.8</c:v>
                </c:pt>
                <c:pt idx="6">
                  <c:v>3.5</c:v>
                </c:pt>
                <c:pt idx="7">
                  <c:v>4.2</c:v>
                </c:pt>
                <c:pt idx="8">
                  <c:v>5.3</c:v>
                </c:pt>
                <c:pt idx="9">
                  <c:v>2.6</c:v>
                </c:pt>
                <c:pt idx="10">
                  <c:v>3</c:v>
                </c:pt>
                <c:pt idx="11">
                  <c:v>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352-4AE3-AA09-8F56DD90EB42}"/>
            </c:ext>
          </c:extLst>
        </c:ser>
        <c:ser>
          <c:idx val="4"/>
          <c:order val="4"/>
          <c:tx>
            <c:strRef>
              <c:f>'Bronx v NYC'!$A$8</c:f>
              <c:strCache>
                <c:ptCount val="1"/>
                <c:pt idx="0">
                  <c:v>Staten Island</c:v>
                </c:pt>
              </c:strCache>
            </c:strRef>
          </c:tx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52-4AE3-AA09-8F56DD90EB42}"/>
                </c:ext>
              </c:extLst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52-4AE3-AA09-8F56DD90EB4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NYC'!$B$8:$M$8</c:f>
              <c:numCache>
                <c:formatCode>General</c:formatCode>
                <c:ptCount val="12"/>
                <c:pt idx="0">
                  <c:v>9.6999999999999993</c:v>
                </c:pt>
                <c:pt idx="1">
                  <c:v>7</c:v>
                </c:pt>
                <c:pt idx="2">
                  <c:v>10.3</c:v>
                </c:pt>
                <c:pt idx="3">
                  <c:v>13.1</c:v>
                </c:pt>
                <c:pt idx="4">
                  <c:v>18.8</c:v>
                </c:pt>
                <c:pt idx="5">
                  <c:v>11.2</c:v>
                </c:pt>
                <c:pt idx="6">
                  <c:v>9.1</c:v>
                </c:pt>
                <c:pt idx="7">
                  <c:v>14.3</c:v>
                </c:pt>
                <c:pt idx="8">
                  <c:v>16</c:v>
                </c:pt>
                <c:pt idx="9">
                  <c:v>13.4</c:v>
                </c:pt>
                <c:pt idx="10">
                  <c:v>11.8</c:v>
                </c:pt>
                <c:pt idx="11">
                  <c:v>18.100000000000001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B352-4AE3-AA09-8F56DD90E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095552"/>
        <c:axId val="151130112"/>
      </c:lineChart>
      <c:catAx>
        <c:axId val="15109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130112"/>
        <c:crosses val="autoZero"/>
        <c:auto val="1"/>
        <c:lblAlgn val="ctr"/>
        <c:lblOffset val="100"/>
        <c:noMultiLvlLbl val="0"/>
      </c:catAx>
      <c:valAx>
        <c:axId val="151130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Rate of ED visits involving an opioid overdose </a:t>
                </a:r>
                <a:r>
                  <a:rPr lang="en-US" baseline="0" dirty="0"/>
                  <a:t>per 100,000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5057622143986889E-3"/>
              <c:y val="5.009037038774897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109555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8.0703093246747196E-2"/>
          <c:y val="2.8649623674785714E-3"/>
          <c:w val="0.86910530480758641"/>
          <c:h val="4.888550708029203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05693650838119E-2"/>
          <c:y val="1.6977836595663796E-2"/>
          <c:w val="0.91035738597354132"/>
          <c:h val="0.8893759745074674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24</c:v>
                </c:pt>
                <c:pt idx="1">
                  <c:v>25 to 44</c:v>
                </c:pt>
                <c:pt idx="2">
                  <c:v>45 to 64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201</c:v>
                </c:pt>
                <c:pt idx="1">
                  <c:v>223</c:v>
                </c:pt>
                <c:pt idx="2">
                  <c:v>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CD-40D4-B67C-1E4A4579C59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Staten Island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7CD-40D4-B67C-1E4A4579C59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24</c:v>
                </c:pt>
                <c:pt idx="1">
                  <c:v>25 to 44</c:v>
                </c:pt>
                <c:pt idx="2">
                  <c:v>45 to 64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320.39999999999998</c:v>
                </c:pt>
                <c:pt idx="1">
                  <c:v>261.10000000000002</c:v>
                </c:pt>
                <c:pt idx="2" formatCode="0">
                  <c:v>160.80000000000001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CD-40D4-B67C-1E4A4579C592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Rest of NYC (Brooklyn, Manhattan, Queens)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24</c:v>
                </c:pt>
                <c:pt idx="1">
                  <c:v>25 to 44</c:v>
                </c:pt>
                <c:pt idx="2">
                  <c:v>45 to 64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147.61608702749828</c:v>
                </c:pt>
                <c:pt idx="1">
                  <c:v>99.864035530572636</c:v>
                </c:pt>
                <c:pt idx="2">
                  <c:v>131.1964301765334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CD-40D4-B67C-1E4A4579C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51228416"/>
        <c:axId val="151229952"/>
      </c:barChart>
      <c:catAx>
        <c:axId val="1512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1229952"/>
        <c:crosses val="autoZero"/>
        <c:auto val="1"/>
        <c:lblAlgn val="ctr"/>
        <c:lblOffset val="100"/>
        <c:noMultiLvlLbl val="0"/>
      </c:catAx>
      <c:valAx>
        <c:axId val="151229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Rate of ED visits involving</a:t>
                </a:r>
                <a:r>
                  <a:rPr lang="en-US" sz="1000" baseline="0" dirty="0"/>
                  <a:t> any drug overdose per 100,000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1.171826449398311E-3"/>
              <c:y val="0.1008260505851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1228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680769070532849"/>
          <c:y val="0"/>
          <c:w val="0.49517841519810024"/>
          <c:h val="4.857474220102626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05693650838119E-2"/>
          <c:y val="1.6977836595663796E-2"/>
          <c:w val="0.91035738597354132"/>
          <c:h val="0.8893759745074674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24</c:v>
                </c:pt>
                <c:pt idx="1">
                  <c:v>25 to 44</c:v>
                </c:pt>
                <c:pt idx="2">
                  <c:v>45 to 64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35.799999999999997</c:v>
                </c:pt>
                <c:pt idx="1">
                  <c:v>55.5</c:v>
                </c:pt>
                <c:pt idx="2">
                  <c:v>123.5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5F-46FF-82A6-F8DC5E47739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Staten Island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A5F-46FF-82A6-F8DC5E47739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24</c:v>
                </c:pt>
                <c:pt idx="1">
                  <c:v>25 to 44</c:v>
                </c:pt>
                <c:pt idx="2">
                  <c:v>45 to 64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184.5</c:v>
                </c:pt>
                <c:pt idx="1">
                  <c:v>144.69999999999999</c:v>
                </c:pt>
                <c:pt idx="2">
                  <c:v>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5F-46FF-82A6-F8DC5E47739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Rest of NYC (Brooklyn, Manhattan, Queens)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24</c:v>
                </c:pt>
                <c:pt idx="1">
                  <c:v>25 to 44</c:v>
                </c:pt>
                <c:pt idx="2">
                  <c:v>45 to 64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30.217881344452589</c:v>
                </c:pt>
                <c:pt idx="1">
                  <c:v>28.216431091740745</c:v>
                </c:pt>
                <c:pt idx="2">
                  <c:v>44.327278145051167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5F-46FF-82A6-F8DC5E477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51504384"/>
        <c:axId val="151787776"/>
      </c:barChart>
      <c:catAx>
        <c:axId val="1515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1787776"/>
        <c:crosses val="autoZero"/>
        <c:auto val="1"/>
        <c:lblAlgn val="ctr"/>
        <c:lblOffset val="100"/>
        <c:noMultiLvlLbl val="0"/>
      </c:catAx>
      <c:valAx>
        <c:axId val="151787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Rate of ED visits involving</a:t>
                </a:r>
                <a:r>
                  <a:rPr lang="en-US" sz="1000" baseline="0" dirty="0"/>
                  <a:t> an opioid overdose per 100,000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1.171826449398311E-3"/>
              <c:y val="0.100826050585175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1504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781298171061948"/>
          <c:y val="0"/>
          <c:w val="0.49517841519810024"/>
          <c:h val="4.857474220102626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3215600804472"/>
          <c:y val="2.7440829822330714E-2"/>
          <c:w val="0.86331133703939178"/>
          <c:h val="0.6552343105070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6E-4470-9EEB-7E060D486DD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B6E-4470-9EEB-7E060D486DDB}"/>
              </c:ext>
            </c:extLst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E-4470-9EEB-7E060D486DD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Ischemic heart disease</c:v>
                </c:pt>
                <c:pt idx="1">
                  <c:v>Drug use disorders</c:v>
                </c:pt>
                <c:pt idx="2">
                  <c:v>Low back pain</c:v>
                </c:pt>
                <c:pt idx="3">
                  <c:v>COPD</c:v>
                </c:pt>
                <c:pt idx="4">
                  <c:v>Diabetes mellitus</c:v>
                </c:pt>
                <c:pt idx="5">
                  <c:v>Lung cancer</c:v>
                </c:pt>
                <c:pt idx="6">
                  <c:v>Headache disorders</c:v>
                </c:pt>
                <c:pt idx="7">
                  <c:v>Stroke</c:v>
                </c:pt>
                <c:pt idx="8">
                  <c:v>Depressive disorders</c:v>
                </c:pt>
                <c:pt idx="9">
                  <c:v>Alzheimer's/dementia</c:v>
                </c:pt>
                <c:pt idx="10">
                  <c:v>Oth. musculoskeletal disord</c:v>
                </c:pt>
                <c:pt idx="11">
                  <c:v>Neck pain</c:v>
                </c:pt>
                <c:pt idx="12">
                  <c:v>Anxiety disorders</c:v>
                </c:pt>
                <c:pt idx="13">
                  <c:v>Falls</c:v>
                </c:pt>
                <c:pt idx="14">
                  <c:v>Neonatal disorders</c:v>
                </c:pt>
                <c:pt idx="15">
                  <c:v>Hearing loss</c:v>
                </c:pt>
                <c:pt idx="16">
                  <c:v>Road injuries</c:v>
                </c:pt>
                <c:pt idx="17">
                  <c:v>Chronic kidney disease</c:v>
                </c:pt>
                <c:pt idx="18">
                  <c:v>Colon and rectum cancer</c:v>
                </c:pt>
                <c:pt idx="19">
                  <c:v>Lower respiratory infections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8.77680672021936E-2</c:v>
                </c:pt>
                <c:pt idx="1">
                  <c:v>4.6649070397212999E-2</c:v>
                </c:pt>
                <c:pt idx="2">
                  <c:v>4.4876915271456798E-2</c:v>
                </c:pt>
                <c:pt idx="3">
                  <c:v>4.3555609218723999E-2</c:v>
                </c:pt>
                <c:pt idx="4">
                  <c:v>3.9687733831584998E-2</c:v>
                </c:pt>
                <c:pt idx="5">
                  <c:v>3.3977822342075102E-2</c:v>
                </c:pt>
                <c:pt idx="6">
                  <c:v>2.9468225622860101E-2</c:v>
                </c:pt>
                <c:pt idx="7">
                  <c:v>2.86118839205773E-2</c:v>
                </c:pt>
                <c:pt idx="8">
                  <c:v>2.6959898673711701E-2</c:v>
                </c:pt>
                <c:pt idx="9">
                  <c:v>2.5696404864442898E-2</c:v>
                </c:pt>
                <c:pt idx="10">
                  <c:v>2.3293759619517799E-2</c:v>
                </c:pt>
                <c:pt idx="11">
                  <c:v>2.2123980726508299E-2</c:v>
                </c:pt>
                <c:pt idx="12">
                  <c:v>2.1077476306282102E-2</c:v>
                </c:pt>
                <c:pt idx="13">
                  <c:v>2.0086360036125201E-2</c:v>
                </c:pt>
                <c:pt idx="14">
                  <c:v>1.93350667433927E-2</c:v>
                </c:pt>
                <c:pt idx="15">
                  <c:v>1.9324586720273498E-2</c:v>
                </c:pt>
                <c:pt idx="16">
                  <c:v>1.7167672111431199E-2</c:v>
                </c:pt>
                <c:pt idx="17">
                  <c:v>1.6613864955106802E-2</c:v>
                </c:pt>
                <c:pt idx="18">
                  <c:v>1.5468646933836599E-2</c:v>
                </c:pt>
                <c:pt idx="19">
                  <c:v>1.5184091027678599E-2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6E-4470-9EEB-7E060D486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6225152"/>
        <c:axId val="136226688"/>
      </c:barChart>
      <c:catAx>
        <c:axId val="13622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136226688"/>
        <c:crosses val="autoZero"/>
        <c:auto val="1"/>
        <c:lblAlgn val="ctr"/>
        <c:lblOffset val="100"/>
        <c:noMultiLvlLbl val="0"/>
      </c:catAx>
      <c:valAx>
        <c:axId val="136226688"/>
        <c:scaling>
          <c:orientation val="minMax"/>
          <c:max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% of</a:t>
                </a:r>
                <a:r>
                  <a:rPr lang="en-US" sz="1200" baseline="0" dirty="0"/>
                  <a:t> total DALYs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6.3426837143355144E-3"/>
              <c:y val="0.231310833381328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6225152"/>
        <c:crosses val="autoZero"/>
        <c:crossBetween val="between"/>
        <c:majorUnit val="2.0000000000000004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05693650838119E-2"/>
          <c:y val="1.6977836595663796E-2"/>
          <c:w val="0.91035738597354132"/>
          <c:h val="0.8893759745074674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18 to 24</c:v>
                </c:pt>
                <c:pt idx="1">
                  <c:v>25 to 44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18.600000000000001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05-4741-9F9A-FE23DB3FF06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Staten Island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405-4741-9F9A-FE23DB3FF06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18 to 24</c:v>
                </c:pt>
                <c:pt idx="1">
                  <c:v>25 to 44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128.6</c:v>
                </c:pt>
                <c:pt idx="1">
                  <c:v>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05-4741-9F9A-FE23DB3FF06C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Rest of NYC (Brooklyn, Manhattan, Queens)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18 to 24</c:v>
                </c:pt>
                <c:pt idx="1">
                  <c:v>25 to 44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19.971588244896825</c:v>
                </c:pt>
                <c:pt idx="1">
                  <c:v>17.012848158255451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05-4741-9F9A-FE23DB3FF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51461888"/>
        <c:axId val="151490944"/>
      </c:barChart>
      <c:catAx>
        <c:axId val="1514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1490944"/>
        <c:crosses val="autoZero"/>
        <c:auto val="1"/>
        <c:lblAlgn val="ctr"/>
        <c:lblOffset val="100"/>
        <c:noMultiLvlLbl val="0"/>
      </c:catAx>
      <c:valAx>
        <c:axId val="151490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Rate of ED visits involving</a:t>
                </a:r>
                <a:r>
                  <a:rPr lang="en-US" sz="1000" baseline="0" dirty="0"/>
                  <a:t> a heroin overdose per 100,000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1.171826449398311E-3"/>
              <c:y val="0.100826050585175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1461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781298171061948"/>
          <c:y val="0"/>
          <c:w val="0.49517841519810024"/>
          <c:h val="4.857474220102626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2.8636264216972868E-2"/>
          <c:w val="0.92326993741166974"/>
          <c:h val="0.88116857979980467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NYC'!$A$4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3739495798319331E-2"/>
                  <c:y val="-7.87864651056607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AB-45A1-AB8C-E42DCBB10022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AB-45A1-AB8C-E42DCBB1002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NYC'!$B$4:$M$4</c:f>
              <c:numCache>
                <c:formatCode>0.0</c:formatCode>
                <c:ptCount val="12"/>
                <c:pt idx="0">
                  <c:v>31.818181818181817</c:v>
                </c:pt>
                <c:pt idx="1">
                  <c:v>32.885906040268459</c:v>
                </c:pt>
                <c:pt idx="2">
                  <c:v>41.104294478527606</c:v>
                </c:pt>
                <c:pt idx="3">
                  <c:v>48.066298342541437</c:v>
                </c:pt>
                <c:pt idx="4">
                  <c:v>51.452282157676343</c:v>
                </c:pt>
                <c:pt idx="5">
                  <c:v>52.136752136752143</c:v>
                </c:pt>
                <c:pt idx="6">
                  <c:v>50.980392156862742</c:v>
                </c:pt>
                <c:pt idx="7">
                  <c:v>50.957854406130267</c:v>
                </c:pt>
                <c:pt idx="8">
                  <c:v>57.295373665480433</c:v>
                </c:pt>
                <c:pt idx="9">
                  <c:v>56.862745098039213</c:v>
                </c:pt>
                <c:pt idx="10">
                  <c:v>50.869565217391298</c:v>
                </c:pt>
                <c:pt idx="11">
                  <c:v>51.851851851851848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BAB-45A1-AB8C-E42DCBB10022}"/>
            </c:ext>
          </c:extLst>
        </c:ser>
        <c:ser>
          <c:idx val="1"/>
          <c:order val="1"/>
          <c:tx>
            <c:strRef>
              <c:f>'Bronx v NYC'!$A$5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3739495798319331E-2"/>
                  <c:y val="-7.87864651056607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B-45A1-AB8C-E42DCBB10022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AB-45A1-AB8C-E42DCBB1002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NYC'!$B$5:$M$5</c:f>
              <c:numCache>
                <c:formatCode>0.0</c:formatCode>
                <c:ptCount val="12"/>
                <c:pt idx="0">
                  <c:v>34.920634920634917</c:v>
                </c:pt>
                <c:pt idx="1">
                  <c:v>40.277777777777779</c:v>
                </c:pt>
                <c:pt idx="2">
                  <c:v>47.916666666666671</c:v>
                </c:pt>
                <c:pt idx="3">
                  <c:v>46.601941747572816</c:v>
                </c:pt>
                <c:pt idx="4">
                  <c:v>54.298642533936651</c:v>
                </c:pt>
                <c:pt idx="5">
                  <c:v>53.278688524590166</c:v>
                </c:pt>
                <c:pt idx="6">
                  <c:v>50</c:v>
                </c:pt>
                <c:pt idx="7">
                  <c:v>53.448275862068961</c:v>
                </c:pt>
                <c:pt idx="8">
                  <c:v>48.695652173913047</c:v>
                </c:pt>
                <c:pt idx="9">
                  <c:v>47.593582887700535</c:v>
                </c:pt>
                <c:pt idx="10">
                  <c:v>49.285714285714292</c:v>
                </c:pt>
                <c:pt idx="11">
                  <c:v>50.259067357512954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BAB-45A1-AB8C-E42DCBB10022}"/>
            </c:ext>
          </c:extLst>
        </c:ser>
        <c:ser>
          <c:idx val="2"/>
          <c:order val="2"/>
          <c:tx>
            <c:strRef>
              <c:f>'Bronx v NYC'!$A$6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4.3193277310924372E-2"/>
                  <c:y val="3.5095563414024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AB-45A1-AB8C-E42DCBB10022}"/>
                </c:ext>
              </c:extLst>
            </c:dLbl>
            <c:dLbl>
              <c:idx val="11"/>
              <c:layout>
                <c:manualLayout>
                  <c:x val="-1.8207282913165267E-2"/>
                  <c:y val="4.01094731447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AB-45A1-AB8C-E42DCBB10022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AB-45A1-AB8C-E42DCBB1002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NYC'!$B$6:$M$6</c:f>
              <c:numCache>
                <c:formatCode>0.0</c:formatCode>
                <c:ptCount val="12"/>
                <c:pt idx="0">
                  <c:v>31.092436974789916</c:v>
                </c:pt>
                <c:pt idx="1">
                  <c:v>41.463414634146339</c:v>
                </c:pt>
                <c:pt idx="2">
                  <c:v>43.518518518518519</c:v>
                </c:pt>
                <c:pt idx="3">
                  <c:v>43.80952380952381</c:v>
                </c:pt>
                <c:pt idx="4">
                  <c:v>48.484848484848484</c:v>
                </c:pt>
                <c:pt idx="5">
                  <c:v>38.392857142857146</c:v>
                </c:pt>
                <c:pt idx="6">
                  <c:v>40.476190476190474</c:v>
                </c:pt>
                <c:pt idx="7">
                  <c:v>51.149425287356323</c:v>
                </c:pt>
                <c:pt idx="8">
                  <c:v>42.857142857142854</c:v>
                </c:pt>
                <c:pt idx="9">
                  <c:v>48.241206030150749</c:v>
                </c:pt>
                <c:pt idx="10">
                  <c:v>46.762589928057551</c:v>
                </c:pt>
                <c:pt idx="11">
                  <c:v>48.618784530386741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BAB-45A1-AB8C-E42DCBB10022}"/>
            </c:ext>
          </c:extLst>
        </c:ser>
        <c:ser>
          <c:idx val="3"/>
          <c:order val="3"/>
          <c:tx>
            <c:strRef>
              <c:f>'Bronx v NYC'!$A$7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4.3739495798319331E-2"/>
                  <c:y val="-2.7933383082916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AB-45A1-AB8C-E42DCBB10022}"/>
                </c:ext>
              </c:extLst>
            </c:dLbl>
            <c:dLbl>
              <c:idx val="11"/>
              <c:layout>
                <c:manualLayout>
                  <c:x val="-1.7226890756302522E-3"/>
                  <c:y val="-2.14872177560892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AB-45A1-AB8C-E42DCBB10022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AB-45A1-AB8C-E42DCBB1002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NYC'!$B$7:$M$7</c:f>
              <c:numCache>
                <c:formatCode>0.0</c:formatCode>
                <c:ptCount val="12"/>
                <c:pt idx="0">
                  <c:v>42.477876106194692</c:v>
                </c:pt>
                <c:pt idx="1">
                  <c:v>52.5</c:v>
                </c:pt>
                <c:pt idx="2">
                  <c:v>50</c:v>
                </c:pt>
                <c:pt idx="3">
                  <c:v>48.648648648648653</c:v>
                </c:pt>
                <c:pt idx="4">
                  <c:v>51.219512195121951</c:v>
                </c:pt>
                <c:pt idx="5">
                  <c:v>51.048951048951054</c:v>
                </c:pt>
                <c:pt idx="6">
                  <c:v>54.54545454545454</c:v>
                </c:pt>
                <c:pt idx="7">
                  <c:v>48.993288590604031</c:v>
                </c:pt>
                <c:pt idx="8">
                  <c:v>60</c:v>
                </c:pt>
                <c:pt idx="9">
                  <c:v>49.473684210526315</c:v>
                </c:pt>
                <c:pt idx="10">
                  <c:v>54.128440366972477</c:v>
                </c:pt>
                <c:pt idx="11">
                  <c:v>49.411764705882355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ABAB-45A1-AB8C-E42DCBB10022}"/>
            </c:ext>
          </c:extLst>
        </c:ser>
        <c:ser>
          <c:idx val="4"/>
          <c:order val="4"/>
          <c:tx>
            <c:strRef>
              <c:f>'Bronx v NYC'!$A$8</c:f>
              <c:strCache>
                <c:ptCount val="1"/>
                <c:pt idx="0">
                  <c:v>Staten Island</c:v>
                </c:pt>
              </c:strCache>
            </c:strRef>
          </c:tx>
          <c:dLbls>
            <c:dLbl>
              <c:idx val="0"/>
              <c:layout>
                <c:manualLayout>
                  <c:x val="-2.8095238095238097E-2"/>
                  <c:y val="-4.2258194920308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AB-45A1-AB8C-E42DCBB10022}"/>
                </c:ext>
              </c:extLst>
            </c:dLbl>
            <c:dLbl>
              <c:idx val="11"/>
              <c:layout>
                <c:manualLayout>
                  <c:x val="-1.8529411764705881E-2"/>
                  <c:y val="-3.939323255283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BAB-45A1-AB8C-E42DCBB10022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AB-45A1-AB8C-E42DCBB1002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'Bronx v NYC'!$B$3:$M$3</c:f>
              <c:strCache>
                <c:ptCount val="12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</c:strCache>
            </c:strRef>
          </c:cat>
          <c:val>
            <c:numRef>
              <c:f>'Bronx v NYC'!$B$8:$M$8</c:f>
              <c:numCache>
                <c:formatCode>0.0</c:formatCode>
                <c:ptCount val="12"/>
                <c:pt idx="0">
                  <c:v>48.780487804878049</c:v>
                </c:pt>
                <c:pt idx="1">
                  <c:v>30.434782608695656</c:v>
                </c:pt>
                <c:pt idx="2">
                  <c:v>57.74647887323944</c:v>
                </c:pt>
                <c:pt idx="3">
                  <c:v>42.696629213483142</c:v>
                </c:pt>
                <c:pt idx="4">
                  <c:v>48.148148148148145</c:v>
                </c:pt>
                <c:pt idx="5">
                  <c:v>58.904109589041099</c:v>
                </c:pt>
                <c:pt idx="6">
                  <c:v>45.454545454545453</c:v>
                </c:pt>
                <c:pt idx="7">
                  <c:v>51.219512195121951</c:v>
                </c:pt>
                <c:pt idx="8">
                  <c:v>42.391304347826086</c:v>
                </c:pt>
                <c:pt idx="9">
                  <c:v>61.627906976744185</c:v>
                </c:pt>
                <c:pt idx="10">
                  <c:v>50</c:v>
                </c:pt>
                <c:pt idx="11">
                  <c:v>52.336448598130836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ABAB-45A1-AB8C-E42DCBB10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259328"/>
        <c:axId val="162260864"/>
      </c:lineChart>
      <c:catAx>
        <c:axId val="16225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260864"/>
        <c:crosses val="autoZero"/>
        <c:auto val="1"/>
        <c:lblAlgn val="ctr"/>
        <c:lblOffset val="100"/>
        <c:noMultiLvlLbl val="0"/>
      </c:catAx>
      <c:valAx>
        <c:axId val="162260864"/>
        <c:scaling>
          <c:orientation val="minMax"/>
          <c:max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b="1" i="0" baseline="0" dirty="0">
                    <a:effectLst/>
                  </a:rPr>
                  <a:t>Percent of all opioid overdoses that involve heroin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8011204481792717E-3"/>
              <c:y val="9.879473063488469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62259328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8.0703093246747196E-2"/>
          <c:y val="2.8649623674785714E-3"/>
          <c:w val="0.86910530480758641"/>
          <c:h val="4.888550708029203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D8-4C11-9DC9-826428B17D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Benzo'!$A$4:$A$8</c:f>
              <c:strCache>
                <c:ptCount val="5"/>
                <c:pt idx="0">
                  <c:v>Bronx</c:v>
                </c:pt>
                <c:pt idx="1">
                  <c:v>Brooklyn 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'YRBS - Benzo'!$B$4:$B$8</c:f>
              <c:numCache>
                <c:formatCode>General</c:formatCode>
                <c:ptCount val="5"/>
                <c:pt idx="0">
                  <c:v>465.7</c:v>
                </c:pt>
                <c:pt idx="1">
                  <c:v>293.39999999999998</c:v>
                </c:pt>
                <c:pt idx="2">
                  <c:v>320.89999999999998</c:v>
                </c:pt>
                <c:pt idx="3">
                  <c:v>127.5</c:v>
                </c:pt>
                <c:pt idx="4">
                  <c:v>424.6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D8-4C11-9DC9-826428B17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2202368"/>
        <c:axId val="162203904"/>
      </c:barChart>
      <c:catAx>
        <c:axId val="16220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203904"/>
        <c:crosses val="autoZero"/>
        <c:auto val="1"/>
        <c:lblAlgn val="ctr"/>
        <c:lblOffset val="100"/>
        <c:noMultiLvlLbl val="0"/>
      </c:catAx>
      <c:valAx>
        <c:axId val="162203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Opioid burden</a:t>
                </a:r>
                <a:r>
                  <a:rPr lang="en-US" baseline="0" dirty="0"/>
                  <a:t> per 100,000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111111111111112E-2"/>
              <c:y val="0.28822647169103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220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71152469577668E-2"/>
          <c:y val="2.0688257888095696E-2"/>
          <c:w val="0.91770110972970476"/>
          <c:h val="0.89749272793133716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4848484848484851E-2"/>
                  <c:y val="-3.115264160705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F1-455E-B57F-502BA0F564B6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F1-455E-B57F-502BA0F564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Sheet1!$B$2:$S$2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Sheet1!$B$3:$S$3</c:f>
              <c:numCache>
                <c:formatCode>General</c:formatCode>
                <c:ptCount val="18"/>
                <c:pt idx="0">
                  <c:v>13.3</c:v>
                </c:pt>
                <c:pt idx="1">
                  <c:v>16.899999999999999</c:v>
                </c:pt>
                <c:pt idx="2">
                  <c:v>14.5</c:v>
                </c:pt>
                <c:pt idx="3">
                  <c:v>16.3</c:v>
                </c:pt>
                <c:pt idx="4">
                  <c:v>14.9</c:v>
                </c:pt>
                <c:pt idx="5">
                  <c:v>15.9</c:v>
                </c:pt>
                <c:pt idx="6">
                  <c:v>20.3</c:v>
                </c:pt>
                <c:pt idx="7">
                  <c:v>18.3</c:v>
                </c:pt>
                <c:pt idx="8">
                  <c:v>15.4</c:v>
                </c:pt>
                <c:pt idx="9">
                  <c:v>14.6</c:v>
                </c:pt>
                <c:pt idx="10">
                  <c:v>13.3</c:v>
                </c:pt>
                <c:pt idx="11">
                  <c:v>14.3</c:v>
                </c:pt>
                <c:pt idx="12">
                  <c:v>15.3</c:v>
                </c:pt>
                <c:pt idx="13">
                  <c:v>15.5</c:v>
                </c:pt>
                <c:pt idx="14">
                  <c:v>14.7</c:v>
                </c:pt>
                <c:pt idx="15">
                  <c:v>20.100000000000001</c:v>
                </c:pt>
                <c:pt idx="16">
                  <c:v>26.1</c:v>
                </c:pt>
                <c:pt idx="17">
                  <c:v>26.7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3F1-455E-B57F-502BA0F564B6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80116959064327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F1-455E-B57F-502BA0F564B6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F1-455E-B57F-502BA0F564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Sheet1!$B$2:$S$2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Sheet1!$B$4:$S$4</c:f>
              <c:numCache>
                <c:formatCode>General</c:formatCode>
                <c:ptCount val="18"/>
                <c:pt idx="0">
                  <c:v>9.4</c:v>
                </c:pt>
                <c:pt idx="1">
                  <c:v>11.1</c:v>
                </c:pt>
                <c:pt idx="2">
                  <c:v>10</c:v>
                </c:pt>
                <c:pt idx="3">
                  <c:v>10.7</c:v>
                </c:pt>
                <c:pt idx="4">
                  <c:v>11.3</c:v>
                </c:pt>
                <c:pt idx="5">
                  <c:v>10.199999999999999</c:v>
                </c:pt>
                <c:pt idx="6">
                  <c:v>11.8</c:v>
                </c:pt>
                <c:pt idx="7">
                  <c:v>10</c:v>
                </c:pt>
                <c:pt idx="8">
                  <c:v>7.9</c:v>
                </c:pt>
                <c:pt idx="9">
                  <c:v>8.1</c:v>
                </c:pt>
                <c:pt idx="10">
                  <c:v>7.6</c:v>
                </c:pt>
                <c:pt idx="11">
                  <c:v>8.3000000000000007</c:v>
                </c:pt>
                <c:pt idx="12">
                  <c:v>8.8000000000000007</c:v>
                </c:pt>
                <c:pt idx="13">
                  <c:v>8.4</c:v>
                </c:pt>
                <c:pt idx="14">
                  <c:v>9.6</c:v>
                </c:pt>
                <c:pt idx="15">
                  <c:v>10</c:v>
                </c:pt>
                <c:pt idx="16">
                  <c:v>13.5</c:v>
                </c:pt>
                <c:pt idx="17">
                  <c:v>14.6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3F1-455E-B57F-502BA0F564B6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3.9234470691163606E-2"/>
                  <c:y val="-1.817237427077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F1-455E-B57F-502BA0F564B6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F1-455E-B57F-502BA0F564B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Sheet1!$B$2:$S$2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Sheet1!$B$5:$S$5</c:f>
              <c:numCache>
                <c:formatCode>General</c:formatCode>
                <c:ptCount val="18"/>
                <c:pt idx="0">
                  <c:v>10.8</c:v>
                </c:pt>
                <c:pt idx="1">
                  <c:v>11.6</c:v>
                </c:pt>
                <c:pt idx="2">
                  <c:v>13.8</c:v>
                </c:pt>
                <c:pt idx="3">
                  <c:v>14.1</c:v>
                </c:pt>
                <c:pt idx="4">
                  <c:v>11</c:v>
                </c:pt>
                <c:pt idx="5">
                  <c:v>14</c:v>
                </c:pt>
                <c:pt idx="6">
                  <c:v>14.3</c:v>
                </c:pt>
                <c:pt idx="7">
                  <c:v>10.5</c:v>
                </c:pt>
                <c:pt idx="8">
                  <c:v>9.8000000000000007</c:v>
                </c:pt>
                <c:pt idx="9">
                  <c:v>9.1</c:v>
                </c:pt>
                <c:pt idx="10">
                  <c:v>8.4</c:v>
                </c:pt>
                <c:pt idx="11">
                  <c:v>9.6999999999999993</c:v>
                </c:pt>
                <c:pt idx="12">
                  <c:v>11.9</c:v>
                </c:pt>
                <c:pt idx="13">
                  <c:v>11.6</c:v>
                </c:pt>
                <c:pt idx="14">
                  <c:v>10.9</c:v>
                </c:pt>
                <c:pt idx="15">
                  <c:v>12.2</c:v>
                </c:pt>
                <c:pt idx="16">
                  <c:v>16.7</c:v>
                </c:pt>
                <c:pt idx="17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3F1-455E-B57F-502BA0F564B6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2.9239766081871333E-2"/>
                  <c:y val="3.3748695074305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F1-455E-B57F-502BA0F564B6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F1-455E-B57F-502BA0F564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Sheet1!$B$2:$S$2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Sheet1!$B$6:$S$6</c:f>
              <c:numCache>
                <c:formatCode>General</c:formatCode>
                <c:ptCount val="18"/>
                <c:pt idx="0">
                  <c:v>5.2</c:v>
                </c:pt>
                <c:pt idx="1">
                  <c:v>6.1</c:v>
                </c:pt>
                <c:pt idx="2">
                  <c:v>7.2</c:v>
                </c:pt>
                <c:pt idx="3">
                  <c:v>7.7</c:v>
                </c:pt>
                <c:pt idx="4">
                  <c:v>5.9</c:v>
                </c:pt>
                <c:pt idx="5">
                  <c:v>7.8</c:v>
                </c:pt>
                <c:pt idx="6">
                  <c:v>8</c:v>
                </c:pt>
                <c:pt idx="7">
                  <c:v>7.7</c:v>
                </c:pt>
                <c:pt idx="8">
                  <c:v>6.3</c:v>
                </c:pt>
                <c:pt idx="9">
                  <c:v>5.9</c:v>
                </c:pt>
                <c:pt idx="10">
                  <c:v>6.1</c:v>
                </c:pt>
                <c:pt idx="11">
                  <c:v>6.1</c:v>
                </c:pt>
                <c:pt idx="12">
                  <c:v>6</c:v>
                </c:pt>
                <c:pt idx="13">
                  <c:v>7.9</c:v>
                </c:pt>
                <c:pt idx="14">
                  <c:v>6.5</c:v>
                </c:pt>
                <c:pt idx="15">
                  <c:v>7.3</c:v>
                </c:pt>
                <c:pt idx="16">
                  <c:v>11.5</c:v>
                </c:pt>
                <c:pt idx="17">
                  <c:v>11.9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3F1-455E-B57F-502BA0F564B6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Staten Island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0"/>
              <c:layout>
                <c:manualLayout>
                  <c:x val="-3.77724823870700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F1-455E-B57F-502BA0F564B6}"/>
                </c:ext>
              </c:extLst>
            </c:dLbl>
            <c:dLbl>
              <c:idx val="17"/>
              <c:layout>
                <c:manualLayout>
                  <c:x val="-1.4619883040935672E-3"/>
                  <c:y val="1.557632080352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F1-455E-B57F-502BA0F564B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Sheet1!$B$2:$S$2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Sheet1!$B$7:$S$7</c:f>
              <c:numCache>
                <c:formatCode>General</c:formatCode>
                <c:ptCount val="18"/>
                <c:pt idx="0">
                  <c:v>6.8</c:v>
                </c:pt>
                <c:pt idx="1">
                  <c:v>8.8000000000000007</c:v>
                </c:pt>
                <c:pt idx="2">
                  <c:v>11.2</c:v>
                </c:pt>
                <c:pt idx="3">
                  <c:v>8.4</c:v>
                </c:pt>
                <c:pt idx="4">
                  <c:v>11</c:v>
                </c:pt>
                <c:pt idx="5">
                  <c:v>13.4</c:v>
                </c:pt>
                <c:pt idx="6">
                  <c:v>11.5</c:v>
                </c:pt>
                <c:pt idx="7">
                  <c:v>11.3</c:v>
                </c:pt>
                <c:pt idx="8">
                  <c:v>13.1</c:v>
                </c:pt>
                <c:pt idx="9">
                  <c:v>14.4</c:v>
                </c:pt>
                <c:pt idx="10">
                  <c:v>14.7</c:v>
                </c:pt>
                <c:pt idx="11">
                  <c:v>17.600000000000001</c:v>
                </c:pt>
                <c:pt idx="12">
                  <c:v>18.8</c:v>
                </c:pt>
                <c:pt idx="13">
                  <c:v>16</c:v>
                </c:pt>
                <c:pt idx="14">
                  <c:v>18.5</c:v>
                </c:pt>
                <c:pt idx="15">
                  <c:v>19</c:v>
                </c:pt>
                <c:pt idx="16">
                  <c:v>28.7</c:v>
                </c:pt>
                <c:pt idx="17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33F1-455E-B57F-502BA0F56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68224"/>
        <c:axId val="162469760"/>
      </c:lineChart>
      <c:catAx>
        <c:axId val="16246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469760"/>
        <c:crosses val="autoZero"/>
        <c:auto val="1"/>
        <c:lblAlgn val="ctr"/>
        <c:lblOffset val="100"/>
        <c:noMultiLvlLbl val="0"/>
      </c:catAx>
      <c:valAx>
        <c:axId val="162469760"/>
        <c:scaling>
          <c:orientation val="minMax"/>
          <c:max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 drug-related mortality rate </a:t>
                </a:r>
                <a:r>
                  <a:rPr lang="en-US" sz="1100" baseline="0" dirty="0"/>
                  <a:t>per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7.2252152691439885E-3"/>
              <c:y val="0.10865894214705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2468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881118478611226"/>
          <c:y val="1.7893758453782379E-2"/>
          <c:w val="0.5713332872864576"/>
          <c:h val="4.4297053111370083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Age-Adjusted Drug-Related Mortality Rate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AF-4B81-8C1C-59EBDC7CC3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Mott Haven (201)</c:v>
                </c:pt>
                <c:pt idx="1">
                  <c:v>East Tremont (206)</c:v>
                </c:pt>
                <c:pt idx="2">
                  <c:v>University/Morris Heights (205)</c:v>
                </c:pt>
                <c:pt idx="3">
                  <c:v>Morrisania (203)</c:v>
                </c:pt>
                <c:pt idx="4">
                  <c:v>Concourse, Highbridge (204)</c:v>
                </c:pt>
                <c:pt idx="5">
                  <c:v>Hunts Point (202)</c:v>
                </c:pt>
                <c:pt idx="6">
                  <c:v>Throgs Neck (210)</c:v>
                </c:pt>
                <c:pt idx="7">
                  <c:v>Fordham (207)</c:v>
                </c:pt>
                <c:pt idx="8">
                  <c:v>Unionport, Soundview (209)</c:v>
                </c:pt>
                <c:pt idx="9">
                  <c:v>Pelham Parkway (211)</c:v>
                </c:pt>
                <c:pt idx="10">
                  <c:v>Williamsbridge (212)</c:v>
                </c:pt>
                <c:pt idx="11">
                  <c:v>Riverdale (208)</c:v>
                </c:pt>
                <c:pt idx="13">
                  <c:v>NYC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44.5</c:v>
                </c:pt>
                <c:pt idx="1">
                  <c:v>32.9</c:v>
                </c:pt>
                <c:pt idx="2">
                  <c:v>28.7</c:v>
                </c:pt>
                <c:pt idx="3">
                  <c:v>26.2</c:v>
                </c:pt>
                <c:pt idx="4">
                  <c:v>25.6</c:v>
                </c:pt>
                <c:pt idx="5">
                  <c:v>24.3</c:v>
                </c:pt>
                <c:pt idx="6">
                  <c:v>21.9</c:v>
                </c:pt>
                <c:pt idx="7">
                  <c:v>20.8</c:v>
                </c:pt>
                <c:pt idx="8">
                  <c:v>18.8</c:v>
                </c:pt>
                <c:pt idx="9">
                  <c:v>18.8</c:v>
                </c:pt>
                <c:pt idx="10">
                  <c:v>13</c:v>
                </c:pt>
                <c:pt idx="11">
                  <c:v>12</c:v>
                </c:pt>
                <c:pt idx="13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AF-4B81-8C1C-59EBDC7CC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2818304"/>
        <c:axId val="162820096"/>
      </c:barChart>
      <c:catAx>
        <c:axId val="16281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2820096"/>
        <c:crosses val="autoZero"/>
        <c:auto val="1"/>
        <c:lblAlgn val="ctr"/>
        <c:lblOffset val="100"/>
        <c:noMultiLvlLbl val="0"/>
      </c:catAx>
      <c:valAx>
        <c:axId val="162820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</a:t>
                </a:r>
                <a:r>
                  <a:rPr lang="en-US" sz="1000" baseline="0" dirty="0"/>
                  <a:t> drug-related mortality rate per 100,000</a:t>
                </a:r>
                <a:endParaRPr lang="en-US" sz="1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28183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3590555050944E-2"/>
          <c:y val="2.804777917085698E-2"/>
          <c:w val="0.90257216249543348"/>
          <c:h val="0.83153482131913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403846153846154E-2"/>
                  <c:y val="2.377457954562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4-4052-A587-69325ABA3559}"/>
                </c:ext>
              </c:extLst>
            </c:dLbl>
            <c:dLbl>
              <c:idx val="17"/>
              <c:layout>
                <c:manualLayout>
                  <c:x val="-2.564102564102564E-2"/>
                  <c:y val="-3.698267929319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4-4052-A587-69325ABA3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19.7</c:v>
                </c:pt>
                <c:pt idx="1">
                  <c:v>25.6</c:v>
                </c:pt>
                <c:pt idx="2">
                  <c:v>24.3</c:v>
                </c:pt>
                <c:pt idx="3">
                  <c:v>25.5</c:v>
                </c:pt>
                <c:pt idx="4">
                  <c:v>23.5</c:v>
                </c:pt>
                <c:pt idx="5">
                  <c:v>25.1</c:v>
                </c:pt>
                <c:pt idx="6">
                  <c:v>30.5</c:v>
                </c:pt>
                <c:pt idx="7">
                  <c:v>27.3</c:v>
                </c:pt>
                <c:pt idx="8">
                  <c:v>24.8</c:v>
                </c:pt>
                <c:pt idx="9">
                  <c:v>21.8</c:v>
                </c:pt>
                <c:pt idx="10">
                  <c:v>21.1</c:v>
                </c:pt>
                <c:pt idx="11">
                  <c:v>21.9</c:v>
                </c:pt>
                <c:pt idx="12">
                  <c:v>22.7</c:v>
                </c:pt>
                <c:pt idx="13">
                  <c:v>23</c:v>
                </c:pt>
                <c:pt idx="14">
                  <c:v>23.3</c:v>
                </c:pt>
                <c:pt idx="15">
                  <c:v>30.7</c:v>
                </c:pt>
                <c:pt idx="16">
                  <c:v>42.2</c:v>
                </c:pt>
                <c:pt idx="17">
                  <c:v>43.5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244-4052-A587-69325ABA35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403846153846154E-2"/>
                  <c:y val="-2.641619949513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44-4052-A587-69325ABA3559}"/>
                </c:ext>
              </c:extLst>
            </c:dLbl>
            <c:dLbl>
              <c:idx val="17"/>
              <c:layout>
                <c:manualLayout>
                  <c:x val="-1.6025641025641024E-2"/>
                  <c:y val="-2.641619949513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44-4052-A587-69325ABA3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7.9</c:v>
                </c:pt>
                <c:pt idx="1">
                  <c:v>9.6</c:v>
                </c:pt>
                <c:pt idx="2">
                  <c:v>6.4</c:v>
                </c:pt>
                <c:pt idx="3">
                  <c:v>8.6</c:v>
                </c:pt>
                <c:pt idx="4">
                  <c:v>7.7</c:v>
                </c:pt>
                <c:pt idx="5">
                  <c:v>8.5</c:v>
                </c:pt>
                <c:pt idx="6">
                  <c:v>12</c:v>
                </c:pt>
                <c:pt idx="7">
                  <c:v>10.9</c:v>
                </c:pt>
                <c:pt idx="8">
                  <c:v>7.6</c:v>
                </c:pt>
                <c:pt idx="9">
                  <c:v>8.8000000000000007</c:v>
                </c:pt>
                <c:pt idx="10">
                  <c:v>7</c:v>
                </c:pt>
                <c:pt idx="11">
                  <c:v>7.9</c:v>
                </c:pt>
                <c:pt idx="12">
                  <c:v>9</c:v>
                </c:pt>
                <c:pt idx="13">
                  <c:v>9.1</c:v>
                </c:pt>
                <c:pt idx="14">
                  <c:v>7.4</c:v>
                </c:pt>
                <c:pt idx="15">
                  <c:v>11.2</c:v>
                </c:pt>
                <c:pt idx="16">
                  <c:v>12.4</c:v>
                </c:pt>
                <c:pt idx="17">
                  <c:v>12.6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244-4052-A587-69325ABA3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75264"/>
        <c:axId val="162876800"/>
      </c:lineChart>
      <c:catAx>
        <c:axId val="1628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1000"/>
            </a:pPr>
            <a:endParaRPr lang="en-US"/>
          </a:p>
        </c:txPr>
        <c:crossAx val="162876800"/>
        <c:crosses val="autoZero"/>
        <c:auto val="1"/>
        <c:lblAlgn val="ctr"/>
        <c:lblOffset val="100"/>
        <c:noMultiLvlLbl val="0"/>
      </c:catAx>
      <c:valAx>
        <c:axId val="162876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</a:t>
                </a:r>
                <a:r>
                  <a:rPr lang="en-US" sz="1100" baseline="0" dirty="0"/>
                  <a:t> drug-related mortality rate per 100,000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2875264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37007268322228953"/>
          <c:y val="4.4714321257728187E-2"/>
          <c:w val="0.26412813782892525"/>
          <c:h val="4.2387259665413256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68291025900277E-2"/>
          <c:y val="1.8192716203739131E-2"/>
          <c:w val="0.89292591796796417"/>
          <c:h val="0.873295267148447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25-34</c:v>
                </c:pt>
              </c:strCache>
            </c:strRef>
          </c:tx>
          <c:dLbls>
            <c:dLbl>
              <c:idx val="0"/>
              <c:layout>
                <c:manualLayout>
                  <c:x val="-3.3468336932863219E-2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E2-43CD-B9D1-469F7656E6F5}"/>
                </c:ext>
              </c:extLst>
            </c:dLbl>
            <c:dLbl>
              <c:idx val="17"/>
              <c:layout>
                <c:manualLayout>
                  <c:x val="-4.4624449243817624E-3"/>
                  <c:y val="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E2-43CD-B9D1-469F7656E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13.9</c:v>
                </c:pt>
                <c:pt idx="1">
                  <c:v>12.6</c:v>
                </c:pt>
                <c:pt idx="2">
                  <c:v>10.1</c:v>
                </c:pt>
                <c:pt idx="3">
                  <c:v>13.1</c:v>
                </c:pt>
                <c:pt idx="6">
                  <c:v>13.7</c:v>
                </c:pt>
                <c:pt idx="7">
                  <c:v>10.1</c:v>
                </c:pt>
                <c:pt idx="8">
                  <c:v>11</c:v>
                </c:pt>
                <c:pt idx="10">
                  <c:v>10.3</c:v>
                </c:pt>
                <c:pt idx="11">
                  <c:v>13.2</c:v>
                </c:pt>
                <c:pt idx="12">
                  <c:v>13.9</c:v>
                </c:pt>
                <c:pt idx="13">
                  <c:v>12.7</c:v>
                </c:pt>
                <c:pt idx="14">
                  <c:v>11.3</c:v>
                </c:pt>
                <c:pt idx="15">
                  <c:v>19.8</c:v>
                </c:pt>
                <c:pt idx="16">
                  <c:v>17.7</c:v>
                </c:pt>
                <c:pt idx="17">
                  <c:v>28.6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6E2-43CD-B9D1-469F7656E6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35-44</c:v>
                </c:pt>
              </c:strCache>
            </c:strRef>
          </c:tx>
          <c:dLbls>
            <c:dLbl>
              <c:idx val="0"/>
              <c:layout>
                <c:manualLayout>
                  <c:x val="-3.5699559395054099E-2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E2-43CD-B9D1-469F7656E6F5}"/>
                </c:ext>
              </c:extLst>
            </c:dLbl>
            <c:dLbl>
              <c:idx val="17"/>
              <c:layout>
                <c:manualLayout>
                  <c:x val="0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E2-43CD-B9D1-469F7656E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29.5</c:v>
                </c:pt>
                <c:pt idx="1">
                  <c:v>38.700000000000003</c:v>
                </c:pt>
                <c:pt idx="2">
                  <c:v>34.6</c:v>
                </c:pt>
                <c:pt idx="3">
                  <c:v>34.5</c:v>
                </c:pt>
                <c:pt idx="4">
                  <c:v>26</c:v>
                </c:pt>
                <c:pt idx="5">
                  <c:v>31.4</c:v>
                </c:pt>
                <c:pt idx="6">
                  <c:v>42.9</c:v>
                </c:pt>
                <c:pt idx="7">
                  <c:v>35.4</c:v>
                </c:pt>
                <c:pt idx="8">
                  <c:v>28.1</c:v>
                </c:pt>
                <c:pt idx="9">
                  <c:v>26</c:v>
                </c:pt>
                <c:pt idx="10">
                  <c:v>21.4</c:v>
                </c:pt>
                <c:pt idx="11">
                  <c:v>24</c:v>
                </c:pt>
                <c:pt idx="12">
                  <c:v>21.3</c:v>
                </c:pt>
                <c:pt idx="13">
                  <c:v>21.9</c:v>
                </c:pt>
                <c:pt idx="14">
                  <c:v>20</c:v>
                </c:pt>
                <c:pt idx="15">
                  <c:v>23.7</c:v>
                </c:pt>
                <c:pt idx="16">
                  <c:v>41.7</c:v>
                </c:pt>
                <c:pt idx="17">
                  <c:v>31.1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6E2-43CD-B9D1-469F7656E6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45-54</c:v>
                </c:pt>
              </c:strCache>
            </c:strRef>
          </c:tx>
          <c:dLbls>
            <c:dLbl>
              <c:idx val="0"/>
              <c:layout>
                <c:manualLayout>
                  <c:x val="-4.6855671706008503E-2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E2-43CD-B9D1-469F7656E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39.700000000000003</c:v>
                </c:pt>
                <c:pt idx="1">
                  <c:v>41.4</c:v>
                </c:pt>
                <c:pt idx="2">
                  <c:v>37.799999999999997</c:v>
                </c:pt>
                <c:pt idx="3">
                  <c:v>51.8</c:v>
                </c:pt>
                <c:pt idx="4">
                  <c:v>45.4</c:v>
                </c:pt>
                <c:pt idx="5">
                  <c:v>44.5</c:v>
                </c:pt>
                <c:pt idx="6">
                  <c:v>59</c:v>
                </c:pt>
                <c:pt idx="7">
                  <c:v>51.9</c:v>
                </c:pt>
                <c:pt idx="8">
                  <c:v>46.3</c:v>
                </c:pt>
                <c:pt idx="9">
                  <c:v>37.6</c:v>
                </c:pt>
                <c:pt idx="10">
                  <c:v>37.700000000000003</c:v>
                </c:pt>
                <c:pt idx="11">
                  <c:v>38.1</c:v>
                </c:pt>
                <c:pt idx="12">
                  <c:v>44.3</c:v>
                </c:pt>
                <c:pt idx="13">
                  <c:v>40.1</c:v>
                </c:pt>
                <c:pt idx="14">
                  <c:v>39.9</c:v>
                </c:pt>
                <c:pt idx="15">
                  <c:v>55.3</c:v>
                </c:pt>
                <c:pt idx="16">
                  <c:v>68</c:v>
                </c:pt>
                <c:pt idx="17">
                  <c:v>69.400000000000006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6E2-43CD-B9D1-469F7656E6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55-64</c:v>
                </c:pt>
              </c:strCache>
            </c:strRef>
          </c:tx>
          <c:dLbls>
            <c:dLbl>
              <c:idx val="1"/>
              <c:layout>
                <c:manualLayout>
                  <c:x val="-3.9614519808628748E-2"/>
                  <c:y val="4.0343915343915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E2-43CD-B9D1-469F7656E6F5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E2-43CD-B9D1-469F7656E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1">
                  <c:v>25.6</c:v>
                </c:pt>
                <c:pt idx="4">
                  <c:v>28.6</c:v>
                </c:pt>
                <c:pt idx="5">
                  <c:v>26.2</c:v>
                </c:pt>
                <c:pt idx="6">
                  <c:v>27.1</c:v>
                </c:pt>
                <c:pt idx="7">
                  <c:v>40.299999999999997</c:v>
                </c:pt>
                <c:pt idx="8">
                  <c:v>27.7</c:v>
                </c:pt>
                <c:pt idx="9">
                  <c:v>38.5</c:v>
                </c:pt>
                <c:pt idx="10">
                  <c:v>28.5</c:v>
                </c:pt>
                <c:pt idx="11">
                  <c:v>34.9</c:v>
                </c:pt>
                <c:pt idx="12">
                  <c:v>31.3</c:v>
                </c:pt>
                <c:pt idx="13">
                  <c:v>38.700000000000003</c:v>
                </c:pt>
                <c:pt idx="14">
                  <c:v>39.5</c:v>
                </c:pt>
                <c:pt idx="15">
                  <c:v>48.6</c:v>
                </c:pt>
                <c:pt idx="16">
                  <c:v>57.1</c:v>
                </c:pt>
                <c:pt idx="17">
                  <c:v>69.8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6E2-43CD-B9D1-469F7656E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41664"/>
        <c:axId val="163043200"/>
      </c:lineChart>
      <c:catAx>
        <c:axId val="16304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1000"/>
            </a:pPr>
            <a:endParaRPr lang="en-US"/>
          </a:p>
        </c:txPr>
        <c:crossAx val="163043200"/>
        <c:crosses val="autoZero"/>
        <c:auto val="1"/>
        <c:lblAlgn val="ctr"/>
        <c:lblOffset val="100"/>
        <c:noMultiLvlLbl val="0"/>
      </c:catAx>
      <c:valAx>
        <c:axId val="16304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Drug-related mortality rate</a:t>
                </a:r>
                <a:r>
                  <a:rPr lang="en-US" sz="1100" baseline="0" dirty="0"/>
                  <a:t> per 100,000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041664"/>
        <c:crosses val="autoZero"/>
        <c:crossBetween val="between"/>
        <c:majorUnit val="20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3590555050944E-2"/>
          <c:y val="2.804777917085698E-2"/>
          <c:w val="0.90257216249543348"/>
          <c:h val="0.83153482131913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403846153846154E-2"/>
                  <c:y val="2.377457954562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8F-4DA1-80DC-DF3F29F7BD74}"/>
                </c:ext>
              </c:extLst>
            </c:dLbl>
            <c:dLbl>
              <c:idx val="17"/>
              <c:layout>
                <c:manualLayout>
                  <c:x val="-2.564102564102564E-2"/>
                  <c:y val="-3.698267929319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8F-4DA1-80DC-DF3F29F7B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19.7</c:v>
                </c:pt>
                <c:pt idx="1">
                  <c:v>25.6</c:v>
                </c:pt>
                <c:pt idx="2">
                  <c:v>24.3</c:v>
                </c:pt>
                <c:pt idx="3">
                  <c:v>25.5</c:v>
                </c:pt>
                <c:pt idx="4">
                  <c:v>23.5</c:v>
                </c:pt>
                <c:pt idx="5">
                  <c:v>25.1</c:v>
                </c:pt>
                <c:pt idx="6">
                  <c:v>30.5</c:v>
                </c:pt>
                <c:pt idx="7">
                  <c:v>27.3</c:v>
                </c:pt>
                <c:pt idx="8">
                  <c:v>24.8</c:v>
                </c:pt>
                <c:pt idx="9">
                  <c:v>21.8</c:v>
                </c:pt>
                <c:pt idx="10">
                  <c:v>21.1</c:v>
                </c:pt>
                <c:pt idx="11">
                  <c:v>21.9</c:v>
                </c:pt>
                <c:pt idx="12">
                  <c:v>22.7</c:v>
                </c:pt>
                <c:pt idx="13">
                  <c:v>23</c:v>
                </c:pt>
                <c:pt idx="14">
                  <c:v>23.3</c:v>
                </c:pt>
                <c:pt idx="15">
                  <c:v>30.7</c:v>
                </c:pt>
                <c:pt idx="16">
                  <c:v>42.2</c:v>
                </c:pt>
                <c:pt idx="17">
                  <c:v>43.5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8F-4DA1-80DC-DF3F29F7B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403846153846154E-2"/>
                  <c:y val="-2.641619949513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8F-4DA1-80DC-DF3F29F7BD74}"/>
                </c:ext>
              </c:extLst>
            </c:dLbl>
            <c:dLbl>
              <c:idx val="17"/>
              <c:layout>
                <c:manualLayout>
                  <c:x val="-1.6025641025641024E-2"/>
                  <c:y val="-2.641619949513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8F-4DA1-80DC-DF3F29F7B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7.9</c:v>
                </c:pt>
                <c:pt idx="1">
                  <c:v>9.6</c:v>
                </c:pt>
                <c:pt idx="2">
                  <c:v>6.4</c:v>
                </c:pt>
                <c:pt idx="3">
                  <c:v>8.6</c:v>
                </c:pt>
                <c:pt idx="4">
                  <c:v>7.7</c:v>
                </c:pt>
                <c:pt idx="5">
                  <c:v>8.5</c:v>
                </c:pt>
                <c:pt idx="6">
                  <c:v>12</c:v>
                </c:pt>
                <c:pt idx="7">
                  <c:v>10.9</c:v>
                </c:pt>
                <c:pt idx="8">
                  <c:v>7.6</c:v>
                </c:pt>
                <c:pt idx="9">
                  <c:v>8.8000000000000007</c:v>
                </c:pt>
                <c:pt idx="10">
                  <c:v>7</c:v>
                </c:pt>
                <c:pt idx="11">
                  <c:v>7.9</c:v>
                </c:pt>
                <c:pt idx="12">
                  <c:v>9</c:v>
                </c:pt>
                <c:pt idx="13">
                  <c:v>9.1</c:v>
                </c:pt>
                <c:pt idx="14">
                  <c:v>7.4</c:v>
                </c:pt>
                <c:pt idx="15">
                  <c:v>11.2</c:v>
                </c:pt>
                <c:pt idx="16">
                  <c:v>12.4</c:v>
                </c:pt>
                <c:pt idx="17">
                  <c:v>12.6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A8F-4DA1-80DC-DF3F29F7B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99776"/>
        <c:axId val="163101312"/>
      </c:lineChart>
      <c:catAx>
        <c:axId val="16309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1000"/>
            </a:pPr>
            <a:endParaRPr lang="en-US"/>
          </a:p>
        </c:txPr>
        <c:crossAx val="163101312"/>
        <c:crosses val="autoZero"/>
        <c:auto val="1"/>
        <c:lblAlgn val="ctr"/>
        <c:lblOffset val="100"/>
        <c:noMultiLvlLbl val="0"/>
      </c:catAx>
      <c:valAx>
        <c:axId val="163101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</a:t>
                </a:r>
                <a:r>
                  <a:rPr lang="en-US" sz="1100" baseline="0" dirty="0"/>
                  <a:t> drug-related mortality rate per 100,000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099776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37007268322228953"/>
          <c:y val="4.4714321257728187E-2"/>
          <c:w val="0.26412813782892525"/>
          <c:h val="4.2387259665413256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3590555050944E-2"/>
          <c:y val="2.804777917085698E-2"/>
          <c:w val="0.90257216249543348"/>
          <c:h val="0.83153482131913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403846153846154E-2"/>
                  <c:y val="2.377457954562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CC-4E96-B683-ACB0E657195A}"/>
                </c:ext>
              </c:extLst>
            </c:dLbl>
            <c:dLbl>
              <c:idx val="17"/>
              <c:layout>
                <c:manualLayout>
                  <c:x val="-2.564102564102564E-2"/>
                  <c:y val="-3.698267929319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CC-4E96-B683-ACB0E65719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12.5</c:v>
                </c:pt>
                <c:pt idx="1">
                  <c:v>14.9</c:v>
                </c:pt>
                <c:pt idx="2">
                  <c:v>15</c:v>
                </c:pt>
                <c:pt idx="3">
                  <c:v>15.6</c:v>
                </c:pt>
                <c:pt idx="4">
                  <c:v>13.1</c:v>
                </c:pt>
                <c:pt idx="5">
                  <c:v>16.100000000000001</c:v>
                </c:pt>
                <c:pt idx="6">
                  <c:v>17.100000000000001</c:v>
                </c:pt>
                <c:pt idx="7">
                  <c:v>14</c:v>
                </c:pt>
                <c:pt idx="8">
                  <c:v>12.4</c:v>
                </c:pt>
                <c:pt idx="9">
                  <c:v>11.3</c:v>
                </c:pt>
                <c:pt idx="10">
                  <c:v>11.1</c:v>
                </c:pt>
                <c:pt idx="11">
                  <c:v>12.4</c:v>
                </c:pt>
                <c:pt idx="12">
                  <c:v>13.6</c:v>
                </c:pt>
                <c:pt idx="13">
                  <c:v>13.6</c:v>
                </c:pt>
                <c:pt idx="14">
                  <c:v>14</c:v>
                </c:pt>
                <c:pt idx="15">
                  <c:v>15.3</c:v>
                </c:pt>
                <c:pt idx="16">
                  <c:v>22.4</c:v>
                </c:pt>
                <c:pt idx="17">
                  <c:v>23.2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CC-4E96-B683-ACB0E65719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403846153846154E-2"/>
                  <c:y val="-2.641619949513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CC-4E96-B683-ACB0E657195A}"/>
                </c:ext>
              </c:extLst>
            </c:dLbl>
            <c:dLbl>
              <c:idx val="17"/>
              <c:layout>
                <c:manualLayout>
                  <c:x val="-1.6025641025641024E-2"/>
                  <c:y val="-2.641619949513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CC-4E96-B683-ACB0E65719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4</c:v>
                </c:pt>
                <c:pt idx="1">
                  <c:v>4.4000000000000004</c:v>
                </c:pt>
                <c:pt idx="2">
                  <c:v>5.5</c:v>
                </c:pt>
                <c:pt idx="3">
                  <c:v>5.6</c:v>
                </c:pt>
                <c:pt idx="4">
                  <c:v>5.8</c:v>
                </c:pt>
                <c:pt idx="5">
                  <c:v>5.5</c:v>
                </c:pt>
                <c:pt idx="6">
                  <c:v>5.7</c:v>
                </c:pt>
                <c:pt idx="7">
                  <c:v>5.2</c:v>
                </c:pt>
                <c:pt idx="8">
                  <c:v>4.2</c:v>
                </c:pt>
                <c:pt idx="9">
                  <c:v>5</c:v>
                </c:pt>
                <c:pt idx="10">
                  <c:v>4.7</c:v>
                </c:pt>
                <c:pt idx="11">
                  <c:v>5</c:v>
                </c:pt>
                <c:pt idx="12">
                  <c:v>5.2</c:v>
                </c:pt>
                <c:pt idx="13">
                  <c:v>5.6</c:v>
                </c:pt>
                <c:pt idx="14">
                  <c:v>5.2</c:v>
                </c:pt>
                <c:pt idx="15">
                  <c:v>5.3</c:v>
                </c:pt>
                <c:pt idx="16">
                  <c:v>7.1</c:v>
                </c:pt>
                <c:pt idx="17">
                  <c:v>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FCC-4E96-B683-ACB0E6571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22880"/>
        <c:axId val="163349248"/>
      </c:lineChart>
      <c:catAx>
        <c:axId val="1633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1000"/>
            </a:pPr>
            <a:endParaRPr lang="en-US"/>
          </a:p>
        </c:txPr>
        <c:crossAx val="163349248"/>
        <c:crosses val="autoZero"/>
        <c:auto val="1"/>
        <c:lblAlgn val="ctr"/>
        <c:lblOffset val="100"/>
        <c:noMultiLvlLbl val="0"/>
      </c:catAx>
      <c:valAx>
        <c:axId val="163349248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</a:t>
                </a:r>
                <a:r>
                  <a:rPr lang="en-US" sz="1100" baseline="0" dirty="0"/>
                  <a:t> drug-related mortality rate per 100,000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322880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37007268322228953"/>
          <c:y val="4.4714321257728187E-2"/>
          <c:w val="0.26412813782892525"/>
          <c:h val="4.2387259665413256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68291025900277E-2"/>
          <c:y val="1.8192716203739131E-2"/>
          <c:w val="0.89292591796796417"/>
          <c:h val="0.873295267148447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25-34</c:v>
                </c:pt>
              </c:strCache>
            </c:strRef>
          </c:tx>
          <c:dLbls>
            <c:dLbl>
              <c:idx val="0"/>
              <c:layout>
                <c:manualLayout>
                  <c:x val="-4.2160569863493723E-2"/>
                  <c:y val="-3.342286851240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C0-469C-B6A4-E5219279734D}"/>
                </c:ext>
              </c:extLst>
            </c:dLbl>
            <c:dLbl>
              <c:idx val="17"/>
              <c:layout>
                <c:manualLayout>
                  <c:x val="-4.4624449243817624E-3"/>
                  <c:y val="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C0-469C-B6A4-E52192797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9.1</c:v>
                </c:pt>
                <c:pt idx="1">
                  <c:v>9.5</c:v>
                </c:pt>
                <c:pt idx="2">
                  <c:v>8.3000000000000007</c:v>
                </c:pt>
                <c:pt idx="3">
                  <c:v>8.9</c:v>
                </c:pt>
                <c:pt idx="4">
                  <c:v>7.1</c:v>
                </c:pt>
                <c:pt idx="5">
                  <c:v>7.3</c:v>
                </c:pt>
                <c:pt idx="6">
                  <c:v>8.3000000000000007</c:v>
                </c:pt>
                <c:pt idx="7">
                  <c:v>8.8000000000000007</c:v>
                </c:pt>
                <c:pt idx="8">
                  <c:v>7.5</c:v>
                </c:pt>
                <c:pt idx="9">
                  <c:v>6.4</c:v>
                </c:pt>
                <c:pt idx="10">
                  <c:v>6.7</c:v>
                </c:pt>
                <c:pt idx="11">
                  <c:v>8.8000000000000007</c:v>
                </c:pt>
                <c:pt idx="12">
                  <c:v>10.5</c:v>
                </c:pt>
                <c:pt idx="13">
                  <c:v>9.1</c:v>
                </c:pt>
                <c:pt idx="14">
                  <c:v>10.6</c:v>
                </c:pt>
                <c:pt idx="15">
                  <c:v>10.4</c:v>
                </c:pt>
                <c:pt idx="16">
                  <c:v>17.7</c:v>
                </c:pt>
                <c:pt idx="17">
                  <c:v>18.100000000000001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4C0-469C-B6A4-E521927973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35-44</c:v>
                </c:pt>
              </c:strCache>
            </c:strRef>
          </c:tx>
          <c:dLbls>
            <c:dLbl>
              <c:idx val="0"/>
              <c:layout>
                <c:manualLayout>
                  <c:x val="-4.2218916843917723E-2"/>
                  <c:y val="-3.924731182795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C0-469C-B6A4-E5219279734D}"/>
                </c:ext>
              </c:extLst>
            </c:dLbl>
            <c:dLbl>
              <c:idx val="17"/>
              <c:layout>
                <c:manualLayout>
                  <c:x val="0"/>
                  <c:y val="1.2365591397849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C0-469C-B6A4-E52192797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19.399999999999999</c:v>
                </c:pt>
                <c:pt idx="1">
                  <c:v>21.7</c:v>
                </c:pt>
                <c:pt idx="2">
                  <c:v>22.8</c:v>
                </c:pt>
                <c:pt idx="3">
                  <c:v>21.9</c:v>
                </c:pt>
                <c:pt idx="4">
                  <c:v>19.600000000000001</c:v>
                </c:pt>
                <c:pt idx="5">
                  <c:v>17.100000000000001</c:v>
                </c:pt>
                <c:pt idx="6">
                  <c:v>22.5</c:v>
                </c:pt>
                <c:pt idx="7">
                  <c:v>15.4</c:v>
                </c:pt>
                <c:pt idx="8">
                  <c:v>12.9</c:v>
                </c:pt>
                <c:pt idx="9">
                  <c:v>13.6</c:v>
                </c:pt>
                <c:pt idx="10">
                  <c:v>12.1</c:v>
                </c:pt>
                <c:pt idx="11">
                  <c:v>12.3</c:v>
                </c:pt>
                <c:pt idx="12">
                  <c:v>13.8</c:v>
                </c:pt>
                <c:pt idx="13">
                  <c:v>12.5</c:v>
                </c:pt>
                <c:pt idx="14">
                  <c:v>13</c:v>
                </c:pt>
                <c:pt idx="15">
                  <c:v>14.6</c:v>
                </c:pt>
                <c:pt idx="16">
                  <c:v>19.600000000000001</c:v>
                </c:pt>
                <c:pt idx="17">
                  <c:v>22.3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4C0-469C-B6A4-E521927973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45-54</c:v>
                </c:pt>
              </c:strCache>
            </c:strRef>
          </c:tx>
          <c:dLbls>
            <c:dLbl>
              <c:idx val="0"/>
              <c:layout>
                <c:manualLayout>
                  <c:x val="-4.4682665146337133E-2"/>
                  <c:y val="3.1093260519854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C0-469C-B6A4-E5219279734D}"/>
                </c:ext>
              </c:extLst>
            </c:dLbl>
            <c:dLbl>
              <c:idx val="17"/>
              <c:layout>
                <c:manualLayout>
                  <c:x val="0"/>
                  <c:y val="-1.075268817204301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C0-469C-B6A4-E52192797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18.5</c:v>
                </c:pt>
                <c:pt idx="1">
                  <c:v>21.2</c:v>
                </c:pt>
                <c:pt idx="2">
                  <c:v>25.6</c:v>
                </c:pt>
                <c:pt idx="3">
                  <c:v>26.6</c:v>
                </c:pt>
                <c:pt idx="4">
                  <c:v>22.4</c:v>
                </c:pt>
                <c:pt idx="5">
                  <c:v>31.3</c:v>
                </c:pt>
                <c:pt idx="6">
                  <c:v>30.2</c:v>
                </c:pt>
                <c:pt idx="7">
                  <c:v>25.9</c:v>
                </c:pt>
                <c:pt idx="8">
                  <c:v>21.9</c:v>
                </c:pt>
                <c:pt idx="9">
                  <c:v>22.2</c:v>
                </c:pt>
                <c:pt idx="10">
                  <c:v>19.7</c:v>
                </c:pt>
                <c:pt idx="11">
                  <c:v>20.5</c:v>
                </c:pt>
                <c:pt idx="12">
                  <c:v>23</c:v>
                </c:pt>
                <c:pt idx="13">
                  <c:v>23.2</c:v>
                </c:pt>
                <c:pt idx="14">
                  <c:v>21.6</c:v>
                </c:pt>
                <c:pt idx="15">
                  <c:v>24.5</c:v>
                </c:pt>
                <c:pt idx="16">
                  <c:v>31.1</c:v>
                </c:pt>
                <c:pt idx="17">
                  <c:v>31.2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4C0-469C-B6A4-E521927973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55-64</c:v>
                </c:pt>
              </c:strCache>
            </c:strRef>
          </c:tx>
          <c:dLbls>
            <c:dLbl>
              <c:idx val="0"/>
              <c:layout>
                <c:manualLayout>
                  <c:x val="-3.0422560467405511E-2"/>
                  <c:y val="2.9569892473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C0-469C-B6A4-E5219279734D}"/>
                </c:ext>
              </c:extLst>
            </c:dLbl>
            <c:dLbl>
              <c:idx val="17"/>
              <c:layout>
                <c:manualLayout>
                  <c:x val="0"/>
                  <c:y val="-1.612903225806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C0-469C-B6A4-E52192797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6.7</c:v>
                </c:pt>
                <c:pt idx="1">
                  <c:v>8.9</c:v>
                </c:pt>
                <c:pt idx="2">
                  <c:v>9.1</c:v>
                </c:pt>
                <c:pt idx="3">
                  <c:v>12.1</c:v>
                </c:pt>
                <c:pt idx="4">
                  <c:v>13.5</c:v>
                </c:pt>
                <c:pt idx="5">
                  <c:v>14.1</c:v>
                </c:pt>
                <c:pt idx="6">
                  <c:v>13.5</c:v>
                </c:pt>
                <c:pt idx="7">
                  <c:v>14.9</c:v>
                </c:pt>
                <c:pt idx="8">
                  <c:v>12.5</c:v>
                </c:pt>
                <c:pt idx="9">
                  <c:v>13.4</c:v>
                </c:pt>
                <c:pt idx="10">
                  <c:v>12.7</c:v>
                </c:pt>
                <c:pt idx="11">
                  <c:v>18.100000000000001</c:v>
                </c:pt>
                <c:pt idx="12">
                  <c:v>15.6</c:v>
                </c:pt>
                <c:pt idx="13">
                  <c:v>18.3</c:v>
                </c:pt>
                <c:pt idx="14">
                  <c:v>16.5</c:v>
                </c:pt>
                <c:pt idx="15">
                  <c:v>17.7</c:v>
                </c:pt>
                <c:pt idx="16">
                  <c:v>28.7</c:v>
                </c:pt>
                <c:pt idx="17">
                  <c:v>26.6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4C0-469C-B6A4-E52192797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559296"/>
        <c:axId val="163560832"/>
      </c:lineChart>
      <c:catAx>
        <c:axId val="16355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1000"/>
            </a:pPr>
            <a:endParaRPr lang="en-US"/>
          </a:p>
        </c:txPr>
        <c:crossAx val="163560832"/>
        <c:crosses val="autoZero"/>
        <c:auto val="1"/>
        <c:lblAlgn val="ctr"/>
        <c:lblOffset val="100"/>
        <c:noMultiLvlLbl val="0"/>
      </c:catAx>
      <c:valAx>
        <c:axId val="163560832"/>
        <c:scaling>
          <c:orientation val="minMax"/>
          <c:max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Drug-related mortality rate</a:t>
                </a:r>
                <a:r>
                  <a:rPr lang="en-US" sz="1100" baseline="0" dirty="0"/>
                  <a:t> per 100,000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559296"/>
        <c:crosses val="autoZero"/>
        <c:crossBetween val="between"/>
        <c:majorUnit val="20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67838780426419E-2"/>
          <c:y val="1.804532245969253E-2"/>
          <c:w val="0.92097508359400282"/>
          <c:h val="0.9113840457442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'YRBS - Benzo'!$A$5</c:f>
              <c:strCache>
                <c:ptCount val="1"/>
                <c:pt idx="0">
                  <c:v>Bronx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19A-4BD7-8674-71DD675F4B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Benzo'!$B$4:$I$4</c:f>
              <c:strCache>
                <c:ptCount val="8"/>
                <c:pt idx="0">
                  <c:v>Marijuana</c:v>
                </c:pt>
                <c:pt idx="1">
                  <c:v>Synthetic Marijuana</c:v>
                </c:pt>
                <c:pt idx="2">
                  <c:v>Ecstasy</c:v>
                </c:pt>
                <c:pt idx="3">
                  <c:v>Cocaine</c:v>
                </c:pt>
                <c:pt idx="4">
                  <c:v>Heroin</c:v>
                </c:pt>
                <c:pt idx="5">
                  <c:v>Pain Meds</c:v>
                </c:pt>
                <c:pt idx="6">
                  <c:v>Stimulants</c:v>
                </c:pt>
                <c:pt idx="7">
                  <c:v>Benzodiazepines</c:v>
                </c:pt>
              </c:strCache>
            </c:strRef>
          </c:cat>
          <c:val>
            <c:numRef>
              <c:f>'YRBS - Benzo'!$B$5:$I$5</c:f>
              <c:numCache>
                <c:formatCode>General</c:formatCode>
                <c:ptCount val="8"/>
                <c:pt idx="0">
                  <c:v>17.3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4.7</c:v>
                </c:pt>
                <c:pt idx="4">
                  <c:v>4.4000000000000004</c:v>
                </c:pt>
                <c:pt idx="5">
                  <c:v>8.5</c:v>
                </c:pt>
                <c:pt idx="6">
                  <c:v>6.4</c:v>
                </c:pt>
                <c:pt idx="7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9A-4BD7-8674-71DD675F4B40}"/>
            </c:ext>
          </c:extLst>
        </c:ser>
        <c:ser>
          <c:idx val="1"/>
          <c:order val="1"/>
          <c:tx>
            <c:strRef>
              <c:f>'YRBS - Benzo'!$A$10</c:f>
              <c:strCache>
                <c:ptCount val="1"/>
                <c:pt idx="0">
                  <c:v>NYC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Benzo'!$B$4:$I$4</c:f>
              <c:strCache>
                <c:ptCount val="8"/>
                <c:pt idx="0">
                  <c:v>Marijuana</c:v>
                </c:pt>
                <c:pt idx="1">
                  <c:v>Synthetic Marijuana</c:v>
                </c:pt>
                <c:pt idx="2">
                  <c:v>Ecstasy</c:v>
                </c:pt>
                <c:pt idx="3">
                  <c:v>Cocaine</c:v>
                </c:pt>
                <c:pt idx="4">
                  <c:v>Heroin</c:v>
                </c:pt>
                <c:pt idx="5">
                  <c:v>Pain Meds</c:v>
                </c:pt>
                <c:pt idx="6">
                  <c:v>Stimulants</c:v>
                </c:pt>
                <c:pt idx="7">
                  <c:v>Benzodiazepines</c:v>
                </c:pt>
              </c:strCache>
            </c:strRef>
          </c:cat>
          <c:val>
            <c:numRef>
              <c:f>'YRBS - Benzo'!$B$10:$I$10</c:f>
              <c:numCache>
                <c:formatCode>General</c:formatCode>
                <c:ptCount val="8"/>
                <c:pt idx="0">
                  <c:v>16.2</c:v>
                </c:pt>
                <c:pt idx="1">
                  <c:v>5.4</c:v>
                </c:pt>
                <c:pt idx="2">
                  <c:v>4.5999999999999996</c:v>
                </c:pt>
                <c:pt idx="3">
                  <c:v>4.0999999999999996</c:v>
                </c:pt>
                <c:pt idx="4">
                  <c:v>3.9</c:v>
                </c:pt>
                <c:pt idx="5">
                  <c:v>7.8</c:v>
                </c:pt>
                <c:pt idx="6">
                  <c:v>5.8</c:v>
                </c:pt>
                <c:pt idx="7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9A-4BD7-8674-71DD675F4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136284800"/>
        <c:axId val="136294784"/>
      </c:barChart>
      <c:catAx>
        <c:axId val="13628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294784"/>
        <c:crosses val="autoZero"/>
        <c:auto val="1"/>
        <c:lblAlgn val="ctr"/>
        <c:lblOffset val="100"/>
        <c:noMultiLvlLbl val="0"/>
      </c:catAx>
      <c:valAx>
        <c:axId val="136294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Youth Reporting Illicit Drug Use</a:t>
                </a:r>
              </a:p>
            </c:rich>
          </c:tx>
          <c:layout>
            <c:manualLayout>
              <c:xMode val="edge"/>
              <c:yMode val="edge"/>
              <c:x val="6.9444444444444441E-3"/>
              <c:y val="0.133643138357705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6284800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40726431884370617"/>
          <c:y val="0"/>
          <c:w val="9.2253352748714629E-2"/>
          <c:h val="5.078341769778777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68291025900277E-2"/>
          <c:y val="1.8192716203739131E-2"/>
          <c:w val="0.89292591796796417"/>
          <c:h val="0.873295267148447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25-34</c:v>
                </c:pt>
              </c:strCache>
            </c:strRef>
          </c:tx>
          <c:dLbls>
            <c:dLbl>
              <c:idx val="0"/>
              <c:layout>
                <c:manualLayout>
                  <c:x val="-3.3468336932863219E-2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BE-47A7-BEB1-57BDB6F502DD}"/>
                </c:ext>
              </c:extLst>
            </c:dLbl>
            <c:dLbl>
              <c:idx val="17"/>
              <c:layout>
                <c:manualLayout>
                  <c:x val="-4.4624449243817624E-3"/>
                  <c:y val="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BE-47A7-BEB1-57BDB6F50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13.9</c:v>
                </c:pt>
                <c:pt idx="1">
                  <c:v>12.6</c:v>
                </c:pt>
                <c:pt idx="2">
                  <c:v>10.1</c:v>
                </c:pt>
                <c:pt idx="3">
                  <c:v>13.1</c:v>
                </c:pt>
                <c:pt idx="6">
                  <c:v>13.7</c:v>
                </c:pt>
                <c:pt idx="7">
                  <c:v>10.1</c:v>
                </c:pt>
                <c:pt idx="8">
                  <c:v>11</c:v>
                </c:pt>
                <c:pt idx="10">
                  <c:v>10.3</c:v>
                </c:pt>
                <c:pt idx="11">
                  <c:v>13.2</c:v>
                </c:pt>
                <c:pt idx="12">
                  <c:v>13.9</c:v>
                </c:pt>
                <c:pt idx="13">
                  <c:v>12.7</c:v>
                </c:pt>
                <c:pt idx="14">
                  <c:v>11.3</c:v>
                </c:pt>
                <c:pt idx="15">
                  <c:v>19.8</c:v>
                </c:pt>
                <c:pt idx="16">
                  <c:v>17.7</c:v>
                </c:pt>
                <c:pt idx="17">
                  <c:v>28.6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4BE-47A7-BEB1-57BDB6F502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35-44</c:v>
                </c:pt>
              </c:strCache>
            </c:strRef>
          </c:tx>
          <c:dLbls>
            <c:dLbl>
              <c:idx val="0"/>
              <c:layout>
                <c:manualLayout>
                  <c:x val="-3.5699559395054099E-2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BE-47A7-BEB1-57BDB6F502DD}"/>
                </c:ext>
              </c:extLst>
            </c:dLbl>
            <c:dLbl>
              <c:idx val="17"/>
              <c:layout>
                <c:manualLayout>
                  <c:x val="0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BE-47A7-BEB1-57BDB6F50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29.5</c:v>
                </c:pt>
                <c:pt idx="1">
                  <c:v>38.700000000000003</c:v>
                </c:pt>
                <c:pt idx="2">
                  <c:v>34.6</c:v>
                </c:pt>
                <c:pt idx="3">
                  <c:v>34.5</c:v>
                </c:pt>
                <c:pt idx="4">
                  <c:v>26</c:v>
                </c:pt>
                <c:pt idx="5">
                  <c:v>31.4</c:v>
                </c:pt>
                <c:pt idx="6">
                  <c:v>42.9</c:v>
                </c:pt>
                <c:pt idx="7">
                  <c:v>35.4</c:v>
                </c:pt>
                <c:pt idx="8">
                  <c:v>28.1</c:v>
                </c:pt>
                <c:pt idx="9">
                  <c:v>26</c:v>
                </c:pt>
                <c:pt idx="10">
                  <c:v>21.4</c:v>
                </c:pt>
                <c:pt idx="11">
                  <c:v>24</c:v>
                </c:pt>
                <c:pt idx="12">
                  <c:v>21.3</c:v>
                </c:pt>
                <c:pt idx="13">
                  <c:v>21.9</c:v>
                </c:pt>
                <c:pt idx="14">
                  <c:v>20</c:v>
                </c:pt>
                <c:pt idx="15">
                  <c:v>23.7</c:v>
                </c:pt>
                <c:pt idx="16">
                  <c:v>41.7</c:v>
                </c:pt>
                <c:pt idx="17">
                  <c:v>31.1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4BE-47A7-BEB1-57BDB6F502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45-54</c:v>
                </c:pt>
              </c:strCache>
            </c:strRef>
          </c:tx>
          <c:dLbls>
            <c:dLbl>
              <c:idx val="0"/>
              <c:layout>
                <c:manualLayout>
                  <c:x val="-2.9471384912634381E-2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BE-47A7-BEB1-57BDB6F50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39.700000000000003</c:v>
                </c:pt>
                <c:pt idx="1">
                  <c:v>41.4</c:v>
                </c:pt>
                <c:pt idx="2">
                  <c:v>37.799999999999997</c:v>
                </c:pt>
                <c:pt idx="3">
                  <c:v>51.8</c:v>
                </c:pt>
                <c:pt idx="4">
                  <c:v>45.4</c:v>
                </c:pt>
                <c:pt idx="5">
                  <c:v>44.5</c:v>
                </c:pt>
                <c:pt idx="6">
                  <c:v>59</c:v>
                </c:pt>
                <c:pt idx="7">
                  <c:v>51.9</c:v>
                </c:pt>
                <c:pt idx="8">
                  <c:v>46.3</c:v>
                </c:pt>
                <c:pt idx="9">
                  <c:v>37.6</c:v>
                </c:pt>
                <c:pt idx="10">
                  <c:v>37.700000000000003</c:v>
                </c:pt>
                <c:pt idx="11">
                  <c:v>38.1</c:v>
                </c:pt>
                <c:pt idx="12">
                  <c:v>44.3</c:v>
                </c:pt>
                <c:pt idx="13">
                  <c:v>40.1</c:v>
                </c:pt>
                <c:pt idx="14">
                  <c:v>39.9</c:v>
                </c:pt>
                <c:pt idx="15">
                  <c:v>55.3</c:v>
                </c:pt>
                <c:pt idx="16">
                  <c:v>68</c:v>
                </c:pt>
                <c:pt idx="17">
                  <c:v>69.400000000000006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4BE-47A7-BEB1-57BDB6F502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55-64</c:v>
                </c:pt>
              </c:strCache>
            </c:strRef>
          </c:tx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BE-47A7-BEB1-57BDB6F50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1">
                  <c:v>25.6</c:v>
                </c:pt>
                <c:pt idx="4">
                  <c:v>28.6</c:v>
                </c:pt>
                <c:pt idx="5">
                  <c:v>26.2</c:v>
                </c:pt>
                <c:pt idx="6">
                  <c:v>27.1</c:v>
                </c:pt>
                <c:pt idx="7">
                  <c:v>40.299999999999997</c:v>
                </c:pt>
                <c:pt idx="8">
                  <c:v>27.7</c:v>
                </c:pt>
                <c:pt idx="9">
                  <c:v>38.5</c:v>
                </c:pt>
                <c:pt idx="10">
                  <c:v>28.5</c:v>
                </c:pt>
                <c:pt idx="11">
                  <c:v>34.9</c:v>
                </c:pt>
                <c:pt idx="12">
                  <c:v>31.3</c:v>
                </c:pt>
                <c:pt idx="13">
                  <c:v>38.700000000000003</c:v>
                </c:pt>
                <c:pt idx="14">
                  <c:v>39.5</c:v>
                </c:pt>
                <c:pt idx="15">
                  <c:v>48.6</c:v>
                </c:pt>
                <c:pt idx="16">
                  <c:v>57.1</c:v>
                </c:pt>
                <c:pt idx="17">
                  <c:v>69.8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4BE-47A7-BEB1-57BDB6F50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154816"/>
        <c:axId val="165156352"/>
      </c:lineChart>
      <c:catAx>
        <c:axId val="16515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1000"/>
            </a:pPr>
            <a:endParaRPr lang="en-US"/>
          </a:p>
        </c:txPr>
        <c:crossAx val="165156352"/>
        <c:crosses val="autoZero"/>
        <c:auto val="1"/>
        <c:lblAlgn val="ctr"/>
        <c:lblOffset val="100"/>
        <c:noMultiLvlLbl val="0"/>
      </c:catAx>
      <c:valAx>
        <c:axId val="165156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Drug-related mortality rate</a:t>
                </a:r>
                <a:r>
                  <a:rPr lang="en-US" sz="1100" baseline="0" dirty="0"/>
                  <a:t> per 100,000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5154816"/>
        <c:crosses val="autoZero"/>
        <c:crossBetween val="between"/>
        <c:majorUnit val="20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970014241320299E-2"/>
          <c:y val="4.8712908596875083E-2"/>
          <c:w val="0.90917603368164746"/>
          <c:h val="0.854777306036558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17"/>
              <c:layout>
                <c:manualLayout>
                  <c:x val="-2.8825367412785956E-3"/>
                  <c:y val="-2.6886073966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B6-4307-87E0-2FDA9F4B7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14.7</c:v>
                </c:pt>
                <c:pt idx="1">
                  <c:v>17.8</c:v>
                </c:pt>
                <c:pt idx="2">
                  <c:v>18.100000000000001</c:v>
                </c:pt>
                <c:pt idx="3">
                  <c:v>21.1</c:v>
                </c:pt>
                <c:pt idx="4">
                  <c:v>16.3</c:v>
                </c:pt>
                <c:pt idx="5">
                  <c:v>19</c:v>
                </c:pt>
                <c:pt idx="6">
                  <c:v>19.399999999999999</c:v>
                </c:pt>
                <c:pt idx="7">
                  <c:v>21.6</c:v>
                </c:pt>
                <c:pt idx="8">
                  <c:v>15.6</c:v>
                </c:pt>
                <c:pt idx="9">
                  <c:v>17.100000000000001</c:v>
                </c:pt>
                <c:pt idx="10">
                  <c:v>16.7</c:v>
                </c:pt>
                <c:pt idx="11">
                  <c:v>16.7</c:v>
                </c:pt>
                <c:pt idx="12">
                  <c:v>17.5</c:v>
                </c:pt>
                <c:pt idx="13">
                  <c:v>20</c:v>
                </c:pt>
                <c:pt idx="14">
                  <c:v>17.899999999999999</c:v>
                </c:pt>
                <c:pt idx="15">
                  <c:v>25.7</c:v>
                </c:pt>
                <c:pt idx="16">
                  <c:v>34.6</c:v>
                </c:pt>
                <c:pt idx="17">
                  <c:v>32.9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9B6-4307-87E0-2FDA9F4B79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1707904154064555E-2"/>
                  <c:y val="-3.7640503552878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B6-4307-87E0-2FDA9F4B79B4}"/>
                </c:ext>
              </c:extLst>
            </c:dLbl>
            <c:dLbl>
              <c:idx val="17"/>
              <c:layout>
                <c:manualLayout>
                  <c:x val="-2.8825367412785956E-3"/>
                  <c:y val="2.4197254868337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B6-4307-87E0-2FDA9F4B7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15.1</c:v>
                </c:pt>
                <c:pt idx="1">
                  <c:v>22.1</c:v>
                </c:pt>
                <c:pt idx="2">
                  <c:v>15.7</c:v>
                </c:pt>
                <c:pt idx="3">
                  <c:v>15.7</c:v>
                </c:pt>
                <c:pt idx="4">
                  <c:v>17.399999999999999</c:v>
                </c:pt>
                <c:pt idx="5">
                  <c:v>21</c:v>
                </c:pt>
                <c:pt idx="6">
                  <c:v>29.1</c:v>
                </c:pt>
                <c:pt idx="7">
                  <c:v>19.7</c:v>
                </c:pt>
                <c:pt idx="8">
                  <c:v>16.399999999999999</c:v>
                </c:pt>
                <c:pt idx="9">
                  <c:v>18.5</c:v>
                </c:pt>
                <c:pt idx="10">
                  <c:v>15.6</c:v>
                </c:pt>
                <c:pt idx="11">
                  <c:v>17.2</c:v>
                </c:pt>
                <c:pt idx="12">
                  <c:v>17.399999999999999</c:v>
                </c:pt>
                <c:pt idx="13">
                  <c:v>17</c:v>
                </c:pt>
                <c:pt idx="14">
                  <c:v>14.8</c:v>
                </c:pt>
                <c:pt idx="15">
                  <c:v>18.399999999999999</c:v>
                </c:pt>
                <c:pt idx="16">
                  <c:v>25.3</c:v>
                </c:pt>
                <c:pt idx="17">
                  <c:v>31.7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9B6-4307-87E0-2FDA9F4B79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1707904154064541E-2"/>
                  <c:y val="-2.6886073966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B6-4307-87E0-2FDA9F4B79B4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B6-4307-87E0-2FDA9F4B7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25.8</c:v>
                </c:pt>
                <c:pt idx="1">
                  <c:v>31.4</c:v>
                </c:pt>
                <c:pt idx="2">
                  <c:v>28.9</c:v>
                </c:pt>
                <c:pt idx="3">
                  <c:v>27.5</c:v>
                </c:pt>
                <c:pt idx="4">
                  <c:v>31</c:v>
                </c:pt>
                <c:pt idx="5">
                  <c:v>26.2</c:v>
                </c:pt>
                <c:pt idx="6">
                  <c:v>38.4</c:v>
                </c:pt>
                <c:pt idx="7">
                  <c:v>46.2</c:v>
                </c:pt>
                <c:pt idx="8">
                  <c:v>42.9</c:v>
                </c:pt>
                <c:pt idx="9">
                  <c:v>31.8</c:v>
                </c:pt>
                <c:pt idx="10">
                  <c:v>28.1</c:v>
                </c:pt>
                <c:pt idx="11">
                  <c:v>32.200000000000003</c:v>
                </c:pt>
                <c:pt idx="12">
                  <c:v>34.9</c:v>
                </c:pt>
                <c:pt idx="13">
                  <c:v>30.5</c:v>
                </c:pt>
                <c:pt idx="14">
                  <c:v>39.5</c:v>
                </c:pt>
                <c:pt idx="15">
                  <c:v>48.9</c:v>
                </c:pt>
                <c:pt idx="16">
                  <c:v>60.1</c:v>
                </c:pt>
                <c:pt idx="17">
                  <c:v>57.3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9B6-4307-87E0-2FDA9F4B7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211520"/>
        <c:axId val="165254272"/>
      </c:lineChart>
      <c:catAx>
        <c:axId val="16521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5254272"/>
        <c:crosses val="autoZero"/>
        <c:auto val="1"/>
        <c:lblAlgn val="ctr"/>
        <c:lblOffset val="100"/>
        <c:noMultiLvlLbl val="0"/>
      </c:catAx>
      <c:valAx>
        <c:axId val="165254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</a:t>
                </a:r>
                <a:r>
                  <a:rPr lang="en-US" sz="1100" baseline="0" dirty="0"/>
                  <a:t> drug-related mortality rate per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3.0855626558513286E-3"/>
              <c:y val="6.650556192423842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5211520"/>
        <c:crosses val="autoZero"/>
        <c:crossBetween val="between"/>
        <c:majorUnit val="10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10.4</c:v>
                </c:pt>
                <c:pt idx="1">
                  <c:v>12.1</c:v>
                </c:pt>
                <c:pt idx="2">
                  <c:v>26.9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6A-4EA9-83B1-54E061D6C1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41.7</c:v>
                </c:pt>
                <c:pt idx="1">
                  <c:v>29.3</c:v>
                </c:pt>
                <c:pt idx="2">
                  <c:v>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6A-4EA9-83B1-54E061D6C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65414784"/>
        <c:axId val="165416320"/>
      </c:barChart>
      <c:catAx>
        <c:axId val="16541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65416320"/>
        <c:crosses val="autoZero"/>
        <c:auto val="1"/>
        <c:lblAlgn val="ctr"/>
        <c:lblOffset val="100"/>
        <c:noMultiLvlLbl val="0"/>
      </c:catAx>
      <c:valAx>
        <c:axId val="165416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</a:t>
                </a:r>
                <a:r>
                  <a:rPr lang="en-US" sz="1100" baseline="0" dirty="0"/>
                  <a:t> d</a:t>
                </a:r>
                <a:r>
                  <a:rPr lang="en-US" sz="1100" dirty="0"/>
                  <a:t>rug-related</a:t>
                </a:r>
                <a:r>
                  <a:rPr lang="en-US" sz="1100" baseline="0" dirty="0"/>
                  <a:t> mortality per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9.0645848098970996E-3"/>
              <c:y val="0.153535659408810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6541478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166624333248669E-2"/>
          <c:y val="0.16535082100175622"/>
          <c:w val="0.43013538227076453"/>
          <c:h val="0.74100292052986561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Cocaine-involved</c:v>
                </c:pt>
              </c:strCache>
            </c:strRef>
          </c:tx>
          <c:spPr>
            <a:ln>
              <a:solidFill>
                <a:srgbClr val="33A02C"/>
              </a:solidFill>
            </a:ln>
          </c:spPr>
          <c:marker>
            <c:spPr>
              <a:solidFill>
                <a:srgbClr val="33A02C"/>
              </a:solidFill>
              <a:ln>
                <a:solidFill>
                  <a:srgbClr val="33A02C"/>
                </a:solidFill>
              </a:ln>
            </c:spPr>
          </c:marker>
          <c:dLbls>
            <c:dLbl>
              <c:idx val="0"/>
              <c:layout>
                <c:manualLayout>
                  <c:x val="-4.9608309844486533E-2"/>
                  <c:y val="-2.846749818659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A9-41A6-BAFF-00482A79CDE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A9-41A6-BAFF-00482A79CDE2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A9-41A6-BAFF-00482A79CD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Sheet1!$B$9:$B$19</c:f>
              <c:numCache>
                <c:formatCode>General</c:formatCode>
                <c:ptCount val="11"/>
                <c:pt idx="0">
                  <c:v>7.5</c:v>
                </c:pt>
                <c:pt idx="1">
                  <c:v>3.8</c:v>
                </c:pt>
                <c:pt idx="2">
                  <c:v>4.3</c:v>
                </c:pt>
                <c:pt idx="3">
                  <c:v>3.7</c:v>
                </c:pt>
                <c:pt idx="4">
                  <c:v>4.5</c:v>
                </c:pt>
                <c:pt idx="5">
                  <c:v>4.5</c:v>
                </c:pt>
                <c:pt idx="6">
                  <c:v>4</c:v>
                </c:pt>
                <c:pt idx="7">
                  <c:v>3.4</c:v>
                </c:pt>
                <c:pt idx="8">
                  <c:v>5.0999999999999996</c:v>
                </c:pt>
                <c:pt idx="9">
                  <c:v>8.5</c:v>
                </c:pt>
                <c:pt idx="10">
                  <c:v>10.8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CA9-41A6-BAFF-00482A79CDE2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Heroin-involved</c:v>
                </c:pt>
              </c:strCache>
            </c:strRef>
          </c:tx>
          <c:spPr>
            <a:ln>
              <a:solidFill>
                <a:srgbClr val="1F78B4"/>
              </a:solidFill>
            </a:ln>
          </c:spPr>
          <c:marker>
            <c:spPr>
              <a:solidFill>
                <a:srgbClr val="1F78B4"/>
              </a:solidFill>
              <a:ln>
                <a:solidFill>
                  <a:srgbClr val="1F78B4"/>
                </a:solidFill>
              </a:ln>
            </c:spPr>
          </c:marker>
          <c:dLbls>
            <c:dLbl>
              <c:idx val="10"/>
              <c:layout>
                <c:manualLayout>
                  <c:x val="0"/>
                  <c:y val="-2.8467498186597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A9-41A6-BAFF-00482A79CDE2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A9-41A6-BAFF-00482A79C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Sheet1!$C$9:$C$19</c:f>
              <c:numCache>
                <c:formatCode>General</c:formatCode>
                <c:ptCount val="11"/>
                <c:pt idx="0">
                  <c:v>2</c:v>
                </c:pt>
                <c:pt idx="1">
                  <c:v>2.7</c:v>
                </c:pt>
                <c:pt idx="2">
                  <c:v>2.9</c:v>
                </c:pt>
                <c:pt idx="3">
                  <c:v>1.8</c:v>
                </c:pt>
                <c:pt idx="4">
                  <c:v>2.8</c:v>
                </c:pt>
                <c:pt idx="5">
                  <c:v>4</c:v>
                </c:pt>
                <c:pt idx="6">
                  <c:v>4.2</c:v>
                </c:pt>
                <c:pt idx="7">
                  <c:v>4</c:v>
                </c:pt>
                <c:pt idx="8">
                  <c:v>7</c:v>
                </c:pt>
                <c:pt idx="9">
                  <c:v>8.1</c:v>
                </c:pt>
                <c:pt idx="10">
                  <c:v>11.4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CA9-41A6-BAFF-00482A79CDE2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Natural and semisynthetic opioids-involved</c:v>
                </c:pt>
              </c:strCache>
            </c:strRef>
          </c:tx>
          <c:spPr>
            <a:ln>
              <a:solidFill>
                <a:srgbClr val="E31A1C"/>
              </a:solidFill>
            </a:ln>
          </c:spPr>
          <c:marker>
            <c:spPr>
              <a:solidFill>
                <a:srgbClr val="E31A1C"/>
              </a:solidFill>
              <a:ln>
                <a:solidFill>
                  <a:srgbClr val="E31A1C"/>
                </a:solidFill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A9-41A6-BAFF-00482A79CDE2}"/>
                </c:ext>
              </c:extLst>
            </c:dLbl>
            <c:dLbl>
              <c:idx val="10"/>
              <c:layout>
                <c:manualLayout>
                  <c:x val="-4.7395528367383871E-3"/>
                  <c:y val="-7.116874546649487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A9-41A6-BAFF-00482A79CDE2}"/>
                </c:ext>
              </c:extLst>
            </c:dLbl>
            <c:dLbl>
              <c:idx val="17"/>
              <c:layout>
                <c:manualLayout>
                  <c:x val="-2.5553561706619786E-2"/>
                  <c:y val="-4.0566184915902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A9-41A6-BAFF-00482A79C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Sheet1!$D$9:$D$19</c:f>
              <c:numCache>
                <c:formatCode>General</c:formatCode>
                <c:ptCount val="11"/>
                <c:pt idx="0">
                  <c:v>1.7</c:v>
                </c:pt>
                <c:pt idx="1">
                  <c:v>2</c:v>
                </c:pt>
                <c:pt idx="2">
                  <c:v>1.9</c:v>
                </c:pt>
                <c:pt idx="5">
                  <c:v>1.6</c:v>
                </c:pt>
                <c:pt idx="6">
                  <c:v>2</c:v>
                </c:pt>
                <c:pt idx="7">
                  <c:v>1.8</c:v>
                </c:pt>
                <c:pt idx="8">
                  <c:v>3.1</c:v>
                </c:pt>
                <c:pt idx="9">
                  <c:v>5.2</c:v>
                </c:pt>
                <c:pt idx="10">
                  <c:v>4.0999999999999996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CA9-41A6-BAFF-00482A79CDE2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Methadone-involved</c:v>
                </c:pt>
              </c:strCache>
            </c:strRef>
          </c:tx>
          <c:spPr>
            <a:ln>
              <a:solidFill>
                <a:srgbClr val="FDBF6F"/>
              </a:solidFill>
            </a:ln>
          </c:spPr>
          <c:marker>
            <c:spPr>
              <a:solidFill>
                <a:srgbClr val="FDBF6F"/>
              </a:solidFill>
              <a:ln>
                <a:solidFill>
                  <a:srgbClr val="FDBF6F"/>
                </a:solidFill>
              </a:ln>
            </c:spPr>
          </c:marker>
          <c:dLbls>
            <c:dLbl>
              <c:idx val="0"/>
              <c:layout>
                <c:manualLayout>
                  <c:x val="-5.8459846143777146E-2"/>
                  <c:y val="-2.846749818659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A9-41A6-BAFF-00482A79CDE2}"/>
                </c:ext>
              </c:extLst>
            </c:dLbl>
            <c:dLbl>
              <c:idx val="10"/>
              <c:layout>
                <c:manualLayout>
                  <c:x val="-4.1213502928159887E-3"/>
                  <c:y val="2.8467498186597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A9-41A6-BAFF-00482A79C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Sheet1!$E$9:$E$19</c:f>
              <c:numCache>
                <c:formatCode>General</c:formatCode>
                <c:ptCount val="11"/>
                <c:pt idx="0">
                  <c:v>2.9</c:v>
                </c:pt>
                <c:pt idx="1">
                  <c:v>2.2999999999999998</c:v>
                </c:pt>
                <c:pt idx="2">
                  <c:v>2.6</c:v>
                </c:pt>
                <c:pt idx="3">
                  <c:v>2.1</c:v>
                </c:pt>
                <c:pt idx="4">
                  <c:v>1.9</c:v>
                </c:pt>
                <c:pt idx="5">
                  <c:v>3.9</c:v>
                </c:pt>
                <c:pt idx="6">
                  <c:v>2.1</c:v>
                </c:pt>
                <c:pt idx="7">
                  <c:v>1.8</c:v>
                </c:pt>
                <c:pt idx="8">
                  <c:v>1.9</c:v>
                </c:pt>
                <c:pt idx="9">
                  <c:v>2.9</c:v>
                </c:pt>
                <c:pt idx="10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A9-41A6-BAFF-00482A79CDE2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Fentanyl-involved</c:v>
                </c:pt>
              </c:strCache>
            </c:strRef>
          </c:tx>
          <c:spPr>
            <a:ln>
              <a:solidFill>
                <a:srgbClr val="FF7F00"/>
              </a:solidFill>
            </a:ln>
          </c:spPr>
          <c:marker>
            <c:spPr>
              <a:solidFill>
                <a:srgbClr val="FF7F00"/>
              </a:solidFill>
              <a:ln>
                <a:solidFill>
                  <a:srgbClr val="FF7F00"/>
                </a:solidFill>
              </a:ln>
            </c:spPr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CA9-41A6-BAFF-00482A79C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Sheet1!$F$9:$F$19</c:f>
              <c:numCache>
                <c:formatCode>General</c:formatCode>
                <c:ptCount val="11"/>
                <c:pt idx="8">
                  <c:v>2.5</c:v>
                </c:pt>
                <c:pt idx="9">
                  <c:v>10.199999999999999</c:v>
                </c:pt>
                <c:pt idx="10">
                  <c:v>12.8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CA9-41A6-BAFF-00482A79CDE2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Benzodiazepine-involved</c:v>
                </c:pt>
              </c:strCache>
            </c:strRef>
          </c:tx>
          <c:spPr>
            <a:ln>
              <a:solidFill>
                <a:srgbClr val="FB9A99"/>
              </a:solidFill>
            </a:ln>
          </c:spPr>
          <c:marker>
            <c:spPr>
              <a:solidFill>
                <a:srgbClr val="FB9A99"/>
              </a:solidFill>
              <a:ln>
                <a:solidFill>
                  <a:srgbClr val="FB9A99"/>
                </a:solidFill>
              </a:ln>
            </c:spPr>
          </c:marker>
          <c:dLbls>
            <c:dLbl>
              <c:idx val="0"/>
              <c:layout>
                <c:manualLayout>
                  <c:x val="-5.8155316953476519E-2"/>
                  <c:y val="-8.5402494559793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CA9-41A6-BAFF-00482A79CDE2}"/>
                </c:ext>
              </c:extLst>
            </c:dLbl>
            <c:dLbl>
              <c:idx val="10"/>
              <c:layout>
                <c:manualLayout>
                  <c:x val="-4.1213502928159887E-3"/>
                  <c:y val="-1.423374909329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CA9-41A6-BAFF-00482A79C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Sheet1!$G$9:$G$19</c:f>
              <c:numCache>
                <c:formatCode>General</c:formatCode>
                <c:ptCount val="11"/>
                <c:pt idx="0">
                  <c:v>1.8</c:v>
                </c:pt>
                <c:pt idx="1">
                  <c:v>2.8</c:v>
                </c:pt>
                <c:pt idx="2">
                  <c:v>2.5</c:v>
                </c:pt>
                <c:pt idx="4">
                  <c:v>1.5</c:v>
                </c:pt>
                <c:pt idx="5">
                  <c:v>3.1</c:v>
                </c:pt>
                <c:pt idx="6">
                  <c:v>2.7</c:v>
                </c:pt>
                <c:pt idx="7">
                  <c:v>1.9</c:v>
                </c:pt>
                <c:pt idx="8">
                  <c:v>3.2</c:v>
                </c:pt>
                <c:pt idx="9">
                  <c:v>4</c:v>
                </c:pt>
                <c:pt idx="10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FCA9-41A6-BAFF-00482A79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21792"/>
        <c:axId val="166821888"/>
      </c:lineChart>
      <c:catAx>
        <c:axId val="16672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6821888"/>
        <c:crosses val="autoZero"/>
        <c:auto val="1"/>
        <c:lblAlgn val="ctr"/>
        <c:lblOffset val="100"/>
        <c:noMultiLvlLbl val="0"/>
      </c:catAx>
      <c:valAx>
        <c:axId val="166821888"/>
        <c:scaling>
          <c:orientation val="minMax"/>
          <c:max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 drug-related mortality</a:t>
                </a:r>
                <a:r>
                  <a:rPr lang="en-US" sz="1000" baseline="0" dirty="0"/>
                  <a:t> rate per 100,000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1.1717890102446872E-3"/>
              <c:y val="0.163696005889771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6721792"/>
        <c:crosses val="autoZero"/>
        <c:crossBetween val="between"/>
        <c:majorUnit val="5"/>
      </c:valAx>
    </c:plotArea>
    <c:legend>
      <c:legendPos val="tr"/>
      <c:layout>
        <c:manualLayout>
          <c:xMode val="edge"/>
          <c:yMode val="edge"/>
          <c:x val="5.0951316569299805E-2"/>
          <c:y val="0.10562144079605379"/>
          <c:w val="0.93485801371602739"/>
          <c:h val="5.1068580472785653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00966809528556E-2"/>
          <c:y val="0.17489413308029408"/>
          <c:w val="0.90795342037941462"/>
          <c:h val="0.7314595918265841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Cocaine</c:v>
                </c:pt>
              </c:strCache>
            </c:strRef>
          </c:tx>
          <c:spPr>
            <a:ln>
              <a:solidFill>
                <a:srgbClr val="33A02C"/>
              </a:solidFill>
            </a:ln>
          </c:spPr>
          <c:marker>
            <c:spPr>
              <a:solidFill>
                <a:srgbClr val="33A02C"/>
              </a:solidFill>
              <a:ln>
                <a:solidFill>
                  <a:srgbClr val="33A02C"/>
                </a:solidFill>
              </a:ln>
            </c:spPr>
          </c:marker>
          <c:dLbls>
            <c:dLbl>
              <c:idx val="0"/>
              <c:layout>
                <c:manualLayout>
                  <c:x val="-3.8465895876939431E-2"/>
                  <c:y val="-2.562074836793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6C-43DB-961E-919E7EBA04A4}"/>
                </c:ext>
              </c:extLst>
            </c:dLbl>
            <c:dLbl>
              <c:idx val="10"/>
              <c:layout>
                <c:manualLayout>
                  <c:x val="-2.7475668618773259E-3"/>
                  <c:y val="-2.277399854927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6C-43DB-961E-919E7EBA04A4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6C-43DB-961E-919E7EBA04A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Sheet1!$B$9:$B$19</c:f>
              <c:numCache>
                <c:formatCode>General</c:formatCode>
                <c:ptCount val="11"/>
                <c:pt idx="0">
                  <c:v>3.8</c:v>
                </c:pt>
                <c:pt idx="1">
                  <c:v>3</c:v>
                </c:pt>
                <c:pt idx="2">
                  <c:v>2.7</c:v>
                </c:pt>
                <c:pt idx="3">
                  <c:v>2.5</c:v>
                </c:pt>
                <c:pt idx="4">
                  <c:v>2.6</c:v>
                </c:pt>
                <c:pt idx="5">
                  <c:v>2.8</c:v>
                </c:pt>
                <c:pt idx="6">
                  <c:v>2.8</c:v>
                </c:pt>
                <c:pt idx="7">
                  <c:v>2.4</c:v>
                </c:pt>
                <c:pt idx="8">
                  <c:v>2.5</c:v>
                </c:pt>
                <c:pt idx="9">
                  <c:v>4.5999999999999996</c:v>
                </c:pt>
                <c:pt idx="10">
                  <c:v>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76C-43DB-961E-919E7EBA04A4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Heroin</c:v>
                </c:pt>
              </c:strCache>
            </c:strRef>
          </c:tx>
          <c:spPr>
            <a:ln>
              <a:solidFill>
                <a:srgbClr val="1F78B4"/>
              </a:solidFill>
            </a:ln>
          </c:spPr>
          <c:marker>
            <c:spPr>
              <a:solidFill>
                <a:srgbClr val="1F78B4"/>
              </a:solidFill>
              <a:ln>
                <a:solidFill>
                  <a:srgbClr val="1F78B4"/>
                </a:solidFill>
              </a:ln>
            </c:spPr>
          </c:marker>
          <c:dLbls>
            <c:dLbl>
              <c:idx val="0"/>
              <c:layout>
                <c:manualLayout>
                  <c:x val="-6.010282733645636E-2"/>
                  <c:y val="-5.693499637319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6C-43DB-961E-919E7EBA04A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6C-43DB-961E-919E7EBA04A4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6C-43DB-961E-919E7EBA04A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Sheet1!$C$9:$C$19</c:f>
              <c:numCache>
                <c:formatCode>General</c:formatCode>
                <c:ptCount val="11"/>
                <c:pt idx="0">
                  <c:v>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0.7</c:v>
                </c:pt>
                <c:pt idx="4">
                  <c:v>1.2</c:v>
                </c:pt>
                <c:pt idx="5">
                  <c:v>2.2999999999999998</c:v>
                </c:pt>
                <c:pt idx="6">
                  <c:v>2.2000000000000002</c:v>
                </c:pt>
                <c:pt idx="7">
                  <c:v>2.9</c:v>
                </c:pt>
                <c:pt idx="8">
                  <c:v>3.5</c:v>
                </c:pt>
                <c:pt idx="9">
                  <c:v>5</c:v>
                </c:pt>
                <c:pt idx="10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76C-43DB-961E-919E7EBA04A4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Natural and semisynthetic opioid analgesics</c:v>
                </c:pt>
              </c:strCache>
            </c:strRef>
          </c:tx>
          <c:spPr>
            <a:ln>
              <a:solidFill>
                <a:srgbClr val="E31A1C"/>
              </a:solidFill>
            </a:ln>
          </c:spPr>
          <c:marker>
            <c:spPr>
              <a:solidFill>
                <a:srgbClr val="E31A1C"/>
              </a:solidFill>
              <a:ln>
                <a:solidFill>
                  <a:srgbClr val="E31A1C"/>
                </a:solidFill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6C-43DB-961E-919E7EBA04A4}"/>
                </c:ext>
              </c:extLst>
            </c:dLbl>
            <c:dLbl>
              <c:idx val="10"/>
              <c:layout>
                <c:manualLayout>
                  <c:x val="-1.9919859748610612E-3"/>
                  <c:y val="2.135062363994846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6C-43DB-961E-919E7EBA04A4}"/>
                </c:ext>
              </c:extLst>
            </c:dLbl>
            <c:dLbl>
              <c:idx val="17"/>
              <c:layout>
                <c:manualLayout>
                  <c:x val="-2.5553561706619786E-2"/>
                  <c:y val="-4.0566184915902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6C-43DB-961E-919E7EBA0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Sheet1!$D$9:$D$19</c:f>
              <c:numCache>
                <c:formatCode>General</c:formatCode>
                <c:ptCount val="11"/>
                <c:pt idx="0">
                  <c:v>1.6</c:v>
                </c:pt>
                <c:pt idx="1">
                  <c:v>2</c:v>
                </c:pt>
                <c:pt idx="2">
                  <c:v>2.1</c:v>
                </c:pt>
                <c:pt idx="3">
                  <c:v>2.2999999999999998</c:v>
                </c:pt>
                <c:pt idx="4">
                  <c:v>2.1</c:v>
                </c:pt>
                <c:pt idx="5">
                  <c:v>2.2999999999999998</c:v>
                </c:pt>
                <c:pt idx="6">
                  <c:v>2.4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3.1</c:v>
                </c:pt>
                <c:pt idx="10">
                  <c:v>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876C-43DB-961E-919E7EBA04A4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Methadone</c:v>
                </c:pt>
              </c:strCache>
            </c:strRef>
          </c:tx>
          <c:spPr>
            <a:ln>
              <a:solidFill>
                <a:srgbClr val="FDBF6F"/>
              </a:solidFill>
            </a:ln>
          </c:spPr>
          <c:marker>
            <c:spPr>
              <a:solidFill>
                <a:srgbClr val="FDBF6F"/>
              </a:solidFill>
              <a:ln>
                <a:solidFill>
                  <a:srgbClr val="FDBF6F"/>
                </a:solidFill>
              </a:ln>
            </c:spPr>
          </c:marker>
          <c:dLbls>
            <c:dLbl>
              <c:idx val="0"/>
              <c:layout>
                <c:manualLayout>
                  <c:x val="-6.010282733645636E-2"/>
                  <c:y val="5.693499637319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6C-43DB-961E-919E7EBA04A4}"/>
                </c:ext>
              </c:extLst>
            </c:dLbl>
            <c:dLbl>
              <c:idx val="10"/>
              <c:layout>
                <c:manualLayout>
                  <c:x val="-4.1213502928159887E-3"/>
                  <c:y val="2.8467498186597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6C-43DB-961E-919E7EBA0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Sheet1!$E$9:$E$19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1.6</c:v>
                </c:pt>
                <c:pt idx="6">
                  <c:v>1.4</c:v>
                </c:pt>
                <c:pt idx="7">
                  <c:v>1.1000000000000001</c:v>
                </c:pt>
                <c:pt idx="8">
                  <c:v>1.3</c:v>
                </c:pt>
                <c:pt idx="9">
                  <c:v>1.5</c:v>
                </c:pt>
                <c:pt idx="10">
                  <c:v>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876C-43DB-961E-919E7EBA04A4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Synthetic Opioid Analgesics</c:v>
                </c:pt>
              </c:strCache>
            </c:strRef>
          </c:tx>
          <c:spPr>
            <a:ln>
              <a:solidFill>
                <a:srgbClr val="FF7F00"/>
              </a:solidFill>
            </a:ln>
          </c:spPr>
          <c:marker>
            <c:spPr>
              <a:solidFill>
                <a:srgbClr val="FF7F00"/>
              </a:solidFill>
              <a:ln>
                <a:solidFill>
                  <a:srgbClr val="FF7F00"/>
                </a:solidFill>
              </a:ln>
            </c:spPr>
          </c:marker>
          <c:dLbls>
            <c:dLbl>
              <c:idx val="0"/>
              <c:layout>
                <c:manualLayout>
                  <c:x val="-6.010282733645636E-2"/>
                  <c:y val="2.8467498186597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6C-43DB-961E-919E7EBA04A4}"/>
                </c:ext>
              </c:extLst>
            </c:dLbl>
            <c:dLbl>
              <c:idx val="10"/>
              <c:layout>
                <c:manualLayout>
                  <c:x val="-2.7475668618773259E-3"/>
                  <c:y val="-1.423374909329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6C-43DB-961E-919E7EBA0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Sheet1!$F$9:$F$19</c:f>
              <c:numCache>
                <c:formatCode>General</c:formatCode>
                <c:ptCount val="11"/>
                <c:pt idx="0">
                  <c:v>0.3</c:v>
                </c:pt>
                <c:pt idx="2">
                  <c:v>0.4</c:v>
                </c:pt>
                <c:pt idx="3">
                  <c:v>0.6</c:v>
                </c:pt>
                <c:pt idx="4">
                  <c:v>0.5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1.2</c:v>
                </c:pt>
                <c:pt idx="9">
                  <c:v>5</c:v>
                </c:pt>
                <c:pt idx="10">
                  <c:v>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876C-43DB-961E-919E7EBA04A4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Benzodiazepine</c:v>
                </c:pt>
              </c:strCache>
            </c:strRef>
          </c:tx>
          <c:spPr>
            <a:ln>
              <a:solidFill>
                <a:srgbClr val="FB9A99"/>
              </a:solidFill>
            </a:ln>
          </c:spPr>
          <c:marker>
            <c:spPr>
              <a:solidFill>
                <a:srgbClr val="FB9A99"/>
              </a:solidFill>
              <a:ln>
                <a:solidFill>
                  <a:srgbClr val="FB9A99"/>
                </a:solidFill>
              </a:ln>
            </c:spPr>
          </c:marker>
          <c:dLbls>
            <c:dLbl>
              <c:idx val="0"/>
              <c:layout>
                <c:manualLayout>
                  <c:x val="-5.9759128210239543E-2"/>
                  <c:y val="-3.13142480052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76C-43DB-961E-919E7EBA04A4}"/>
                </c:ext>
              </c:extLst>
            </c:dLbl>
            <c:dLbl>
              <c:idx val="10"/>
              <c:layout>
                <c:manualLayout>
                  <c:x val="-4.1213502928159887E-3"/>
                  <c:y val="-1.423374909329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76C-43DB-961E-919E7EBA04A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Sheet1!$A$9:$A$19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Sheet1!$G$9:$G$19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2.6</c:v>
                </c:pt>
                <c:pt idx="6">
                  <c:v>2.5</c:v>
                </c:pt>
                <c:pt idx="7">
                  <c:v>2.9</c:v>
                </c:pt>
                <c:pt idx="8">
                  <c:v>2.9</c:v>
                </c:pt>
                <c:pt idx="9">
                  <c:v>4.0999999999999996</c:v>
                </c:pt>
                <c:pt idx="10">
                  <c:v>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876C-43DB-961E-919E7EBA0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22656"/>
        <c:axId val="167359616"/>
      </c:lineChart>
      <c:catAx>
        <c:axId val="1672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7359616"/>
        <c:crosses val="autoZero"/>
        <c:auto val="1"/>
        <c:lblAlgn val="ctr"/>
        <c:lblOffset val="100"/>
        <c:noMultiLvlLbl val="0"/>
      </c:catAx>
      <c:valAx>
        <c:axId val="167359616"/>
        <c:scaling>
          <c:orientation val="minMax"/>
          <c:max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 drug-related mortality</a:t>
                </a:r>
                <a:r>
                  <a:rPr lang="en-US" sz="1000" baseline="0" dirty="0"/>
                  <a:t> rate per 100,000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0"/>
              <c:y val="0.204458767273074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7222656"/>
        <c:crosses val="autoZero"/>
        <c:crossBetween val="between"/>
        <c:majorUnit val="5"/>
      </c:valAx>
    </c:plotArea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22287839020114E-2"/>
          <c:y val="3.4858392430967736E-2"/>
          <c:w val="0.9219164206036744"/>
          <c:h val="0.89133735442896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Cocaine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Sheet1!$A$17:$A$19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Sheet1!$B$17:$B$19</c:f>
              <c:numCache>
                <c:formatCode>General</c:formatCode>
                <c:ptCount val="3"/>
                <c:pt idx="0">
                  <c:v>5.2</c:v>
                </c:pt>
                <c:pt idx="1">
                  <c:v>8.4</c:v>
                </c:pt>
                <c:pt idx="2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72-4BD8-BB0B-FAE90C466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7858560"/>
        <c:axId val="1678604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Cocaine with any opioid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5.4221870344583964E-2"/>
                  <c:y val="-3.1125711602390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2-4BD8-BB0B-FAE90C46674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72-4BD8-BB0B-FAE90C466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Sheet1!$A$17:$A$19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Sheet1!$C$17:$C$19</c:f>
              <c:numCache>
                <c:formatCode>General</c:formatCode>
                <c:ptCount val="3"/>
                <c:pt idx="0">
                  <c:v>3.1</c:v>
                </c:pt>
                <c:pt idx="1">
                  <c:v>5.7</c:v>
                </c:pt>
                <c:pt idx="2">
                  <c:v>7.4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572-4BD8-BB0B-FAE90C4667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Cocaine with fentanyl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1"/>
              <c:layout>
                <c:manualLayout>
                  <c:x val="-7.05882461924110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72-4BD8-BB0B-FAE90C466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Sheet1!$A$17:$A$19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Sheet1!$D$17:$D$19</c:f>
              <c:numCache>
                <c:formatCode>General</c:formatCode>
                <c:ptCount val="3"/>
                <c:pt idx="1">
                  <c:v>3.2</c:v>
                </c:pt>
                <c:pt idx="2">
                  <c:v>5.0999999999999996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572-4BD8-BB0B-FAE90C4667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Cocaine with heroin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6.5986578043319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72-4BD8-BB0B-FAE90C46674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72-4BD8-BB0B-FAE90C466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Sheet1!$A$17:$A$19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Sheet1!$E$17:$E$19</c:f>
              <c:numCache>
                <c:formatCode>General</c:formatCode>
                <c:ptCount val="3"/>
                <c:pt idx="0">
                  <c:v>2.1</c:v>
                </c:pt>
                <c:pt idx="1">
                  <c:v>2.6</c:v>
                </c:pt>
                <c:pt idx="2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572-4BD8-BB0B-FAE90C4667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Cocaine without any opioid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72-4BD8-BB0B-FAE90C466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Sheet1!$A$17:$A$19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Sheet1!$F$17:$F$19</c:f>
              <c:numCache>
                <c:formatCode>General</c:formatCode>
                <c:ptCount val="3"/>
                <c:pt idx="0">
                  <c:v>2.1</c:v>
                </c:pt>
                <c:pt idx="1">
                  <c:v>2.7</c:v>
                </c:pt>
                <c:pt idx="2">
                  <c:v>3.6999999999999993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572-4BD8-BB0B-FAE90C46674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Cocaine without any other drug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Sheet1!$A$17:$A$19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Sheet1!$G$17:$G$19</c:f>
              <c:numCache>
                <c:formatCode>General</c:formatCode>
                <c:ptCount val="3"/>
                <c:pt idx="0">
                  <c:v>2</c:v>
                </c:pt>
                <c:pt idx="1">
                  <c:v>2.6000000000000005</c:v>
                </c:pt>
                <c:pt idx="2">
                  <c:v>3.5999999999999996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572-4BD8-BB0B-FAE90C466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58560"/>
        <c:axId val="167860480"/>
      </c:lineChart>
      <c:catAx>
        <c:axId val="16785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7860480"/>
        <c:crosses val="autoZero"/>
        <c:auto val="1"/>
        <c:lblAlgn val="ctr"/>
        <c:lblOffset val="100"/>
        <c:noMultiLvlLbl val="0"/>
      </c:catAx>
      <c:valAx>
        <c:axId val="167860480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Mortality rate per 100,000 in the Bronx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7858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26963035870516E-2"/>
          <c:y val="1.2780505511011347E-2"/>
          <c:w val="0.9146439811060123"/>
          <c:h val="9.287935967406284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57651431693829E-2"/>
          <c:y val="3.7547656650559716E-2"/>
          <c:w val="0.91768119143970339"/>
          <c:h val="0.88864788928461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Heroin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Sheet1!$B$10:$B$12</c:f>
              <c:numCache>
                <c:formatCode>General</c:formatCode>
                <c:ptCount val="3"/>
                <c:pt idx="0">
                  <c:v>7.1</c:v>
                </c:pt>
                <c:pt idx="1">
                  <c:v>7.8</c:v>
                </c:pt>
                <c:pt idx="2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A4-4F0F-BE80-232B6F39E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8271232"/>
        <c:axId val="1683057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Heroin with any other opioid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6.5685452638437405E-2"/>
                  <c:y val="-3.1125711602390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A4-4F0F-BE80-232B6F39E8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A4-4F0F-BE80-232B6F39E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Sheet1!$C$10:$C$12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4.8</c:v>
                </c:pt>
                <c:pt idx="2">
                  <c:v>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0A4-4F0F-BE80-232B6F39E8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Heroin with fentanyl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1"/>
              <c:layout>
                <c:manualLayout>
                  <c:x val="-5.3113704985968818E-2"/>
                  <c:y val="3.112571160239084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4-4F0F-BE80-232B6F39E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Sheet1!$D$10:$D$12</c:f>
              <c:numCache>
                <c:formatCode>General</c:formatCode>
                <c:ptCount val="3"/>
                <c:pt idx="1">
                  <c:v>4</c:v>
                </c:pt>
                <c:pt idx="2">
                  <c:v>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0A4-4F0F-BE80-232B6F39E8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Heroin with cocaine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2.722387957319997E-2"/>
                  <c:y val="3.423828276263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A4-4F0F-BE80-232B6F39E8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A4-4F0F-BE80-232B6F39E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Sheet1!$E$10:$E$12</c:f>
              <c:numCache>
                <c:formatCode>General</c:formatCode>
                <c:ptCount val="3"/>
                <c:pt idx="0">
                  <c:v>2.1</c:v>
                </c:pt>
                <c:pt idx="1">
                  <c:v>2.6</c:v>
                </c:pt>
                <c:pt idx="2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0A4-4F0F-BE80-232B6F39E8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Heroin without any other opioid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967037721299892E-2"/>
                  <c:y val="-4.668856740358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A4-4F0F-BE80-232B6F39E8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A4-4F0F-BE80-232B6F39E8B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Sheet1!$F$10:$F$12</c:f>
              <c:numCache>
                <c:formatCode>General</c:formatCode>
                <c:ptCount val="3"/>
                <c:pt idx="0">
                  <c:v>4.8999999999999995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0A4-4F0F-BE80-232B6F39E8B5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Without any other drug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5.4945062868833154E-2"/>
                  <c:y val="-3.423828276262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A4-4F0F-BE80-232B6F39E8B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A4-4F0F-BE80-232B6F39E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Sheet1!$H$10:$H$12</c:f>
              <c:numCache>
                <c:formatCode>General</c:formatCode>
                <c:ptCount val="3"/>
                <c:pt idx="0">
                  <c:v>2.8</c:v>
                </c:pt>
                <c:pt idx="1">
                  <c:v>1.5</c:v>
                </c:pt>
                <c:pt idx="2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0A4-4F0F-BE80-232B6F39E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71232"/>
        <c:axId val="168305792"/>
      </c:lineChart>
      <c:catAx>
        <c:axId val="1682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305792"/>
        <c:crosses val="autoZero"/>
        <c:auto val="1"/>
        <c:lblAlgn val="ctr"/>
        <c:lblOffset val="100"/>
        <c:noMultiLvlLbl val="0"/>
      </c:catAx>
      <c:valAx>
        <c:axId val="168305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Mortality rate per 100,000 in the Bronx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271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641036549426971E-2"/>
          <c:y val="1.8675426961434507E-2"/>
          <c:w val="0.92365114686751115"/>
          <c:h val="0.1015521681631516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05660287952606E-2"/>
          <c:y val="5.6223083611994233E-2"/>
          <c:w val="0.93233314627493158"/>
          <c:h val="0.86997246232318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Fentanyl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Sheet1!$B$10:$B$12</c:f>
              <c:numCache>
                <c:formatCode>General</c:formatCode>
                <c:ptCount val="3"/>
                <c:pt idx="0">
                  <c:v>2.5</c:v>
                </c:pt>
                <c:pt idx="1">
                  <c:v>9.8000000000000007</c:v>
                </c:pt>
                <c:pt idx="2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98-4D92-AD55-C1B203D2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8503936"/>
        <c:axId val="1685139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Fentanyl with any other opioid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9030717127911932E-2"/>
                  <c:y val="-6.2251423204781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8-4D92-AD55-C1B203D2B51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8-4D92-AD55-C1B203D2B510}"/>
                </c:ext>
              </c:extLst>
            </c:dLbl>
            <c:dLbl>
              <c:idx val="2"/>
              <c:layout>
                <c:manualLayout>
                  <c:x val="1.5575099415594566E-3"/>
                  <c:y val="3.1125711602390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8-4D92-AD55-C1B203D2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Sheet1!$C$10:$C$12</c:f>
              <c:numCache>
                <c:formatCode>General</c:formatCode>
                <c:ptCount val="3"/>
                <c:pt idx="0">
                  <c:v>1.7</c:v>
                </c:pt>
                <c:pt idx="1">
                  <c:v>6.1</c:v>
                </c:pt>
                <c:pt idx="2">
                  <c:v>9.1999999999999993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198-4D92-AD55-C1B203D2B5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Fentanyl with heroin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1"/>
              <c:layout>
                <c:manualLayout>
                  <c:x val="-3.271028438569E-2"/>
                  <c:y val="-3.423828276262993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8-4D92-AD55-C1B203D2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Sheet1!$D$10:$D$12</c:f>
              <c:numCache>
                <c:formatCode>General</c:formatCode>
                <c:ptCount val="3"/>
                <c:pt idx="1">
                  <c:v>4</c:v>
                </c:pt>
                <c:pt idx="2">
                  <c:v>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198-4D92-AD55-C1B203D2B5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Fentanyl wtih cocaine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2.722387957319997E-2"/>
                  <c:y val="3.423828276263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8-4D92-AD55-C1B203D2B510}"/>
                </c:ext>
              </c:extLst>
            </c:dLbl>
            <c:dLbl>
              <c:idx val="1"/>
              <c:layout>
                <c:manualLayout>
                  <c:x val="-3.2710407033925359E-2"/>
                  <c:y val="4.3575996243347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8-4D92-AD55-C1B203D2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Sheet1!$E$10:$E$12</c:f>
              <c:numCache>
                <c:formatCode>General</c:formatCode>
                <c:ptCount val="3"/>
                <c:pt idx="1">
                  <c:v>3.2</c:v>
                </c:pt>
                <c:pt idx="2">
                  <c:v>5.0999999999999996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198-4D92-AD55-C1B203D2B5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Fentanyl without any other opioid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9844242873432296E-2"/>
                  <c:y val="-1.867567204577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8-4D92-AD55-C1B203D2B51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8-4D92-AD55-C1B203D2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Sheet1!$F$10:$F$12</c:f>
              <c:numCache>
                <c:formatCode>General</c:formatCode>
                <c:ptCount val="3"/>
                <c:pt idx="0">
                  <c:v>0.8</c:v>
                </c:pt>
                <c:pt idx="1">
                  <c:v>3.7000000000000011</c:v>
                </c:pt>
                <c:pt idx="2">
                  <c:v>3.9000000000000004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C198-4D92-AD55-C1B203D2B51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Fentanyl without any other drug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4.9844242873432296E-2"/>
                  <c:y val="-6.225142320478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98-4D92-AD55-C1B203D2B51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8-4D92-AD55-C1B203D2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Sheet1!$A$10:$A$12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Sheet1!$G$10:$G$12</c:f>
              <c:numCache>
                <c:formatCode>General</c:formatCode>
                <c:ptCount val="3"/>
                <c:pt idx="0">
                  <c:v>0.20000000000000018</c:v>
                </c:pt>
                <c:pt idx="1">
                  <c:v>1.6000000000000014</c:v>
                </c:pt>
                <c:pt idx="2">
                  <c:v>1.7999999999999989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C198-4D92-AD55-C1B203D2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03936"/>
        <c:axId val="168513920"/>
      </c:lineChart>
      <c:catAx>
        <c:axId val="16850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513920"/>
        <c:crosses val="autoZero"/>
        <c:auto val="1"/>
        <c:lblAlgn val="ctr"/>
        <c:lblOffset val="100"/>
        <c:noMultiLvlLbl val="0"/>
      </c:catAx>
      <c:valAx>
        <c:axId val="168513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Mortality rate per 100,000</a:t>
                </a:r>
                <a:r>
                  <a:rPr lang="en-US" sz="1000" baseline="0" dirty="0"/>
                  <a:t> in the Bronx</a:t>
                </a:r>
                <a:endParaRPr lang="en-US" sz="1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503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9851601767557312E-2"/>
          <c:y val="0"/>
          <c:w val="0.9474057553431634"/>
          <c:h val="0.1015521681631516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31797464424741E-2"/>
          <c:y val="1.6977836595663796E-2"/>
          <c:w val="0.91695982281586563"/>
          <c:h val="0.8893759745074674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2-4B47-9827-D56F4C48EE67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22-4B47-9827-D56F4C48E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8.3000000000000007</c:v>
                </c:pt>
                <c:pt idx="1">
                  <c:v>8.6999999999999993</c:v>
                </c:pt>
                <c:pt idx="2">
                  <c:v>7.2</c:v>
                </c:pt>
                <c:pt idx="3">
                  <c:v>8.4</c:v>
                </c:pt>
                <c:pt idx="4">
                  <c:v>6.4</c:v>
                </c:pt>
                <c:pt idx="5">
                  <c:v>7.4</c:v>
                </c:pt>
                <c:pt idx="6">
                  <c:v>8.6</c:v>
                </c:pt>
                <c:pt idx="7">
                  <c:v>7.7</c:v>
                </c:pt>
                <c:pt idx="8">
                  <c:v>6.8</c:v>
                </c:pt>
                <c:pt idx="9">
                  <c:v>6.9</c:v>
                </c:pt>
                <c:pt idx="10">
                  <c:v>5.3</c:v>
                </c:pt>
                <c:pt idx="11">
                  <c:v>7</c:v>
                </c:pt>
                <c:pt idx="12">
                  <c:v>9.4</c:v>
                </c:pt>
                <c:pt idx="13">
                  <c:v>8.1999999999999993</c:v>
                </c:pt>
                <c:pt idx="14">
                  <c:v>7.2</c:v>
                </c:pt>
                <c:pt idx="15">
                  <c:v>11.6</c:v>
                </c:pt>
                <c:pt idx="16">
                  <c:v>18.399999999999999</c:v>
                </c:pt>
                <c:pt idx="17">
                  <c:v>19.2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22-4B47-9827-D56F4C48EE67}"/>
            </c:ext>
          </c:extLst>
        </c:ser>
        <c:ser>
          <c:idx val="2"/>
          <c:order val="1"/>
          <c:tx>
            <c:strRef>
              <c:f>Sheet1!$G$1</c:f>
              <c:strCache>
                <c:ptCount val="1"/>
                <c:pt idx="0">
                  <c:v>NYC excluding the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22-4B47-9827-D56F4C48EE67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22-4B47-9827-D56F4C48E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Sheet1!$G$2:$G$19</c:f>
              <c:numCache>
                <c:formatCode>General</c:formatCode>
                <c:ptCount val="18"/>
                <c:pt idx="0">
                  <c:v>4.9000000000000004</c:v>
                </c:pt>
                <c:pt idx="1">
                  <c:v>5.3</c:v>
                </c:pt>
                <c:pt idx="2">
                  <c:v>5.6</c:v>
                </c:pt>
                <c:pt idx="3">
                  <c:v>5.8</c:v>
                </c:pt>
                <c:pt idx="4">
                  <c:v>5.0999999999999996</c:v>
                </c:pt>
                <c:pt idx="5">
                  <c:v>6</c:v>
                </c:pt>
                <c:pt idx="6">
                  <c:v>6.3</c:v>
                </c:pt>
                <c:pt idx="7">
                  <c:v>5</c:v>
                </c:pt>
                <c:pt idx="8">
                  <c:v>5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4.9000000000000004</c:v>
                </c:pt>
                <c:pt idx="12">
                  <c:v>5.9</c:v>
                </c:pt>
                <c:pt idx="13">
                  <c:v>5.7</c:v>
                </c:pt>
                <c:pt idx="14">
                  <c:v>6.1</c:v>
                </c:pt>
                <c:pt idx="15">
                  <c:v>6.6</c:v>
                </c:pt>
                <c:pt idx="16">
                  <c:v>10.1</c:v>
                </c:pt>
                <c:pt idx="17">
                  <c:v>10.8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122-4B47-9827-D56F4C48E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69568"/>
        <c:axId val="168671104"/>
      </c:lineChart>
      <c:catAx>
        <c:axId val="1686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671104"/>
        <c:crosses val="autoZero"/>
        <c:auto val="1"/>
        <c:lblAlgn val="ctr"/>
        <c:lblOffset val="100"/>
        <c:noMultiLvlLbl val="0"/>
      </c:catAx>
      <c:valAx>
        <c:axId val="168671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 opioid-related mortality</a:t>
                </a:r>
                <a:r>
                  <a:rPr lang="en-US" sz="1000" baseline="0" dirty="0"/>
                  <a:t> rate per 100,000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1.171826449398311E-3"/>
              <c:y val="0.1008260505851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669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442973037461224"/>
          <c:y val="1.2222032957144933E-2"/>
          <c:w val="0.43887834803782055"/>
          <c:h val="4.857474220102626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0666594757847"/>
          <c:y val="1.8872229689125206E-2"/>
          <c:w val="0.85895858051990082"/>
          <c:h val="0.868562737180373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4600938967136149E-2"/>
                  <c:y val="-3.735085392286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14-48E6-84DB-DB5F47C23D2F}"/>
                </c:ext>
              </c:extLst>
            </c:dLbl>
            <c:dLbl>
              <c:idx val="17"/>
              <c:layout>
                <c:manualLayout>
                  <c:x val="-1.4084507042253521E-2"/>
                  <c:y val="-3.735085392286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4-48E6-84DB-DB5F47C23D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13</c:v>
                </c:pt>
                <c:pt idx="1">
                  <c:v>15.1</c:v>
                </c:pt>
                <c:pt idx="2">
                  <c:v>12.2</c:v>
                </c:pt>
                <c:pt idx="3">
                  <c:v>15.1</c:v>
                </c:pt>
                <c:pt idx="4">
                  <c:v>11.3</c:v>
                </c:pt>
                <c:pt idx="5">
                  <c:v>11.8</c:v>
                </c:pt>
                <c:pt idx="6">
                  <c:v>13.1</c:v>
                </c:pt>
                <c:pt idx="7">
                  <c:v>12.5</c:v>
                </c:pt>
                <c:pt idx="8">
                  <c:v>10.5</c:v>
                </c:pt>
                <c:pt idx="9">
                  <c:v>10.1</c:v>
                </c:pt>
                <c:pt idx="10">
                  <c:v>8.9</c:v>
                </c:pt>
                <c:pt idx="11">
                  <c:v>10.4</c:v>
                </c:pt>
                <c:pt idx="12">
                  <c:v>15.4</c:v>
                </c:pt>
                <c:pt idx="13">
                  <c:v>12.4</c:v>
                </c:pt>
                <c:pt idx="14">
                  <c:v>11.6</c:v>
                </c:pt>
                <c:pt idx="15">
                  <c:v>17.3</c:v>
                </c:pt>
                <c:pt idx="16">
                  <c:v>29.5</c:v>
                </c:pt>
                <c:pt idx="17">
                  <c:v>32.5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614-48E6-84DB-DB5F47C23D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7558685446009391E-2"/>
                  <c:y val="-3.1125711602390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14-48E6-84DB-DB5F47C23D2F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14-48E6-84DB-DB5F47C23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4.2</c:v>
                </c:pt>
                <c:pt idx="1">
                  <c:v>3.3</c:v>
                </c:pt>
                <c:pt idx="2">
                  <c:v>2.9</c:v>
                </c:pt>
                <c:pt idx="5">
                  <c:v>3.7</c:v>
                </c:pt>
                <c:pt idx="6">
                  <c:v>4.9000000000000004</c:v>
                </c:pt>
                <c:pt idx="7">
                  <c:v>3.7</c:v>
                </c:pt>
                <c:pt idx="8">
                  <c:v>3.6</c:v>
                </c:pt>
                <c:pt idx="9">
                  <c:v>4.3</c:v>
                </c:pt>
                <c:pt idx="11">
                  <c:v>4</c:v>
                </c:pt>
                <c:pt idx="12">
                  <c:v>4.4000000000000004</c:v>
                </c:pt>
                <c:pt idx="13">
                  <c:v>4.5999999999999996</c:v>
                </c:pt>
                <c:pt idx="14">
                  <c:v>3.4</c:v>
                </c:pt>
                <c:pt idx="15">
                  <c:v>6.8</c:v>
                </c:pt>
                <c:pt idx="16">
                  <c:v>8.8000000000000007</c:v>
                </c:pt>
                <c:pt idx="17">
                  <c:v>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614-48E6-84DB-DB5F47C23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830464"/>
        <c:axId val="168832000"/>
      </c:lineChart>
      <c:catAx>
        <c:axId val="1688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832000"/>
        <c:crosses val="autoZero"/>
        <c:auto val="1"/>
        <c:lblAlgn val="ctr"/>
        <c:lblOffset val="100"/>
        <c:noMultiLvlLbl val="0"/>
      </c:catAx>
      <c:valAx>
        <c:axId val="168832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</a:t>
                </a:r>
                <a:r>
                  <a:rPr lang="en-US" sz="1100" baseline="0" dirty="0"/>
                  <a:t> opioid-related mortality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830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922293587268854"/>
          <c:y val="0"/>
          <c:w val="0.28221910617337215"/>
          <c:h val="5.3110512451755146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8E-4754-B50A-2A3C87F4DDDE}"/>
              </c:ext>
            </c:extLst>
          </c:dPt>
          <c:dLbls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Benzo'!$A$5:$A$9</c:f>
              <c:strCache>
                <c:ptCount val="5"/>
                <c:pt idx="0">
                  <c:v>Bronx</c:v>
                </c:pt>
                <c:pt idx="1">
                  <c:v>Brooklyn 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'YRBS - Benzo'!$B$5:$B$9</c:f>
              <c:numCache>
                <c:formatCode>General</c:formatCode>
                <c:ptCount val="5"/>
                <c:pt idx="0">
                  <c:v>8.5</c:v>
                </c:pt>
                <c:pt idx="1">
                  <c:v>8.6999999999999993</c:v>
                </c:pt>
                <c:pt idx="2">
                  <c:v>7.4</c:v>
                </c:pt>
                <c:pt idx="3">
                  <c:v>7</c:v>
                </c:pt>
                <c:pt idx="4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8E-4754-B50A-2A3C87F4D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6398720"/>
        <c:axId val="136400256"/>
      </c:barChart>
      <c:catAx>
        <c:axId val="13639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400256"/>
        <c:crosses val="autoZero"/>
        <c:auto val="1"/>
        <c:lblAlgn val="ctr"/>
        <c:lblOffset val="100"/>
        <c:noMultiLvlLbl val="0"/>
      </c:catAx>
      <c:valAx>
        <c:axId val="136400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Youth Reporting </a:t>
                </a:r>
                <a:r>
                  <a:rPr lang="en-US" dirty="0" err="1"/>
                  <a:t>Unprescribed</a:t>
                </a:r>
                <a:r>
                  <a:rPr lang="en-US" baseline="0" dirty="0"/>
                  <a:t> pain </a:t>
                </a:r>
                <a:r>
                  <a:rPr lang="en-US" dirty="0"/>
                  <a:t>Rx</a:t>
                </a:r>
                <a:r>
                  <a:rPr lang="en-US" baseline="0" dirty="0"/>
                  <a:t> Use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1E-3"/>
              <c:y val="0.133643138357705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6398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59547244094482E-2"/>
          <c:y val="3.568800427724312E-2"/>
          <c:w val="0.87481463254593173"/>
          <c:h val="0.852065714007971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 to 34</c:v>
                </c:pt>
              </c:strCache>
            </c:strRef>
          </c:tx>
          <c:dLbls>
            <c:dLbl>
              <c:idx val="0"/>
              <c:layout>
                <c:manualLayout>
                  <c:x val="-2.9792514739586936E-2"/>
                  <c:y val="3.086419753086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B4-4824-9C02-8FB42EC7F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10.1</c:v>
                </c:pt>
                <c:pt idx="11">
                  <c:v>10.199999999999999</c:v>
                </c:pt>
                <c:pt idx="12">
                  <c:v>9.6</c:v>
                </c:pt>
                <c:pt idx="15">
                  <c:v>15</c:v>
                </c:pt>
                <c:pt idx="16">
                  <c:v>13.4</c:v>
                </c:pt>
                <c:pt idx="17">
                  <c:v>23.6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B4-4824-9C02-8FB42EC7FE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 to 44</c:v>
                </c:pt>
              </c:strCache>
            </c:strRef>
          </c:tx>
          <c:dLbls>
            <c:dLbl>
              <c:idx val="0"/>
              <c:layout>
                <c:manualLayout>
                  <c:x val="-4.2560735342267064E-2"/>
                  <c:y val="3.395061728395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B4-4824-9C02-8FB42EC7FEDD}"/>
                </c:ext>
              </c:extLst>
            </c:dLbl>
            <c:dLbl>
              <c:idx val="1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B4-4824-9C02-8FB42EC7FED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17</c:v>
                </c:pt>
                <c:pt idx="1">
                  <c:v>21.1</c:v>
                </c:pt>
                <c:pt idx="2">
                  <c:v>17.600000000000001</c:v>
                </c:pt>
                <c:pt idx="3">
                  <c:v>16.5</c:v>
                </c:pt>
                <c:pt idx="4">
                  <c:v>13.7</c:v>
                </c:pt>
                <c:pt idx="5">
                  <c:v>16</c:v>
                </c:pt>
                <c:pt idx="6">
                  <c:v>21.7</c:v>
                </c:pt>
                <c:pt idx="7">
                  <c:v>17.399999999999999</c:v>
                </c:pt>
                <c:pt idx="8">
                  <c:v>12</c:v>
                </c:pt>
                <c:pt idx="9">
                  <c:v>14.3</c:v>
                </c:pt>
                <c:pt idx="10">
                  <c:v>10.7</c:v>
                </c:pt>
                <c:pt idx="11">
                  <c:v>14.2</c:v>
                </c:pt>
                <c:pt idx="12">
                  <c:v>14.7</c:v>
                </c:pt>
                <c:pt idx="13">
                  <c:v>12.6</c:v>
                </c:pt>
                <c:pt idx="14">
                  <c:v>10.8</c:v>
                </c:pt>
                <c:pt idx="15">
                  <c:v>13.4</c:v>
                </c:pt>
                <c:pt idx="16">
                  <c:v>32.5</c:v>
                </c:pt>
                <c:pt idx="17">
                  <c:v>25.2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AB4-4824-9C02-8FB42EC7FE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 to 54</c:v>
                </c:pt>
              </c:strCache>
            </c:strRef>
          </c:tx>
          <c:dLbls>
            <c:dLbl>
              <c:idx val="0"/>
              <c:layout>
                <c:manualLayout>
                  <c:x val="-4.2560735342267057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B4-4824-9C02-8FB42EC7FEDD}"/>
                </c:ext>
              </c:extLst>
            </c:dLbl>
            <c:dLbl>
              <c:idx val="17"/>
              <c:layout>
                <c:manualLayout>
                  <c:x val="-8.333333333333333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B4-4824-9C02-8FB42EC7F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23.5</c:v>
                </c:pt>
                <c:pt idx="1">
                  <c:v>20.7</c:v>
                </c:pt>
                <c:pt idx="2">
                  <c:v>18.3</c:v>
                </c:pt>
                <c:pt idx="3">
                  <c:v>26.5</c:v>
                </c:pt>
                <c:pt idx="4">
                  <c:v>19.399999999999999</c:v>
                </c:pt>
                <c:pt idx="5">
                  <c:v>19.600000000000001</c:v>
                </c:pt>
                <c:pt idx="6">
                  <c:v>21</c:v>
                </c:pt>
                <c:pt idx="7">
                  <c:v>18.2</c:v>
                </c:pt>
                <c:pt idx="8">
                  <c:v>20.7</c:v>
                </c:pt>
                <c:pt idx="9">
                  <c:v>12</c:v>
                </c:pt>
                <c:pt idx="10">
                  <c:v>15.1</c:v>
                </c:pt>
                <c:pt idx="11">
                  <c:v>13.4</c:v>
                </c:pt>
                <c:pt idx="12">
                  <c:v>24.5</c:v>
                </c:pt>
                <c:pt idx="13">
                  <c:v>22.1</c:v>
                </c:pt>
                <c:pt idx="14">
                  <c:v>19.399999999999999</c:v>
                </c:pt>
                <c:pt idx="15">
                  <c:v>32.4</c:v>
                </c:pt>
                <c:pt idx="16">
                  <c:v>48.8</c:v>
                </c:pt>
                <c:pt idx="17">
                  <c:v>48.6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AB4-4824-9C02-8FB42EC7FE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55 to 64</c:v>
                </c:pt>
              </c:strCache>
            </c:strRef>
          </c:tx>
          <c:dLbls>
            <c:dLbl>
              <c:idx val="17"/>
              <c:layout>
                <c:manualLayout>
                  <c:x val="-8.3333333333333332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B4-4824-9C02-8FB42EC7F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9">
                  <c:v>21.6</c:v>
                </c:pt>
                <c:pt idx="11">
                  <c:v>14.6</c:v>
                </c:pt>
                <c:pt idx="12">
                  <c:v>18.5</c:v>
                </c:pt>
                <c:pt idx="13">
                  <c:v>14.5</c:v>
                </c:pt>
                <c:pt idx="14">
                  <c:v>16.100000000000001</c:v>
                </c:pt>
                <c:pt idx="15">
                  <c:v>22</c:v>
                </c:pt>
                <c:pt idx="16">
                  <c:v>37.200000000000003</c:v>
                </c:pt>
                <c:pt idx="17">
                  <c:v>41.2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AB4-4824-9C02-8FB42EC7F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934784"/>
        <c:axId val="168952960"/>
      </c:lineChart>
      <c:catAx>
        <c:axId val="1689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000"/>
            </a:pPr>
            <a:endParaRPr lang="en-US"/>
          </a:p>
        </c:txPr>
        <c:crossAx val="168952960"/>
        <c:crosses val="autoZero"/>
        <c:auto val="1"/>
        <c:lblAlgn val="ctr"/>
        <c:lblOffset val="100"/>
        <c:noMultiLvlLbl val="0"/>
      </c:catAx>
      <c:valAx>
        <c:axId val="168952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Opioid-related mortality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89347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241683352194237E-2"/>
          <c:y val="1.6977836595663796E-2"/>
          <c:w val="0.92272138371754242"/>
          <c:h val="0.889375974507467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8849452049711923E-2"/>
                  <c:y val="-3.985449746123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60-404F-85AB-5E5AEBDEC5AE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60-404F-85AB-5E5AEBDEC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7.2</c:v>
                </c:pt>
                <c:pt idx="1">
                  <c:v>7</c:v>
                </c:pt>
                <c:pt idx="2">
                  <c:v>7.6</c:v>
                </c:pt>
                <c:pt idx="3">
                  <c:v>8.1</c:v>
                </c:pt>
                <c:pt idx="4">
                  <c:v>6.7</c:v>
                </c:pt>
                <c:pt idx="5">
                  <c:v>7.7</c:v>
                </c:pt>
                <c:pt idx="6">
                  <c:v>8.5</c:v>
                </c:pt>
                <c:pt idx="7">
                  <c:v>7.3</c:v>
                </c:pt>
                <c:pt idx="8">
                  <c:v>7.3</c:v>
                </c:pt>
                <c:pt idx="9">
                  <c:v>6.9</c:v>
                </c:pt>
                <c:pt idx="10">
                  <c:v>5.4</c:v>
                </c:pt>
                <c:pt idx="11">
                  <c:v>6.6</c:v>
                </c:pt>
                <c:pt idx="12">
                  <c:v>8.9</c:v>
                </c:pt>
                <c:pt idx="13">
                  <c:v>9.4</c:v>
                </c:pt>
                <c:pt idx="14">
                  <c:v>7.3</c:v>
                </c:pt>
                <c:pt idx="15">
                  <c:v>12</c:v>
                </c:pt>
                <c:pt idx="16">
                  <c:v>19.7</c:v>
                </c:pt>
                <c:pt idx="17">
                  <c:v>19.899999999999999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A60-404F-85AB-5E5AEBDEC5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rgbClr val="33A02C"/>
              </a:solidFill>
            </a:ln>
          </c:spPr>
          <c:marker>
            <c:spPr>
              <a:solidFill>
                <a:srgbClr val="33A02C"/>
              </a:solidFill>
              <a:ln>
                <a:solidFill>
                  <a:srgbClr val="33A02C"/>
                </a:solidFill>
              </a:ln>
            </c:spPr>
          </c:marker>
          <c:dLbls>
            <c:dLbl>
              <c:idx val="0"/>
              <c:layout>
                <c:manualLayout>
                  <c:x val="-2.8849452049711909E-2"/>
                  <c:y val="3.700774764257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60-404F-85AB-5E5AEBDEC5AE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60-404F-85AB-5E5AEBDEC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4.8</c:v>
                </c:pt>
                <c:pt idx="1">
                  <c:v>5.6</c:v>
                </c:pt>
                <c:pt idx="5">
                  <c:v>6</c:v>
                </c:pt>
                <c:pt idx="6">
                  <c:v>5.6</c:v>
                </c:pt>
                <c:pt idx="9">
                  <c:v>5.3</c:v>
                </c:pt>
                <c:pt idx="11">
                  <c:v>5.2</c:v>
                </c:pt>
                <c:pt idx="12">
                  <c:v>6.6</c:v>
                </c:pt>
                <c:pt idx="13">
                  <c:v>4.8</c:v>
                </c:pt>
                <c:pt idx="14">
                  <c:v>4.3</c:v>
                </c:pt>
                <c:pt idx="15">
                  <c:v>6.8</c:v>
                </c:pt>
                <c:pt idx="16">
                  <c:v>13.1</c:v>
                </c:pt>
                <c:pt idx="17">
                  <c:v>15.5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A60-404F-85AB-5E5AEBDEC5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rgbClr val="1F78B4"/>
              </a:solidFill>
            </a:ln>
          </c:spPr>
          <c:marker>
            <c:spPr>
              <a:solidFill>
                <a:srgbClr val="1F78B4"/>
              </a:solidFill>
              <a:ln>
                <a:solidFill>
                  <a:srgbClr val="1F78B4"/>
                </a:solidFill>
              </a:ln>
            </c:spPr>
          </c:marker>
          <c:dLbls>
            <c:dLbl>
              <c:idx val="0"/>
              <c:layout>
                <c:manualLayout>
                  <c:x val="-1.2364050878447955E-2"/>
                  <c:y val="-2.277399854927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60-404F-85AB-5E5AEBDEC5AE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60-404F-85AB-5E5AEBDEC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15.7</c:v>
                </c:pt>
                <c:pt idx="1">
                  <c:v>15.9</c:v>
                </c:pt>
                <c:pt idx="3">
                  <c:v>17.3</c:v>
                </c:pt>
                <c:pt idx="6">
                  <c:v>17.3</c:v>
                </c:pt>
                <c:pt idx="7">
                  <c:v>20.399999999999999</c:v>
                </c:pt>
                <c:pt idx="8">
                  <c:v>16.7</c:v>
                </c:pt>
                <c:pt idx="9">
                  <c:v>14.4</c:v>
                </c:pt>
                <c:pt idx="11">
                  <c:v>15.1</c:v>
                </c:pt>
                <c:pt idx="12">
                  <c:v>21.1</c:v>
                </c:pt>
                <c:pt idx="13">
                  <c:v>14.8</c:v>
                </c:pt>
                <c:pt idx="14">
                  <c:v>17.899999999999999</c:v>
                </c:pt>
                <c:pt idx="15">
                  <c:v>27.5</c:v>
                </c:pt>
                <c:pt idx="16">
                  <c:v>34.5</c:v>
                </c:pt>
                <c:pt idx="17">
                  <c:v>32.9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A60-404F-85AB-5E5AEBDEC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90048"/>
        <c:axId val="169116416"/>
      </c:lineChart>
      <c:catAx>
        <c:axId val="16909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9116416"/>
        <c:crosses val="autoZero"/>
        <c:auto val="1"/>
        <c:lblAlgn val="ctr"/>
        <c:lblOffset val="100"/>
        <c:noMultiLvlLbl val="0"/>
      </c:catAx>
      <c:valAx>
        <c:axId val="169116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 opioid-related mortality</a:t>
                </a:r>
                <a:r>
                  <a:rPr lang="en-US" sz="1000" baseline="0" dirty="0"/>
                  <a:t> rate per 100,000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1.171826449398311E-3"/>
              <c:y val="0.1008260505851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9090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05289866681349"/>
          <c:y val="0"/>
          <c:w val="0.47136705405556556"/>
          <c:h val="4.857474220102626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34722322509548E-2"/>
          <c:y val="3.1858405465141841E-2"/>
          <c:w val="0.91434278542337177"/>
          <c:h val="0.83818233315727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Heroin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8D-4216-878C-EC78783875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8D-4216-878C-EC787838755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8D-4216-878C-EC787838755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8D-4216-878C-EC78783875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58D-4216-878C-EC78783875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58D-4216-878C-EC787838755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58D-4216-878C-EC787838755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58D-4216-878C-EC787838755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Bronx</c:v>
                </c:pt>
                <c:pt idx="1">
                  <c:v>Rest of NYC</c:v>
                </c:pt>
                <c:pt idx="3">
                  <c:v>Male</c:v>
                </c:pt>
                <c:pt idx="4">
                  <c:v>Female</c:v>
                </c:pt>
                <c:pt idx="6">
                  <c:v>Hispanic</c:v>
                </c:pt>
                <c:pt idx="7">
                  <c:v>Non-Hispanic 
black</c:v>
                </c:pt>
                <c:pt idx="8">
                  <c:v>Non-Hispanic 
white</c:v>
                </c:pt>
                <c:pt idx="10">
                  <c:v>25 to 34</c:v>
                </c:pt>
                <c:pt idx="11">
                  <c:v>35 to 44</c:v>
                </c:pt>
                <c:pt idx="12">
                  <c:v>45 to 54</c:v>
                </c:pt>
                <c:pt idx="13">
                  <c:v>55 to 64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11.4</c:v>
                </c:pt>
                <c:pt idx="1">
                  <c:v>5.3</c:v>
                </c:pt>
                <c:pt idx="3">
                  <c:v>17.399999999999999</c:v>
                </c:pt>
                <c:pt idx="4">
                  <c:v>3.4</c:v>
                </c:pt>
                <c:pt idx="6">
                  <c:v>11.1</c:v>
                </c:pt>
                <c:pt idx="7">
                  <c:v>6.5</c:v>
                </c:pt>
                <c:pt idx="8">
                  <c:v>16.899999999999999</c:v>
                </c:pt>
                <c:pt idx="10">
                  <c:v>9.4</c:v>
                </c:pt>
                <c:pt idx="11">
                  <c:v>15.4</c:v>
                </c:pt>
                <c:pt idx="12">
                  <c:v>28</c:v>
                </c:pt>
                <c:pt idx="13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58D-4216-878C-EC7878387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9171584"/>
        <c:axId val="169177472"/>
      </c:barChart>
      <c:catAx>
        <c:axId val="16917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69177472"/>
        <c:crosses val="autoZero"/>
        <c:auto val="1"/>
        <c:lblAlgn val="ctr"/>
        <c:lblOffset val="100"/>
        <c:noMultiLvlLbl val="0"/>
      </c:catAx>
      <c:valAx>
        <c:axId val="169177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 heroin-related mortality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917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 synthetic narcotics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9-4D1A-B029-185A4DB3FF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9-4D1A-B029-185A4DB3FF3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F9-4D1A-B029-185A4DB3FF3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F9-4D1A-B029-185A4DB3FF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F9-4D1A-B029-185A4DB3FF3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0F9-4D1A-B029-185A4DB3FF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0F9-4D1A-B029-185A4DB3FF3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0F9-4D1A-B029-185A4DB3FF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Bronx</c:v>
                </c:pt>
                <c:pt idx="1">
                  <c:v>NYC excl. Bronx</c:v>
                </c:pt>
                <c:pt idx="3">
                  <c:v>Male</c:v>
                </c:pt>
                <c:pt idx="4">
                  <c:v>Female</c:v>
                </c:pt>
                <c:pt idx="6">
                  <c:v>Hispanic</c:v>
                </c:pt>
                <c:pt idx="7">
                  <c:v>Non-Hispanic 
black</c:v>
                </c:pt>
                <c:pt idx="8">
                  <c:v>Non-Hispanic 
white</c:v>
                </c:pt>
                <c:pt idx="10">
                  <c:v>25 to 34</c:v>
                </c:pt>
                <c:pt idx="11">
                  <c:v>35 to 44</c:v>
                </c:pt>
                <c:pt idx="12">
                  <c:v>45 to 54</c:v>
                </c:pt>
                <c:pt idx="13">
                  <c:v>55 to 64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12.8</c:v>
                </c:pt>
                <c:pt idx="1">
                  <c:v>7.2</c:v>
                </c:pt>
                <c:pt idx="3">
                  <c:v>19.8</c:v>
                </c:pt>
                <c:pt idx="4">
                  <c:v>4.5</c:v>
                </c:pt>
                <c:pt idx="6">
                  <c:v>11.4</c:v>
                </c:pt>
                <c:pt idx="7">
                  <c:v>9.8000000000000007</c:v>
                </c:pt>
                <c:pt idx="8">
                  <c:v>21.3</c:v>
                </c:pt>
                <c:pt idx="10">
                  <c:v>11.7</c:v>
                </c:pt>
                <c:pt idx="11">
                  <c:v>18.100000000000001</c:v>
                </c:pt>
                <c:pt idx="12">
                  <c:v>30.4</c:v>
                </c:pt>
                <c:pt idx="13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0F9-4D1A-B029-185A4DB3F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466368"/>
        <c:axId val="175467904"/>
      </c:barChart>
      <c:catAx>
        <c:axId val="17546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75467904"/>
        <c:crosses val="autoZero"/>
        <c:auto val="1"/>
        <c:lblAlgn val="ctr"/>
        <c:lblOffset val="100"/>
        <c:noMultiLvlLbl val="0"/>
      </c:catAx>
      <c:valAx>
        <c:axId val="175467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 fentanyl-</a:t>
                </a:r>
                <a:r>
                  <a:rPr lang="en-US" sz="1000" b="1" dirty="0"/>
                  <a:t>related</a:t>
                </a:r>
                <a:r>
                  <a:rPr lang="en-US" sz="1000" dirty="0"/>
                  <a:t> mortality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546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 synthetic narcotics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3D-4A86-B4C0-241CA54FFF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3D-4A86-B4C0-241CA54FFF7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3D-4A86-B4C0-241CA54FFF7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3D-4A86-B4C0-241CA54FFF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3D-4A86-B4C0-241CA54FFF7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3D-4A86-B4C0-241CA54FFF7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3D-4A86-B4C0-241CA54FFF7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3D-4A86-B4C0-241CA54FFF7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Bronx</c:v>
                </c:pt>
                <c:pt idx="1">
                  <c:v>NYC excl. Bronx</c:v>
                </c:pt>
                <c:pt idx="3">
                  <c:v>Male</c:v>
                </c:pt>
                <c:pt idx="4">
                  <c:v>Female</c:v>
                </c:pt>
                <c:pt idx="6">
                  <c:v>Hispanic</c:v>
                </c:pt>
                <c:pt idx="7">
                  <c:v>Non-Hispanic 
black</c:v>
                </c:pt>
                <c:pt idx="8">
                  <c:v>Non-Hispanic 
white</c:v>
                </c:pt>
                <c:pt idx="10">
                  <c:v>25 to 34</c:v>
                </c:pt>
                <c:pt idx="11">
                  <c:v>35 to 44</c:v>
                </c:pt>
                <c:pt idx="12">
                  <c:v>45 to 54</c:v>
                </c:pt>
                <c:pt idx="13">
                  <c:v>55 to 64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10.8</c:v>
                </c:pt>
                <c:pt idx="1">
                  <c:v>5.6</c:v>
                </c:pt>
                <c:pt idx="3">
                  <c:v>14.8</c:v>
                </c:pt>
                <c:pt idx="4">
                  <c:v>5.2</c:v>
                </c:pt>
                <c:pt idx="6">
                  <c:v>8.8000000000000007</c:v>
                </c:pt>
                <c:pt idx="7">
                  <c:v>11.9</c:v>
                </c:pt>
                <c:pt idx="8">
                  <c:v>9.5</c:v>
                </c:pt>
                <c:pt idx="10">
                  <c:v>8.6999999999999993</c:v>
                </c:pt>
                <c:pt idx="11">
                  <c:v>11.9</c:v>
                </c:pt>
                <c:pt idx="12">
                  <c:v>28</c:v>
                </c:pt>
                <c:pt idx="13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F3D-4A86-B4C0-241CA54FF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654016"/>
        <c:axId val="175655552"/>
      </c:barChart>
      <c:catAx>
        <c:axId val="17565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75655552"/>
        <c:crosses val="autoZero"/>
        <c:auto val="1"/>
        <c:lblAlgn val="ctr"/>
        <c:lblOffset val="100"/>
        <c:noMultiLvlLbl val="0"/>
      </c:catAx>
      <c:valAx>
        <c:axId val="175655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Age-adjusted</a:t>
                </a:r>
                <a:r>
                  <a:rPr lang="en-US" sz="1000" baseline="0" dirty="0"/>
                  <a:t> c</a:t>
                </a:r>
                <a:r>
                  <a:rPr lang="en-US" sz="1000" dirty="0"/>
                  <a:t>ocaine-related</a:t>
                </a:r>
                <a:r>
                  <a:rPr lang="en-US" sz="1000" baseline="0" dirty="0"/>
                  <a:t> mortality rate per 100,000</a:t>
                </a:r>
                <a:endParaRPr lang="en-US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565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69-4220-8015-40389FD081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Benzo'!$A$28:$A$32</c:f>
              <c:strCache>
                <c:ptCount val="5"/>
                <c:pt idx="0">
                  <c:v>Bronx</c:v>
                </c:pt>
                <c:pt idx="1">
                  <c:v>Brooklyn 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'YRBS - Benzo'!$B$28:$B$32</c:f>
              <c:numCache>
                <c:formatCode>General</c:formatCode>
                <c:ptCount val="5"/>
                <c:pt idx="0">
                  <c:v>6.4</c:v>
                </c:pt>
                <c:pt idx="1">
                  <c:v>6.3</c:v>
                </c:pt>
                <c:pt idx="2">
                  <c:v>4.7</c:v>
                </c:pt>
                <c:pt idx="3">
                  <c:v>5.9</c:v>
                </c:pt>
                <c:pt idx="4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69-4220-8015-40389FD0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6639232"/>
        <c:axId val="136640768"/>
      </c:barChart>
      <c:catAx>
        <c:axId val="13663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640768"/>
        <c:crosses val="autoZero"/>
        <c:auto val="1"/>
        <c:lblAlgn val="ctr"/>
        <c:lblOffset val="100"/>
        <c:noMultiLvlLbl val="0"/>
      </c:catAx>
      <c:valAx>
        <c:axId val="136640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Youth Reporting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Unprescribed</a:t>
                </a:r>
                <a:r>
                  <a:rPr lang="en-US" baseline="0" dirty="0"/>
                  <a:t> Stimulant Rx Use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63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80-474A-AB99-820A2AA2656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80-474A-AB99-820A2AA2656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80-474A-AB99-820A2AA2656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80-474A-AB99-820A2AA2656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80-474A-AB99-820A2AA2656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80-474A-AB99-820A2AA2656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80-474A-AB99-820A2AA2656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680-474A-AB99-820A2AA2656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680-474A-AB99-820A2AA2656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680-474A-AB99-820A2AA26567}"/>
              </c:ext>
            </c:extLst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13.4*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80-474A-AB99-820A2AA26567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12.7*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680-474A-AB99-820A2AA26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'YRBS - Benzo'!$A$4:$A$15</c:f>
              <c:strCache>
                <c:ptCount val="12"/>
                <c:pt idx="0">
                  <c:v>Male</c:v>
                </c:pt>
                <c:pt idx="1">
                  <c:v>Female</c:v>
                </c:pt>
                <c:pt idx="3">
                  <c:v>9th</c:v>
                </c:pt>
                <c:pt idx="4">
                  <c:v>10th</c:v>
                </c:pt>
                <c:pt idx="5">
                  <c:v>11th</c:v>
                </c:pt>
                <c:pt idx="6">
                  <c:v>12th</c:v>
                </c:pt>
                <c:pt idx="8">
                  <c:v>Hispanic</c:v>
                </c:pt>
                <c:pt idx="9">
                  <c:v>Non-Hispanic black</c:v>
                </c:pt>
                <c:pt idx="10">
                  <c:v>Non-Hispanic white</c:v>
                </c:pt>
                <c:pt idx="11">
                  <c:v>Non-Hispanic other</c:v>
                </c:pt>
              </c:strCache>
            </c:strRef>
          </c:cat>
          <c:val>
            <c:numRef>
              <c:f>'YRBS - Benzo'!$B$4:$B$15</c:f>
              <c:numCache>
                <c:formatCode>General</c:formatCode>
                <c:ptCount val="12"/>
                <c:pt idx="0">
                  <c:v>8.4</c:v>
                </c:pt>
                <c:pt idx="1">
                  <c:v>7.9</c:v>
                </c:pt>
                <c:pt idx="3">
                  <c:v>5.6</c:v>
                </c:pt>
                <c:pt idx="4">
                  <c:v>7.5</c:v>
                </c:pt>
                <c:pt idx="5">
                  <c:v>10.1</c:v>
                </c:pt>
                <c:pt idx="6">
                  <c:v>10.3</c:v>
                </c:pt>
                <c:pt idx="8">
                  <c:v>8.1</c:v>
                </c:pt>
                <c:pt idx="9">
                  <c:v>7.6</c:v>
                </c:pt>
                <c:pt idx="10">
                  <c:v>13.4</c:v>
                </c:pt>
                <c:pt idx="11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680-474A-AB99-820A2AA26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7206784"/>
        <c:axId val="137507584"/>
      </c:barChart>
      <c:catAx>
        <c:axId val="1372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507584"/>
        <c:crosses val="autoZero"/>
        <c:auto val="1"/>
        <c:lblAlgn val="ctr"/>
        <c:lblOffset val="100"/>
        <c:noMultiLvlLbl val="0"/>
      </c:catAx>
      <c:valAx>
        <c:axId val="137507584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youth reporting </a:t>
                </a:r>
                <a:r>
                  <a:rPr lang="en-US" dirty="0" err="1"/>
                  <a:t>unprescribed</a:t>
                </a:r>
                <a:r>
                  <a:rPr lang="en-US" baseline="0" dirty="0"/>
                  <a:t> Rx </a:t>
                </a:r>
                <a:r>
                  <a:rPr lang="en-US" u="sng" baseline="0" dirty="0"/>
                  <a:t>p</a:t>
                </a:r>
                <a:r>
                  <a:rPr lang="en-US" u="sng" dirty="0"/>
                  <a:t>ain</a:t>
                </a:r>
                <a:r>
                  <a:rPr lang="en-US" u="sng" baseline="0" dirty="0"/>
                  <a:t> m</a:t>
                </a:r>
                <a:r>
                  <a:rPr lang="en-US" u="sng" dirty="0"/>
                  <a:t>edication</a:t>
                </a:r>
                <a:r>
                  <a:rPr lang="en-US" baseline="0" dirty="0"/>
                  <a:t> use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1E-3"/>
              <c:y val="0.133643138357705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206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12502759584962E-2"/>
          <c:y val="4.8348956380452453E-2"/>
          <c:w val="0.91695354085412217"/>
          <c:h val="0.88892159313419161"/>
        </c:manualLayout>
      </c:layout>
      <c:lineChart>
        <c:grouping val="standard"/>
        <c:varyColors val="0"/>
        <c:ser>
          <c:idx val="0"/>
          <c:order val="0"/>
          <c:tx>
            <c:strRef>
              <c:f>'YRBS - heroin'!$A$5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9844236760124609E-2"/>
                  <c:y val="-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88-4A04-92DB-1AC9A9D3CDCF}"/>
                </c:ext>
              </c:extLst>
            </c:dLbl>
            <c:dLbl>
              <c:idx val="3"/>
              <c:layout>
                <c:manualLayout>
                  <c:x val="-7.7881619937694704E-3"/>
                  <c:y val="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8-4A04-92DB-1AC9A9D3CDC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88-4A04-92DB-1AC9A9D3C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'YRBS - heroin'!$B$4:$E$4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'YRBS - heroin'!$B$5:$E$5</c:f>
              <c:numCache>
                <c:formatCode>General</c:formatCode>
                <c:ptCount val="4"/>
                <c:pt idx="0">
                  <c:v>6.3</c:v>
                </c:pt>
                <c:pt idx="1">
                  <c:v>7.8</c:v>
                </c:pt>
                <c:pt idx="2">
                  <c:v>6.5</c:v>
                </c:pt>
                <c:pt idx="3">
                  <c:v>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688-4A04-92DB-1AC9A9D3CDCF}"/>
            </c:ext>
          </c:extLst>
        </c:ser>
        <c:ser>
          <c:idx val="5"/>
          <c:order val="1"/>
          <c:tx>
            <c:strRef>
              <c:f>'YRBS - heroin'!$A$10</c:f>
              <c:strCache>
                <c:ptCount val="1"/>
                <c:pt idx="0">
                  <c:v>NYC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9844236760124609E-2"/>
                  <c:y val="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88-4A04-92DB-1AC9A9D3CDCF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88-4A04-92DB-1AC9A9D3CD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'YRBS - heroin'!$B$4:$E$4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'YRBS - heroin'!$B$10:$E$10</c:f>
              <c:numCache>
                <c:formatCode>General</c:formatCode>
                <c:ptCount val="4"/>
                <c:pt idx="0">
                  <c:v>7.3</c:v>
                </c:pt>
                <c:pt idx="1">
                  <c:v>7.3</c:v>
                </c:pt>
                <c:pt idx="2">
                  <c:v>7</c:v>
                </c:pt>
                <c:pt idx="3">
                  <c:v>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688-4A04-92DB-1AC9A9D3C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98688"/>
        <c:axId val="137708672"/>
      </c:lineChart>
      <c:catAx>
        <c:axId val="1376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708672"/>
        <c:crosses val="autoZero"/>
        <c:auto val="1"/>
        <c:lblAlgn val="ctr"/>
        <c:lblOffset val="100"/>
        <c:noMultiLvlLbl val="0"/>
      </c:catAx>
      <c:valAx>
        <c:axId val="137708672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of Youth</a:t>
                </a:r>
                <a:r>
                  <a:rPr lang="en-US" sz="1100" baseline="0" dirty="0"/>
                  <a:t> Reporting Rx pain med use without an Rx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"/>
              <c:y val="0.142941923926175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69868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348595677876714"/>
          <c:y val="3.3193350831146107E-2"/>
          <c:w val="0.40128081536536903"/>
          <c:h val="5.099445902595508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12502759584962E-2"/>
          <c:y val="6.4221972253468318E-2"/>
          <c:w val="0.91695354085412217"/>
          <c:h val="0.87304857726117568"/>
        </c:manualLayout>
      </c:layout>
      <c:lineChart>
        <c:grouping val="standard"/>
        <c:varyColors val="0"/>
        <c:ser>
          <c:idx val="0"/>
          <c:order val="0"/>
          <c:tx>
            <c:strRef>
              <c:f>'YRBS - heroin'!$A$5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67289719626168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96-44A9-B02C-5131DDB451D3}"/>
                </c:ext>
              </c:extLst>
            </c:dLbl>
            <c:dLbl>
              <c:idx val="7"/>
              <c:layout>
                <c:manualLayout>
                  <c:x val="-9.3459170407436242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96-44A9-B02C-5131DDB45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'YRBS - heroin'!$B$4:$I$4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'YRBS - heroin'!$B$5:$I$5</c:f>
              <c:numCache>
                <c:formatCode>General</c:formatCode>
                <c:ptCount val="8"/>
                <c:pt idx="0">
                  <c:v>1.9</c:v>
                </c:pt>
                <c:pt idx="1">
                  <c:v>3.2</c:v>
                </c:pt>
                <c:pt idx="2">
                  <c:v>1.4</c:v>
                </c:pt>
                <c:pt idx="3">
                  <c:v>4.2</c:v>
                </c:pt>
                <c:pt idx="4">
                  <c:v>3.2</c:v>
                </c:pt>
                <c:pt idx="5">
                  <c:v>5.2</c:v>
                </c:pt>
                <c:pt idx="6">
                  <c:v>4.0999999999999996</c:v>
                </c:pt>
                <c:pt idx="7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C96-44A9-B02C-5131DDB451D3}"/>
            </c:ext>
          </c:extLst>
        </c:ser>
        <c:ser>
          <c:idx val="5"/>
          <c:order val="1"/>
          <c:tx>
            <c:strRef>
              <c:f>'YRBS - heroin'!$A$10</c:f>
              <c:strCache>
                <c:ptCount val="1"/>
                <c:pt idx="0">
                  <c:v>NYC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286604361370715E-2"/>
                  <c:y val="1.058201058201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96-44A9-B02C-5131DDB451D3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96-44A9-B02C-5131DDB451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'YRBS - heroin'!$B$4:$I$4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'YRBS - heroin'!$B$10:$I$10</c:f>
              <c:numCache>
                <c:formatCode>General</c:formatCode>
                <c:ptCount val="8"/>
                <c:pt idx="0">
                  <c:v>1.6</c:v>
                </c:pt>
                <c:pt idx="1">
                  <c:v>1.8</c:v>
                </c:pt>
                <c:pt idx="2">
                  <c:v>1.3</c:v>
                </c:pt>
                <c:pt idx="3">
                  <c:v>2.6</c:v>
                </c:pt>
                <c:pt idx="4">
                  <c:v>2.7</c:v>
                </c:pt>
                <c:pt idx="5">
                  <c:v>2.8</c:v>
                </c:pt>
                <c:pt idx="6">
                  <c:v>2.5</c:v>
                </c:pt>
                <c:pt idx="7">
                  <c:v>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C96-44A9-B02C-5131DDB45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98560"/>
        <c:axId val="138100096"/>
      </c:lineChart>
      <c:catAx>
        <c:axId val="1380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100096"/>
        <c:crosses val="autoZero"/>
        <c:auto val="1"/>
        <c:lblAlgn val="ctr"/>
        <c:lblOffset val="100"/>
        <c:noMultiLvlLbl val="0"/>
      </c:catAx>
      <c:valAx>
        <c:axId val="138100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of Youth</a:t>
                </a:r>
                <a:r>
                  <a:rPr lang="en-US" sz="1100" baseline="0" dirty="0"/>
                  <a:t> Reporting at Least One Heroin Use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"/>
              <c:y val="0.142941923926175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8098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420536218019476"/>
          <c:y val="6.2293879931675206E-2"/>
          <c:w val="0.32651446022518216"/>
          <c:h val="5.0994459025955084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12502759584962E-2"/>
          <c:y val="6.4221972253468318E-2"/>
          <c:w val="0.91695354085412217"/>
          <c:h val="0.87304857726117568"/>
        </c:manualLayout>
      </c:layout>
      <c:lineChart>
        <c:grouping val="standard"/>
        <c:varyColors val="0"/>
        <c:ser>
          <c:idx val="0"/>
          <c:order val="0"/>
          <c:tx>
            <c:strRef>
              <c:f>'YRBS - heroin'!$A$5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67289719626168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D1-4DE5-A28E-05DA7EFE9487}"/>
                </c:ext>
              </c:extLst>
            </c:dLbl>
            <c:dLbl>
              <c:idx val="7"/>
              <c:layout>
                <c:manualLayout>
                  <c:x val="-9.3459170407436242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D1-4DE5-A28E-05DA7EFE9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'YRBS - heroin'!$B$4:$I$4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'YRBS - heroin'!$B$5:$I$5</c:f>
              <c:numCache>
                <c:formatCode>General</c:formatCode>
                <c:ptCount val="8"/>
                <c:pt idx="0">
                  <c:v>1.9</c:v>
                </c:pt>
                <c:pt idx="1">
                  <c:v>3.2</c:v>
                </c:pt>
                <c:pt idx="2">
                  <c:v>1.4</c:v>
                </c:pt>
                <c:pt idx="3">
                  <c:v>4.2</c:v>
                </c:pt>
                <c:pt idx="4">
                  <c:v>3.2</c:v>
                </c:pt>
                <c:pt idx="5">
                  <c:v>5.2</c:v>
                </c:pt>
                <c:pt idx="6">
                  <c:v>4.0999999999999996</c:v>
                </c:pt>
                <c:pt idx="7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D1-4DE5-A28E-05DA7EFE9487}"/>
            </c:ext>
          </c:extLst>
        </c:ser>
        <c:ser>
          <c:idx val="5"/>
          <c:order val="1"/>
          <c:tx>
            <c:strRef>
              <c:f>'YRBS - heroin'!$A$10</c:f>
              <c:strCache>
                <c:ptCount val="1"/>
                <c:pt idx="0">
                  <c:v>NYC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286604361370715E-2"/>
                  <c:y val="1.058201058201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D1-4DE5-A28E-05DA7EFE9487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D1-4DE5-A28E-05DA7EFE94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'YRBS - heroin'!$B$4:$I$4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'YRBS - heroin'!$B$10:$I$10</c:f>
              <c:numCache>
                <c:formatCode>General</c:formatCode>
                <c:ptCount val="8"/>
                <c:pt idx="0">
                  <c:v>3.5</c:v>
                </c:pt>
                <c:pt idx="1">
                  <c:v>3.6</c:v>
                </c:pt>
                <c:pt idx="2">
                  <c:v>3.2</c:v>
                </c:pt>
                <c:pt idx="3">
                  <c:v>4.2</c:v>
                </c:pt>
                <c:pt idx="4">
                  <c:v>4.0999999999999996</c:v>
                </c:pt>
                <c:pt idx="5">
                  <c:v>4.7</c:v>
                </c:pt>
                <c:pt idx="6">
                  <c:v>4.4000000000000004</c:v>
                </c:pt>
                <c:pt idx="7">
                  <c:v>4.0999999999999996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DD1-4DE5-A28E-05DA7EFE9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66880"/>
        <c:axId val="138616832"/>
      </c:lineChart>
      <c:catAx>
        <c:axId val="1382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616832"/>
        <c:crosses val="autoZero"/>
        <c:auto val="1"/>
        <c:lblAlgn val="ctr"/>
        <c:lblOffset val="100"/>
        <c:noMultiLvlLbl val="0"/>
      </c:catAx>
      <c:valAx>
        <c:axId val="138616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of Youth</a:t>
                </a:r>
                <a:r>
                  <a:rPr lang="en-US" sz="1100" baseline="0" dirty="0"/>
                  <a:t> Reporting at Least One Cocaine Use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"/>
              <c:y val="0.142941923926175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8266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420536218019476"/>
          <c:y val="6.2293879931675206E-2"/>
          <c:w val="0.32651446022518216"/>
          <c:h val="5.0994459025955084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0.72603</cdr:x>
      <cdr:y>0.125</cdr:y>
    </cdr:from>
    <cdr:to>
      <cdr:x>0.92466</cdr:x>
      <cdr:y>0.21429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77200" y="533400"/>
          <a:ext cx="2209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Un-prescribed Rx Use</a:t>
          </a:r>
        </a:p>
      </cdr:txBody>
    </cdr:sp>
  </cdr:relSizeAnchor>
  <cdr:relSizeAnchor xmlns:cdr="http://schemas.openxmlformats.org/drawingml/2006/chartDrawing">
    <cdr:from>
      <cdr:x>0.31507</cdr:x>
      <cdr:y>0.125</cdr:y>
    </cdr:from>
    <cdr:to>
      <cdr:x>0.4726</cdr:x>
      <cdr:y>0.19643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5200" y="533400"/>
          <a:ext cx="1752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err="1"/>
            <a:t>Illict</a:t>
          </a:r>
          <a:r>
            <a:rPr lang="en-US" sz="1200" b="1" dirty="0"/>
            <a:t> drug use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0.12941</cdr:x>
      <cdr:y>0.075</cdr:y>
    </cdr:from>
    <cdr:to>
      <cdr:x>0.63529</cdr:x>
      <cdr:y>0.225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228600"/>
          <a:ext cx="32766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100" dirty="0"/>
            <a:t>Half (25) of NTAs in NYC with the highest </a:t>
          </a:r>
        </a:p>
        <a:p xmlns:a="http://schemas.openxmlformats.org/drawingml/2006/main">
          <a:pPr algn="l"/>
          <a:r>
            <a:rPr lang="en-US" sz="1100" dirty="0"/>
            <a:t>drug-related hospitalization rate are in the Bronx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0.05806</cdr:x>
      <cdr:y>0.22633</cdr:y>
    </cdr:from>
    <cdr:to>
      <cdr:x>0.32258</cdr:x>
      <cdr:y>0.34704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1143000"/>
          <a:ext cx="312420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800" b="1" u="sng" dirty="0"/>
            <a:t>Drug categories are not mutually exclusive. </a:t>
          </a:r>
          <a:r>
            <a:rPr lang="en-US" sz="800" dirty="0"/>
            <a:t>Rates do not reflect deaths that involved ONLY that drug.  The same death will be included in multiple categories if multiple drugs involved. Rates do not sum to overall drug-related mortality rate.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0.49653</cdr:x>
      <cdr:y>0.23687</cdr:y>
    </cdr:from>
    <cdr:to>
      <cdr:x>0.98064</cdr:x>
      <cdr:y>0.38492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30847" y="1219177"/>
          <a:ext cx="2857537" cy="7620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Natural and semi-synthetic opioids includes morphine, oxycodone, hydrocodone, </a:t>
          </a:r>
          <a:r>
            <a:rPr lang="en-US" sz="800" dirty="0" err="1"/>
            <a:t>hydromorphone</a:t>
          </a:r>
          <a:endParaRPr lang="en-US" sz="800" dirty="0"/>
        </a:p>
        <a:p xmlns:a="http://schemas.openxmlformats.org/drawingml/2006/main">
          <a:endParaRPr lang="en-US" sz="400" dirty="0"/>
        </a:p>
        <a:p xmlns:a="http://schemas.openxmlformats.org/drawingml/2006/main">
          <a:r>
            <a:rPr lang="en-US" sz="800" dirty="0"/>
            <a:t>The term “fentanyl” represents synthetic opioids excluding methadone.  This is mostly fentanyl but may also include </a:t>
          </a:r>
          <a:r>
            <a:rPr lang="en-US" sz="800" dirty="0" err="1"/>
            <a:t>meperidine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0.10925</cdr:x>
      <cdr:y>0.41668</cdr:y>
    </cdr:from>
    <cdr:to>
      <cdr:x>0.67726</cdr:x>
      <cdr:y>0.55421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644859" y="2144643"/>
          <a:ext cx="3352769" cy="7078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/>
            <a:t>Since 2014, percentage increase in deaths involving:</a:t>
          </a:r>
        </a:p>
        <a:p xmlns:a="http://schemas.openxmlformats.org/drawingml/2006/main">
          <a:r>
            <a:rPr lang="en-US" sz="1000" b="1" dirty="0"/>
            <a:t>Fentanyl: 500.0% (since 2015)</a:t>
          </a:r>
        </a:p>
        <a:p xmlns:a="http://schemas.openxmlformats.org/drawingml/2006/main">
          <a:r>
            <a:rPr lang="en-US" sz="1000" b="1" dirty="0"/>
            <a:t>Heroin: 82.8%</a:t>
          </a:r>
        </a:p>
        <a:p xmlns:a="http://schemas.openxmlformats.org/drawingml/2006/main">
          <a:r>
            <a:rPr lang="en-US" sz="1000" b="1" dirty="0"/>
            <a:t>Cocaine: 133.0%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0.44516</cdr:x>
      <cdr:y>0.01738</cdr:y>
    </cdr:from>
    <cdr:to>
      <cdr:x>0.9691</cdr:x>
      <cdr:y>0.05213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76200"/>
          <a:ext cx="448425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CB7DA-E938-4D00-8426-2E3974EEFB9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D9DCE5-5103-4FC2-A56B-B9D2798A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670692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5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31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5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5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Drug-related</a:t>
            </a:r>
            <a:r>
              <a:rPr lang="en-US" baseline="0" dirty="0"/>
              <a:t> mortality was identified using the “drug-induced causes” in the CDC Wonder database.  These deaths include drug poisonings that are </a:t>
            </a:r>
            <a:r>
              <a:rPr lang="en-US" u="sng" baseline="0" dirty="0"/>
              <a:t>unintentional (X40-44), suicides (X60-64), homicides (X85), and undetermined (Y10-Y14)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6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8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8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8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8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2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2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ICD</a:t>
            </a:r>
            <a:r>
              <a:rPr lang="en-US" baseline="0" dirty="0"/>
              <a:t>-10 Codes: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Cocaine: T40.5</a:t>
            </a:r>
          </a:p>
          <a:p>
            <a:r>
              <a:rPr lang="en-US" baseline="0" dirty="0"/>
              <a:t>Heroin: T40.1</a:t>
            </a:r>
          </a:p>
          <a:p>
            <a:r>
              <a:rPr lang="en-US" baseline="0" dirty="0"/>
              <a:t>Natural and semisynthetic opioid: T40.2</a:t>
            </a:r>
          </a:p>
          <a:p>
            <a:r>
              <a:rPr lang="en-US" baseline="0" dirty="0"/>
              <a:t>Methadone: T40.3</a:t>
            </a:r>
          </a:p>
          <a:p>
            <a:r>
              <a:rPr lang="en-US" baseline="0" dirty="0"/>
              <a:t>Fentanyl: T40.4 </a:t>
            </a:r>
          </a:p>
          <a:p>
            <a:r>
              <a:rPr lang="en-US" baseline="0" dirty="0"/>
              <a:t>Benzodiazepine: T42.4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ICD</a:t>
            </a:r>
            <a:r>
              <a:rPr lang="en-US" baseline="0" dirty="0"/>
              <a:t>-10 Codes: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Cocaine: T40.5</a:t>
            </a:r>
          </a:p>
          <a:p>
            <a:r>
              <a:rPr lang="en-US" baseline="0" dirty="0"/>
              <a:t>Heroin: T40.1</a:t>
            </a:r>
          </a:p>
          <a:p>
            <a:r>
              <a:rPr lang="en-US" baseline="0" dirty="0"/>
              <a:t>Natural and semisynthetic opioid: T40.2</a:t>
            </a:r>
          </a:p>
          <a:p>
            <a:r>
              <a:rPr lang="en-US" baseline="0" dirty="0"/>
              <a:t>Methadone: T40.3</a:t>
            </a:r>
          </a:p>
          <a:p>
            <a:r>
              <a:rPr lang="en-US" baseline="0" dirty="0"/>
              <a:t>Fentanyl: T40.4 </a:t>
            </a:r>
          </a:p>
          <a:p>
            <a:r>
              <a:rPr lang="en-US" baseline="0" dirty="0"/>
              <a:t>Benzodiazepine: T42.4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4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ICD</a:t>
            </a:r>
            <a:r>
              <a:rPr lang="en-US" baseline="0" dirty="0"/>
              <a:t>-10 Codes: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Cocaine: T40.5</a:t>
            </a:r>
          </a:p>
          <a:p>
            <a:r>
              <a:rPr lang="en-US" baseline="0" dirty="0"/>
              <a:t>Heroin: T40.1</a:t>
            </a:r>
          </a:p>
          <a:p>
            <a:r>
              <a:rPr lang="en-US" baseline="0" dirty="0"/>
              <a:t>Natural and semisynthetic opioid: T40.2</a:t>
            </a:r>
          </a:p>
          <a:p>
            <a:r>
              <a:rPr lang="en-US" baseline="0" dirty="0"/>
              <a:t>Methadone: T40.3</a:t>
            </a:r>
          </a:p>
          <a:p>
            <a:r>
              <a:rPr lang="en-US" baseline="0" dirty="0"/>
              <a:t>Fentanyl: T40.4 </a:t>
            </a:r>
          </a:p>
          <a:p>
            <a:r>
              <a:rPr lang="en-US" baseline="0" dirty="0"/>
              <a:t>Benzodiazepine: T42.4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32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ICD</a:t>
            </a:r>
            <a:r>
              <a:rPr lang="en-US" baseline="0" dirty="0"/>
              <a:t>-10 Codes: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Cocaine: T40.5</a:t>
            </a:r>
          </a:p>
          <a:p>
            <a:r>
              <a:rPr lang="en-US" baseline="0" dirty="0"/>
              <a:t>Heroin: T40.1</a:t>
            </a:r>
          </a:p>
          <a:p>
            <a:r>
              <a:rPr lang="en-US" baseline="0" dirty="0"/>
              <a:t>Natural and semisynthetic opioid: T40.2</a:t>
            </a:r>
          </a:p>
          <a:p>
            <a:r>
              <a:rPr lang="en-US" baseline="0" dirty="0"/>
              <a:t>Methadone: T40.3</a:t>
            </a:r>
          </a:p>
          <a:p>
            <a:r>
              <a:rPr lang="en-US" baseline="0" dirty="0"/>
              <a:t>Fentanyl: T40.4 </a:t>
            </a:r>
          </a:p>
          <a:p>
            <a:r>
              <a:rPr lang="en-US" baseline="0" dirty="0"/>
              <a:t>Benzodiazepine: T42.4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17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60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9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73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34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90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83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66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7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28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12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567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2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25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94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2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7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57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934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5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8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3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8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83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3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OCPHDept@montefiore.or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954320"/>
            <a:ext cx="11877674" cy="29854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/>
              <a:t>Bronx Community Health Dashboard: 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4400" b="0" i="1" dirty="0"/>
              <a:t>Drug Use and Opioids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/>
              <a:t>Last Updated: </a:t>
            </a:r>
            <a:r>
              <a:rPr lang="en-US" sz="2400" b="0" dirty="0" smtClean="0"/>
              <a:t>9/24/2019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356663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415024"/>
            <a:ext cx="8458200" cy="2086725"/>
          </a:xfrm>
        </p:spPr>
        <p:txBody>
          <a:bodyPr/>
          <a:lstStyle/>
          <a:p>
            <a:r>
              <a:rPr lang="en-US" dirty="0"/>
              <a:t>Drug Treatment and Opioid Prescribing Behavior</a:t>
            </a:r>
          </a:p>
        </p:txBody>
      </p:sp>
    </p:spTree>
    <p:extLst>
      <p:ext uri="{BB962C8B-B14F-4D97-AF65-F5344CB8AC3E}">
        <p14:creationId xmlns:p14="http://schemas.microsoft.com/office/powerpoint/2010/main" val="48124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62116"/>
            <a:ext cx="11734799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The Bronx and Manhattan have the highest </a:t>
            </a:r>
            <a:r>
              <a:rPr lang="en-US" sz="2800" u="sng" dirty="0"/>
              <a:t>naloxone administration rate</a:t>
            </a:r>
            <a:r>
              <a:rPr lang="en-US" sz="2800" dirty="0"/>
              <a:t> reported by emergency medical services (EMS) per 100,000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015153"/>
              </p:ext>
            </p:extLst>
          </p:nvPr>
        </p:nvGraphicFramePr>
        <p:xfrm>
          <a:off x="1370012" y="1371600"/>
          <a:ext cx="9067800" cy="489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4792" y="6324600"/>
            <a:ext cx="8878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State: County Opioid Quarterly Report, 2015-2019. Data are not age-adjusted. </a:t>
            </a:r>
          </a:p>
          <a:p>
            <a:r>
              <a:rPr lang="en-US" sz="1100" dirty="0"/>
              <a:t>Numbers represent naloxone administration events reported electronically, actual number of events may be higher</a:t>
            </a:r>
          </a:p>
        </p:txBody>
      </p:sp>
    </p:spTree>
    <p:extLst>
      <p:ext uri="{BB962C8B-B14F-4D97-AF65-F5344CB8AC3E}">
        <p14:creationId xmlns:p14="http://schemas.microsoft.com/office/powerpoint/2010/main" val="236839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538141"/>
              </p:ext>
            </p:extLst>
          </p:nvPr>
        </p:nvGraphicFramePr>
        <p:xfrm>
          <a:off x="6094412" y="1752600"/>
          <a:ext cx="5862937" cy="443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23671"/>
            <a:ext cx="11734799" cy="830997"/>
          </a:xfrm>
        </p:spPr>
        <p:txBody>
          <a:bodyPr/>
          <a:lstStyle/>
          <a:p>
            <a:r>
              <a:rPr lang="en-US" dirty="0"/>
              <a:t>The Bronx has the highest rate of unique clients admitted for </a:t>
            </a:r>
            <a:r>
              <a:rPr lang="en-US" u="sng" dirty="0"/>
              <a:t>heroin</a:t>
            </a:r>
            <a:r>
              <a:rPr lang="en-US" dirty="0"/>
              <a:t> and </a:t>
            </a:r>
            <a:r>
              <a:rPr lang="en-US" u="sng" dirty="0"/>
              <a:t>all opioids</a:t>
            </a:r>
            <a:r>
              <a:rPr lang="en-US" dirty="0"/>
              <a:t> per 100,000 persons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14930"/>
              </p:ext>
            </p:extLst>
          </p:nvPr>
        </p:nvGraphicFramePr>
        <p:xfrm>
          <a:off x="379412" y="1752600"/>
          <a:ext cx="5710537" cy="443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4792" y="6211669"/>
            <a:ext cx="8878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State: County Opioid Quarterly Report, 2015-2019</a:t>
            </a:r>
          </a:p>
          <a:p>
            <a:r>
              <a:rPr lang="en-US" sz="1100" dirty="0"/>
              <a:t>Data are not age-adjusted. </a:t>
            </a:r>
          </a:p>
          <a:p>
            <a:r>
              <a:rPr lang="en-US" sz="1100" dirty="0"/>
              <a:t>Data reflect admissions to OASAS-certified chemical dependence treatment programs in New York State.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7812" y="1447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Heroin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09012" y="14448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All Opioids</a:t>
            </a:r>
          </a:p>
        </p:txBody>
      </p:sp>
    </p:spTree>
    <p:extLst>
      <p:ext uri="{BB962C8B-B14F-4D97-AF65-F5344CB8AC3E}">
        <p14:creationId xmlns:p14="http://schemas.microsoft.com/office/powerpoint/2010/main" val="191244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76726"/>
            <a:ext cx="10969943" cy="13388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Despite having the highest drug-related mortality rate, the Bronx has only a slightly elevated </a:t>
            </a:r>
            <a:r>
              <a:rPr lang="en-US" u="sng" dirty="0"/>
              <a:t>buprenorphine prescribing</a:t>
            </a:r>
            <a:r>
              <a:rPr lang="en-US" dirty="0"/>
              <a:t> rate, significantly lower than Staten Island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791" y="6476235"/>
            <a:ext cx="9118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 Prescription Monitoring Program (PMP) data, 2012-2017; retrieved from New York State Opioid Data Dashboard.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22134039"/>
              </p:ext>
            </p:extLst>
          </p:nvPr>
        </p:nvGraphicFramePr>
        <p:xfrm>
          <a:off x="912812" y="1676400"/>
          <a:ext cx="9601200" cy="44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32812" y="3048000"/>
            <a:ext cx="32004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Buprenorphine</a:t>
            </a:r>
            <a:r>
              <a:rPr lang="en-US" sz="1200" dirty="0"/>
              <a:t> is used in medication-assisted treatment (MAT) to help people reduce or stop using heroin or other opiates</a:t>
            </a:r>
          </a:p>
        </p:txBody>
      </p:sp>
    </p:spTree>
    <p:extLst>
      <p:ext uri="{BB962C8B-B14F-4D97-AF65-F5344CB8AC3E}">
        <p14:creationId xmlns:p14="http://schemas.microsoft.com/office/powerpoint/2010/main" val="51479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The Bronx has the second highest </a:t>
            </a:r>
            <a:r>
              <a:rPr lang="en-US" u="sng" dirty="0"/>
              <a:t>opioid prescribing</a:t>
            </a:r>
            <a:r>
              <a:rPr lang="en-US" dirty="0"/>
              <a:t> rate in NYC, but it has declined slightly since 2012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26270898"/>
              </p:ext>
            </p:extLst>
          </p:nvPr>
        </p:nvGraphicFramePr>
        <p:xfrm>
          <a:off x="912812" y="1676400"/>
          <a:ext cx="9601200" cy="44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4791" y="6476235"/>
            <a:ext cx="9118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 Prescription Monitoring Program (PMP) data, 2012-2017; retrieved from New York State Opioid Data Dashboard.</a:t>
            </a:r>
          </a:p>
        </p:txBody>
      </p:sp>
    </p:spTree>
    <p:extLst>
      <p:ext uri="{BB962C8B-B14F-4D97-AF65-F5344CB8AC3E}">
        <p14:creationId xmlns:p14="http://schemas.microsoft.com/office/powerpoint/2010/main" val="379907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/>
              <a:t>Drug-related hospitalizations</a:t>
            </a:r>
          </a:p>
        </p:txBody>
      </p:sp>
    </p:spTree>
    <p:extLst>
      <p:ext uri="{BB962C8B-B14F-4D97-AF65-F5344CB8AC3E}">
        <p14:creationId xmlns:p14="http://schemas.microsoft.com/office/powerpoint/2010/main" val="7248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96334"/>
            <a:ext cx="5791200" cy="1200329"/>
          </a:xfrm>
        </p:spPr>
        <p:txBody>
          <a:bodyPr/>
          <a:lstStyle/>
          <a:p>
            <a:r>
              <a:rPr lang="en-US" dirty="0"/>
              <a:t>9 of 10 NTAs* with highest drug-related hospitalizations are in the Bronx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2812" y="63201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NYC Neighborhood Health Atlas, 2014. Data is age-adjusted and includes those 15 to 84. </a:t>
            </a:r>
          </a:p>
          <a:p>
            <a:r>
              <a:rPr lang="en-US" sz="1200" dirty="0"/>
              <a:t>* NTA stands for Neighborhood Tabulation Area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28698" r="11375" b="13451"/>
          <a:stretch/>
        </p:blipFill>
        <p:spPr>
          <a:xfrm>
            <a:off x="455612" y="1510393"/>
            <a:ext cx="4776089" cy="4651188"/>
          </a:xfrm>
          <a:prstGeom prst="rect">
            <a:avLst/>
          </a:prstGeom>
        </p:spPr>
      </p:pic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603335322"/>
              </p:ext>
            </p:extLst>
          </p:nvPr>
        </p:nvGraphicFramePr>
        <p:xfrm>
          <a:off x="5637212" y="304800"/>
          <a:ext cx="6477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018212" y="24384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</a:rPr>
              <a:t>NYC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4412" y="22860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4"/>
                </a:solidFill>
              </a:rPr>
              <a:t>BX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51845"/>
              </p:ext>
            </p:extLst>
          </p:nvPr>
        </p:nvGraphicFramePr>
        <p:xfrm>
          <a:off x="6390004" y="3484571"/>
          <a:ext cx="4648200" cy="28294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19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3528">
                <a:tc>
                  <a:txBody>
                    <a:bodyPr/>
                    <a:lstStyle/>
                    <a:p>
                      <a:r>
                        <a:rPr lang="en-US" sz="1000" dirty="0"/>
                        <a:t>Bronx NTA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Drug</a:t>
                      </a:r>
                      <a:r>
                        <a:rPr lang="en-US" sz="1000" baseline="0" dirty="0"/>
                        <a:t> Hospitalization Rate</a:t>
                      </a:r>
                    </a:p>
                    <a:p>
                      <a:r>
                        <a:rPr lang="en-US" sz="1000" baseline="0" dirty="0">
                          <a:latin typeface="+mj-lt"/>
                        </a:rPr>
                        <a:t>per 100,000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030">
                <a:tc gridSpan="2">
                  <a:txBody>
                    <a:bodyPr/>
                    <a:lstStyle/>
                    <a:p>
                      <a:pPr marL="57150" indent="0" algn="l" fontAlgn="b"/>
                      <a:r>
                        <a:rPr lang="en-US" sz="10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Top 5 Bronx Neighborhoods</a:t>
                      </a:r>
                      <a:endParaRPr lang="en-US" sz="10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1. Claremont-Bathgate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3993.7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 Melrose South-Mott Haven North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3032.5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3. East Tremont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3003.6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4. </a:t>
                      </a:r>
                      <a:r>
                        <a:rPr lang="en-US" sz="1000" u="none" strike="noStrike" dirty="0" err="1">
                          <a:effectLst/>
                        </a:rPr>
                        <a:t>Morrisania</a:t>
                      </a:r>
                      <a:r>
                        <a:rPr lang="en-US" sz="1000" u="none" strike="noStrike" dirty="0">
                          <a:effectLst/>
                        </a:rPr>
                        <a:t>-Melrose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2883.5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5. Hunts Point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2847.4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528">
                <a:tc gridSpan="2">
                  <a:txBody>
                    <a:bodyPr/>
                    <a:lstStyle/>
                    <a:p>
                      <a:r>
                        <a:rPr lang="en-US" sz="1000" b="1" u="none" strike="noStrike" kern="1200" dirty="0">
                          <a:solidFill>
                            <a:schemeClr val="bg2"/>
                          </a:solidFill>
                          <a:effectLst/>
                        </a:rPr>
                        <a:t>Bottom 5 Bronx Neighborhoods </a:t>
                      </a:r>
                      <a:endParaRPr lang="en-US" sz="1000" b="1" i="0" u="none" strike="noStrike" kern="1200" dirty="0"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32.</a:t>
                      </a:r>
                      <a:r>
                        <a:rPr lang="en-US" sz="1000" u="none" strike="noStrike" baseline="0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Schuylerville-</a:t>
                      </a:r>
                      <a:r>
                        <a:rPr lang="en-US" sz="1000" u="none" strike="noStrike" dirty="0" err="1">
                          <a:effectLst/>
                        </a:rPr>
                        <a:t>Throgs</a:t>
                      </a:r>
                      <a:r>
                        <a:rPr lang="en-US" sz="1000" u="none" strike="noStrike" dirty="0">
                          <a:effectLst/>
                        </a:rPr>
                        <a:t> Neck-Edgewater Park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694.5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33.</a:t>
                      </a:r>
                      <a:r>
                        <a:rPr lang="en-US" sz="1000" u="none" strike="noStrike" baseline="0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Spuyten</a:t>
                      </a:r>
                      <a:r>
                        <a:rPr lang="en-US" sz="1000" u="none" strike="noStrike" dirty="0">
                          <a:effectLst/>
                        </a:rPr>
                        <a:t> Duyvil-Kingsbridge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638.8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34. Co-op 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577.8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35. Pelham Bay-Country Club-City Island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574.8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36. North Riverdale-</a:t>
                      </a:r>
                      <a:r>
                        <a:rPr lang="en-US" sz="1000" u="none" strike="noStrike" dirty="0" err="1">
                          <a:effectLst/>
                        </a:rPr>
                        <a:t>Fieldston</a:t>
                      </a:r>
                      <a:r>
                        <a:rPr lang="en-US" sz="1000" u="none" strike="noStrike" dirty="0">
                          <a:effectLst/>
                        </a:rPr>
                        <a:t>-Riverdale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304.1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95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200236"/>
              </p:ext>
            </p:extLst>
          </p:nvPr>
        </p:nvGraphicFramePr>
        <p:xfrm>
          <a:off x="6170612" y="1752600"/>
          <a:ext cx="5786737" cy="443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39005"/>
            <a:ext cx="11734799" cy="1200329"/>
          </a:xfrm>
        </p:spPr>
        <p:txBody>
          <a:bodyPr/>
          <a:lstStyle/>
          <a:p>
            <a:r>
              <a:rPr lang="en-US" dirty="0"/>
              <a:t>Staten Island has the highest rate of </a:t>
            </a:r>
            <a:r>
              <a:rPr lang="en-US" u="sng" dirty="0"/>
              <a:t>opioid</a:t>
            </a:r>
            <a:r>
              <a:rPr lang="en-US" dirty="0"/>
              <a:t> overdoses occurring in the ED (treat and release) while the Bronx has the highest rate of hospitalization opioid overdoses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890301"/>
              </p:ext>
            </p:extLst>
          </p:nvPr>
        </p:nvGraphicFramePr>
        <p:xfrm>
          <a:off x="227012" y="1905000"/>
          <a:ext cx="5862937" cy="428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0612" y="1510099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ED Treat and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6152" y="1510099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Hospitalizations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2812" y="6239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State: County Opioid Quarterly Report, 2015-2019</a:t>
            </a:r>
          </a:p>
          <a:p>
            <a:r>
              <a:rPr lang="en-US" sz="1100" dirty="0"/>
              <a:t>Data are not age-adjusted. ED Treat and Release are sometimes called outpatient emergency department visits; and hospitalizations are sometimes referred to as inpatient visits</a:t>
            </a:r>
          </a:p>
        </p:txBody>
      </p:sp>
    </p:spTree>
    <p:extLst>
      <p:ext uri="{BB962C8B-B14F-4D97-AF65-F5344CB8AC3E}">
        <p14:creationId xmlns:p14="http://schemas.microsoft.com/office/powerpoint/2010/main" val="150171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The Bronx has the highest ED visit rate involving </a:t>
            </a:r>
            <a:r>
              <a:rPr lang="en-US" u="sng" dirty="0"/>
              <a:t>any drug</a:t>
            </a:r>
            <a:r>
              <a:rPr lang="en-US" dirty="0"/>
              <a:t> overdose for those ages 45 to 64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791" y="6443990"/>
            <a:ext cx="887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 SPARCS data, 2016; retrieved from the New York State Opioid Data Dashboard.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82770780"/>
              </p:ext>
            </p:extLst>
          </p:nvPr>
        </p:nvGraphicFramePr>
        <p:xfrm>
          <a:off x="912812" y="1676400"/>
          <a:ext cx="9601200" cy="44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96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The Bronx has the highest ED visit rate involving an </a:t>
            </a:r>
            <a:r>
              <a:rPr lang="en-US" u="sng" dirty="0"/>
              <a:t>opioid </a:t>
            </a:r>
            <a:r>
              <a:rPr lang="en-US" dirty="0"/>
              <a:t>overdose for those ages 45 to 64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09051624"/>
              </p:ext>
            </p:extLst>
          </p:nvPr>
        </p:nvGraphicFramePr>
        <p:xfrm>
          <a:off x="912812" y="1676400"/>
          <a:ext cx="9601200" cy="44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4791" y="6477000"/>
            <a:ext cx="887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 SPARCS data, 2016; retrieved from the New York State Opioid Data Dashboard.</a:t>
            </a:r>
          </a:p>
        </p:txBody>
      </p:sp>
    </p:spTree>
    <p:extLst>
      <p:ext uri="{BB962C8B-B14F-4D97-AF65-F5344CB8AC3E}">
        <p14:creationId xmlns:p14="http://schemas.microsoft.com/office/powerpoint/2010/main" val="418674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16424141"/>
              </p:ext>
            </p:extLst>
          </p:nvPr>
        </p:nvGraphicFramePr>
        <p:xfrm>
          <a:off x="6110288" y="993936"/>
          <a:ext cx="6282266" cy="518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4416663"/>
              </p:ext>
            </p:extLst>
          </p:nvPr>
        </p:nvGraphicFramePr>
        <p:xfrm>
          <a:off x="103367" y="769077"/>
          <a:ext cx="6006921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15882"/>
            <a:ext cx="10969943" cy="400110"/>
          </a:xfrm>
        </p:spPr>
        <p:txBody>
          <a:bodyPr/>
          <a:lstStyle/>
          <a:p>
            <a:r>
              <a:rPr lang="en-US" sz="2500" dirty="0"/>
              <a:t>Drug use is a leading cause of morbidity &amp; mortality in New York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2360" y="1443447"/>
            <a:ext cx="24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In the New York State in 2017, drug use was the second leading cause of morbidity + mortality.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8889" y="6371193"/>
            <a:ext cx="878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source: 2017 Global Burden of Disease Project.  DALY = Disability Adjusted Life Years and is a measure that captures the impact of a risk factor or condition on total health, including both morbidity (i.e., disability) and mortality.  Analysis limited to top 20 causes.</a:t>
            </a:r>
            <a:endParaRPr lang="en-US" sz="1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8643" y="3953123"/>
            <a:ext cx="207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Drug use disorders have experienced the highest annual increase in morbidity + mortality in New York State since 1990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873878" y="2656094"/>
            <a:ext cx="69286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69412" y="2694194"/>
            <a:ext cx="177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rgbClr val="FF0000"/>
                </a:solidFill>
              </a:rPr>
              <a:t>Burden increasing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334734" y="3668120"/>
            <a:ext cx="7447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41929" y="3339232"/>
            <a:ext cx="177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rgbClr val="00B050"/>
                </a:solidFill>
              </a:rPr>
              <a:t>Burden decreasing</a:t>
            </a:r>
          </a:p>
        </p:txBody>
      </p:sp>
    </p:spTree>
    <p:extLst>
      <p:ext uri="{BB962C8B-B14F-4D97-AF65-F5344CB8AC3E}">
        <p14:creationId xmlns:p14="http://schemas.microsoft.com/office/powerpoint/2010/main" val="42682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Staten Island has the highest rate of ED visits involving a </a:t>
            </a:r>
            <a:r>
              <a:rPr lang="en-US" u="sng" dirty="0"/>
              <a:t>heroin</a:t>
            </a:r>
            <a:r>
              <a:rPr lang="en-US" dirty="0"/>
              <a:t> overdose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99869468"/>
              </p:ext>
            </p:extLst>
          </p:nvPr>
        </p:nvGraphicFramePr>
        <p:xfrm>
          <a:off x="912812" y="1676400"/>
          <a:ext cx="9601200" cy="44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4791" y="6443990"/>
            <a:ext cx="887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 SPARCS data, 2016; retrieved from the New York State Opioid Data Dashboard.</a:t>
            </a:r>
          </a:p>
        </p:txBody>
      </p:sp>
    </p:spTree>
    <p:extLst>
      <p:ext uri="{BB962C8B-B14F-4D97-AF65-F5344CB8AC3E}">
        <p14:creationId xmlns:p14="http://schemas.microsoft.com/office/powerpoint/2010/main" val="370673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1" y="323671"/>
            <a:ext cx="11125201" cy="830997"/>
          </a:xfrm>
        </p:spPr>
        <p:txBody>
          <a:bodyPr/>
          <a:lstStyle/>
          <a:p>
            <a:r>
              <a:rPr lang="en-US" u="sng" dirty="0"/>
              <a:t>Heroin overdoses</a:t>
            </a:r>
            <a:r>
              <a:rPr lang="en-US" dirty="0"/>
              <a:t> are contributing to a growing percentage of all opioid overdoses in NYC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287002"/>
              </p:ext>
            </p:extLst>
          </p:nvPr>
        </p:nvGraphicFramePr>
        <p:xfrm>
          <a:off x="1014792" y="1676400"/>
          <a:ext cx="9067800" cy="443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2812" y="6324600"/>
            <a:ext cx="9194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New York State: County Opioid Quarterly Report, 2015-2019.</a:t>
            </a:r>
          </a:p>
          <a:p>
            <a:r>
              <a:rPr lang="en-US" sz="1100" dirty="0"/>
              <a:t>Data are not age-adjusted. </a:t>
            </a:r>
          </a:p>
        </p:txBody>
      </p:sp>
    </p:spTree>
    <p:extLst>
      <p:ext uri="{BB962C8B-B14F-4D97-AF65-F5344CB8AC3E}">
        <p14:creationId xmlns:p14="http://schemas.microsoft.com/office/powerpoint/2010/main" val="364557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830997"/>
          </a:xfrm>
        </p:spPr>
        <p:txBody>
          <a:bodyPr/>
          <a:lstStyle/>
          <a:p>
            <a:r>
              <a:rPr lang="en-US" dirty="0"/>
              <a:t>In the Bronx, the </a:t>
            </a:r>
            <a:r>
              <a:rPr lang="en-US" u="sng" dirty="0"/>
              <a:t>opioid burden</a:t>
            </a:r>
            <a:r>
              <a:rPr lang="en-US" dirty="0"/>
              <a:t> is highest in the south and center of the borough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t="17003" r="10183" b="24159"/>
          <a:stretch/>
        </p:blipFill>
        <p:spPr>
          <a:xfrm>
            <a:off x="836612" y="1259603"/>
            <a:ext cx="4953000" cy="48129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2812" y="6172200"/>
            <a:ext cx="9067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Data Source: New York State Opioid Data Dashboard, 2016. Data presented at the ZIP-code level.</a:t>
            </a:r>
          </a:p>
          <a:p>
            <a:r>
              <a:rPr lang="en-US" sz="1100" dirty="0"/>
              <a:t>The opioid burden includes outpatient ED visits &amp; hospital discharges for non-fatal opioid overdose, abuse, dependence &amp; unspecified use; and opioid overdose deaths.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38761"/>
              </p:ext>
            </p:extLst>
          </p:nvPr>
        </p:nvGraphicFramePr>
        <p:xfrm>
          <a:off x="6094412" y="1600200"/>
          <a:ext cx="5715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276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725250" cy="1421928"/>
          </a:xfrm>
        </p:spPr>
        <p:txBody>
          <a:bodyPr/>
          <a:lstStyle/>
          <a:p>
            <a:r>
              <a:rPr lang="en-US" dirty="0"/>
              <a:t>Overall Drug-Related Mortality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01517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/>
              <a:t>Bronx and Staten Island have the highest </a:t>
            </a:r>
            <a:r>
              <a:rPr lang="en-US" u="sng" dirty="0"/>
              <a:t>drug-related </a:t>
            </a:r>
            <a:r>
              <a:rPr lang="en-US" dirty="0"/>
              <a:t>mortality of the boroughs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126329"/>
              </p:ext>
            </p:extLst>
          </p:nvPr>
        </p:nvGraphicFramePr>
        <p:xfrm>
          <a:off x="622988" y="1371600"/>
          <a:ext cx="10195824" cy="489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476235"/>
            <a:ext cx="887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Underlying Cause of Death, 2000-2017. </a:t>
            </a:r>
          </a:p>
        </p:txBody>
      </p:sp>
    </p:spTree>
    <p:extLst>
      <p:ext uri="{BB962C8B-B14F-4D97-AF65-F5344CB8AC3E}">
        <p14:creationId xmlns:p14="http://schemas.microsoft.com/office/powerpoint/2010/main" val="116822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81000"/>
            <a:ext cx="10969943" cy="830997"/>
          </a:xfrm>
        </p:spPr>
        <p:txBody>
          <a:bodyPr/>
          <a:lstStyle/>
          <a:p>
            <a:r>
              <a:rPr lang="en-US" dirty="0"/>
              <a:t>The 3 districts with the highest </a:t>
            </a:r>
            <a:r>
              <a:rPr lang="en-US" u="sng" dirty="0"/>
              <a:t>drug-related</a:t>
            </a:r>
            <a:r>
              <a:rPr lang="en-US" dirty="0"/>
              <a:t> mortality rates are in the Bronx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613" y="6088559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</a:t>
            </a:r>
            <a:r>
              <a:rPr lang="en-US" sz="1100" dirty="0" err="1"/>
              <a:t>EpiQuery</a:t>
            </a:r>
            <a:r>
              <a:rPr lang="en-US" sz="1100" dirty="0"/>
              <a:t>, NYC Death/Mortality Data, 2016.</a:t>
            </a:r>
          </a:p>
          <a:p>
            <a:r>
              <a:rPr lang="en-US" sz="1100" dirty="0"/>
              <a:t>Results are age-adjusted. Data presented at the community district level.</a:t>
            </a:r>
          </a:p>
          <a:p>
            <a:r>
              <a:rPr lang="en-US" sz="1100" dirty="0"/>
              <a:t>Drug-related mortality defined as death due to “mental and behavioral disorders due to use of or accidental poisoning by psychoactive substances excluding alcohol or tobacco”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21285" r="11291" b="20245"/>
          <a:stretch/>
        </p:blipFill>
        <p:spPr>
          <a:xfrm>
            <a:off x="7085012" y="1219200"/>
            <a:ext cx="4720584" cy="4614396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38131281"/>
              </p:ext>
            </p:extLst>
          </p:nvPr>
        </p:nvGraphicFramePr>
        <p:xfrm>
          <a:off x="455613" y="1524000"/>
          <a:ext cx="6553199" cy="46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85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/>
              <a:t>Males and those 45-64 have the highest </a:t>
            </a:r>
            <a:r>
              <a:rPr lang="en-US" u="sng" dirty="0"/>
              <a:t>drug-related </a:t>
            </a:r>
            <a:r>
              <a:rPr lang="en-US" dirty="0"/>
              <a:t>mortality rates in the Bronx, similar to the rest of NYC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792" y="6337736"/>
            <a:ext cx="8878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Underlying Cause of Death, 2000-2017. </a:t>
            </a:r>
          </a:p>
          <a:p>
            <a:r>
              <a:rPr lang="en-US" sz="1100" dirty="0"/>
              <a:t>Age-specific rates are not age-adjusted</a:t>
            </a:r>
            <a:r>
              <a:rPr lang="en-US" sz="1100" dirty="0">
                <a:solidFill>
                  <a:srgbClr val="FF0000"/>
                </a:solidFill>
              </a:rPr>
              <a:t>. </a:t>
            </a:r>
            <a:r>
              <a:rPr lang="en-US" sz="1100" dirty="0"/>
              <a:t>25-34 year data unstable 2004-2005, 2009. 55-64 year data unstable 2000, 2002-2003.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37342747"/>
              </p:ext>
            </p:extLst>
          </p:nvPr>
        </p:nvGraphicFramePr>
        <p:xfrm>
          <a:off x="303213" y="1371600"/>
          <a:ext cx="5943600" cy="511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15634806"/>
              </p:ext>
            </p:extLst>
          </p:nvPr>
        </p:nvGraphicFramePr>
        <p:xfrm>
          <a:off x="6170612" y="1447800"/>
          <a:ext cx="5844347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086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/>
              <a:t>The increase in drug-related mortality among men is stronger than the rest of NYC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792" y="6350913"/>
            <a:ext cx="8878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Underlying Cause of Death, 2000-2017. </a:t>
            </a:r>
          </a:p>
          <a:p>
            <a:r>
              <a:rPr lang="en-US" sz="1100" dirty="0"/>
              <a:t>Age-specific rates are not age-adjusted</a:t>
            </a:r>
            <a:r>
              <a:rPr lang="en-US" sz="1100" dirty="0">
                <a:solidFill>
                  <a:srgbClr val="FF0000"/>
                </a:solidFill>
              </a:rPr>
              <a:t>. </a:t>
            </a:r>
            <a:r>
              <a:rPr lang="en-US" sz="1100" dirty="0"/>
              <a:t>25-34 year data unstable 2004-2005, 2009. 55-64 year data unstable 2000, 2002-2003.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05984832"/>
              </p:ext>
            </p:extLst>
          </p:nvPr>
        </p:nvGraphicFramePr>
        <p:xfrm>
          <a:off x="303213" y="1371600"/>
          <a:ext cx="5943600" cy="511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94743639"/>
              </p:ext>
            </p:extLst>
          </p:nvPr>
        </p:nvGraphicFramePr>
        <p:xfrm>
          <a:off x="6170612" y="1371600"/>
          <a:ext cx="5715000" cy="511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0212" y="1292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Bronx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9412" y="1292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NYC (excluding the Bronx)</a:t>
            </a:r>
          </a:p>
        </p:txBody>
      </p:sp>
    </p:spTree>
    <p:extLst>
      <p:ext uri="{BB962C8B-B14F-4D97-AF65-F5344CB8AC3E}">
        <p14:creationId xmlns:p14="http://schemas.microsoft.com/office/powerpoint/2010/main" val="316457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/>
              <a:t>Drug-related mortality among those 45-64y has increased more in the Bronx than the rest of NYC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792" y="6337736"/>
            <a:ext cx="8878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Underlying Cause of Death, 2000-2017. </a:t>
            </a:r>
          </a:p>
          <a:p>
            <a:r>
              <a:rPr lang="en-US" sz="1100" dirty="0"/>
              <a:t>Age-specific rates are not age-adjusted</a:t>
            </a:r>
            <a:r>
              <a:rPr lang="en-US" sz="1100" dirty="0">
                <a:solidFill>
                  <a:srgbClr val="FF0000"/>
                </a:solidFill>
              </a:rPr>
              <a:t>. </a:t>
            </a:r>
            <a:r>
              <a:rPr lang="en-US" sz="1100" dirty="0"/>
              <a:t>25-34 year data unstable 2004-2005, 2009. 55-64 year data unstable 2000, 2002-2003.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86039649"/>
              </p:ext>
            </p:extLst>
          </p:nvPr>
        </p:nvGraphicFramePr>
        <p:xfrm>
          <a:off x="6334538" y="1524000"/>
          <a:ext cx="584434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65421068"/>
              </p:ext>
            </p:extLst>
          </p:nvPr>
        </p:nvGraphicFramePr>
        <p:xfrm>
          <a:off x="429038" y="1498596"/>
          <a:ext cx="5844347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0212" y="1292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Bronx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9412" y="1292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NYC (excluding the Bronx)</a:t>
            </a:r>
          </a:p>
        </p:txBody>
      </p:sp>
    </p:spTree>
    <p:extLst>
      <p:ext uri="{BB962C8B-B14F-4D97-AF65-F5344CB8AC3E}">
        <p14:creationId xmlns:p14="http://schemas.microsoft.com/office/powerpoint/2010/main" val="323809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Non-Hispanic white populations have the highest rates of </a:t>
            </a:r>
            <a:r>
              <a:rPr lang="en-US" u="sng" dirty="0"/>
              <a:t>drug-related</a:t>
            </a:r>
            <a:r>
              <a:rPr lang="en-US" dirty="0"/>
              <a:t> mortality in the Bronx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791" y="6476235"/>
            <a:ext cx="887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Underlying Cause of Death, 2000-2017.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1206441"/>
              </p:ext>
            </p:extLst>
          </p:nvPr>
        </p:nvGraphicFramePr>
        <p:xfrm>
          <a:off x="895584" y="1524000"/>
          <a:ext cx="9116483" cy="472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9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/>
              <a:t>Youth Behavior</a:t>
            </a:r>
          </a:p>
        </p:txBody>
      </p:sp>
    </p:spTree>
    <p:extLst>
      <p:ext uri="{BB962C8B-B14F-4D97-AF65-F5344CB8AC3E}">
        <p14:creationId xmlns:p14="http://schemas.microsoft.com/office/powerpoint/2010/main" val="3880168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The relationship between gender and </a:t>
            </a:r>
            <a:r>
              <a:rPr lang="en-US" u="sng" dirty="0"/>
              <a:t>drug-related</a:t>
            </a:r>
            <a:r>
              <a:rPr lang="en-US" dirty="0"/>
              <a:t> mortality</a:t>
            </a:r>
            <a:r>
              <a:rPr lang="en-US" u="sng" dirty="0"/>
              <a:t> </a:t>
            </a:r>
            <a:r>
              <a:rPr lang="en-US" dirty="0"/>
              <a:t>varies by race/ethnicity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791" y="6476235"/>
            <a:ext cx="887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Underlying Cause of Death, 2015-2017.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45386313"/>
              </p:ext>
            </p:extLst>
          </p:nvPr>
        </p:nvGraphicFramePr>
        <p:xfrm>
          <a:off x="1751013" y="1600200"/>
          <a:ext cx="8406342" cy="453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2392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1584027"/>
            <a:ext cx="7572850" cy="3748719"/>
          </a:xfrm>
        </p:spPr>
        <p:txBody>
          <a:bodyPr/>
          <a:lstStyle/>
          <a:p>
            <a:r>
              <a:rPr lang="en-US" dirty="0"/>
              <a:t>Mortality Separated by Drug Type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500" b="0" i="1" dirty="0"/>
              <a:t>Contribution of specific drugs to drug-related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3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/>
              <a:t>The mortality-rate involving </a:t>
            </a:r>
            <a:r>
              <a:rPr lang="en-US" u="sng" dirty="0"/>
              <a:t>heroin</a:t>
            </a:r>
            <a:r>
              <a:rPr lang="en-US" dirty="0"/>
              <a:t> or </a:t>
            </a:r>
            <a:r>
              <a:rPr lang="en-US" u="sng" dirty="0"/>
              <a:t>cocaine</a:t>
            </a:r>
            <a:r>
              <a:rPr lang="en-US" dirty="0"/>
              <a:t> have increased more in the Bronx than the rest of NYC since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012" y="6248400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2007-2017. In the Bronx, natural and semisynthetic opioids unstable 2010-2011; fentanyl unstable prior to 2015; Benzodiazepine unstable in 2010. In NYC, fentanyl unstable in 2008.</a:t>
            </a:r>
          </a:p>
          <a:p>
            <a:r>
              <a:rPr lang="en-US" sz="1100" dirty="0"/>
              <a:t>The term “fentanyl” represents synthetic opioids excluding methadone.  This is mostly fentanyl but may also include </a:t>
            </a:r>
            <a:r>
              <a:rPr lang="en-US" sz="1100" dirty="0" err="1"/>
              <a:t>meperidine</a:t>
            </a:r>
            <a:endParaRPr lang="en-US" sz="11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11166207"/>
              </p:ext>
            </p:extLst>
          </p:nvPr>
        </p:nvGraphicFramePr>
        <p:xfrm>
          <a:off x="303212" y="1066800"/>
          <a:ext cx="11811000" cy="505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26985"/>
              </p:ext>
            </p:extLst>
          </p:nvPr>
        </p:nvGraphicFramePr>
        <p:xfrm>
          <a:off x="6135353" y="990600"/>
          <a:ext cx="5902659" cy="514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2899" y="1292423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Bronx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1812" y="129242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NYC (excluding the Bronx)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812" y="3124200"/>
            <a:ext cx="3352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000" b="1" dirty="0"/>
              <a:t>Since 2014, percentage increase in deaths involving:</a:t>
            </a:r>
          </a:p>
          <a:p>
            <a:r>
              <a:rPr lang="en-US" sz="1000" b="1" dirty="0"/>
              <a:t>Fentanyl: 412.0% (since 2015)</a:t>
            </a:r>
          </a:p>
          <a:p>
            <a:r>
              <a:rPr lang="en-US" sz="1000" b="1" dirty="0"/>
              <a:t>Heroin: 185.0%</a:t>
            </a:r>
          </a:p>
          <a:p>
            <a:r>
              <a:rPr lang="en-US" sz="1000" b="1" dirty="0"/>
              <a:t>Cocaine: 217.6%</a:t>
            </a:r>
          </a:p>
        </p:txBody>
      </p:sp>
    </p:spTree>
    <p:extLst>
      <p:ext uri="{BB962C8B-B14F-4D97-AF65-F5344CB8AC3E}">
        <p14:creationId xmlns:p14="http://schemas.microsoft.com/office/powerpoint/2010/main" val="3182484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1123771" cy="1200329"/>
          </a:xfrm>
        </p:spPr>
        <p:txBody>
          <a:bodyPr/>
          <a:lstStyle/>
          <a:p>
            <a:r>
              <a:rPr lang="en-US" dirty="0"/>
              <a:t>In 2017 in the Bronx, two-thirds of </a:t>
            </a:r>
            <a:r>
              <a:rPr lang="en-US" u="sng" dirty="0"/>
              <a:t>cocaine-related</a:t>
            </a:r>
            <a:r>
              <a:rPr lang="en-US" dirty="0"/>
              <a:t> deaths</a:t>
            </a:r>
            <a:r>
              <a:rPr lang="en-US" u="sng" dirty="0"/>
              <a:t> </a:t>
            </a:r>
            <a:r>
              <a:rPr lang="en-US" dirty="0"/>
              <a:t>involved opioids, with an increasing percentage involving fentanyl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90974990"/>
              </p:ext>
            </p:extLst>
          </p:nvPr>
        </p:nvGraphicFramePr>
        <p:xfrm>
          <a:off x="384048" y="1828800"/>
          <a:ext cx="7013448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6612" y="6257836"/>
            <a:ext cx="944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2015-2017.</a:t>
            </a:r>
          </a:p>
          <a:p>
            <a:r>
              <a:rPr lang="en-US" sz="1100" dirty="0"/>
              <a:t>Data is not age-adjusted.</a:t>
            </a:r>
          </a:p>
          <a:p>
            <a:r>
              <a:rPr lang="en-US" sz="1100" dirty="0"/>
              <a:t>The term “fentanyl” represents synthetic opioids excluding methadone.  This is mostly fentanyl but may also include </a:t>
            </a:r>
            <a:r>
              <a:rPr lang="en-US" sz="1100" dirty="0" err="1"/>
              <a:t>meperidine</a:t>
            </a:r>
            <a:r>
              <a:rPr lang="en-US" sz="1100" dirty="0"/>
              <a:t>.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181387"/>
              </p:ext>
            </p:extLst>
          </p:nvPr>
        </p:nvGraphicFramePr>
        <p:xfrm>
          <a:off x="7694612" y="2971800"/>
          <a:ext cx="4363225" cy="192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3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70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Percent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of cocaine-related deaths involving…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Any Opioid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59.6%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66.7%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Fentanyl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38.1%*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45.9%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Heroin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40.4%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40.5%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Without any opioid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Without any other drug* indicated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38.5%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32.4%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94612" y="4935379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</a:rPr>
              <a:t>*Data is for 2016</a:t>
            </a:r>
          </a:p>
          <a:p>
            <a:r>
              <a:rPr lang="en-US" sz="1000" b="1" dirty="0">
                <a:solidFill>
                  <a:schemeClr val="accent3"/>
                </a:solidFill>
              </a:rPr>
              <a:t>*Other drugs include heroin, fentanyl, natural/semi-synthetic opioids, methadone, benzodiazepine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380412" y="1676400"/>
            <a:ext cx="3124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u="sng" dirty="0"/>
              <a:t>Drug categories are not mutually exclusive. </a:t>
            </a:r>
            <a:r>
              <a:rPr lang="en-US" sz="800" dirty="0"/>
              <a:t>Rates do not reflect deaths that involved ONLY that drug.  The same death will be included in multiple categories if multiple drugs involved. Rates do not sum to overall drug-related mortality rate.</a:t>
            </a:r>
          </a:p>
        </p:txBody>
      </p:sp>
    </p:spTree>
    <p:extLst>
      <p:ext uri="{BB962C8B-B14F-4D97-AF65-F5344CB8AC3E}">
        <p14:creationId xmlns:p14="http://schemas.microsoft.com/office/powerpoint/2010/main" val="372810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/>
              <a:t>In 2017 in the Bronx, almost three-quarters of </a:t>
            </a:r>
            <a:r>
              <a:rPr lang="en-US" u="sng" dirty="0"/>
              <a:t>heroin-related</a:t>
            </a:r>
            <a:r>
              <a:rPr lang="en-US" dirty="0"/>
              <a:t> deaths involved other opioids, an over two-fold increase since 2015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21114022"/>
              </p:ext>
            </p:extLst>
          </p:nvPr>
        </p:nvGraphicFramePr>
        <p:xfrm>
          <a:off x="379413" y="1828800"/>
          <a:ext cx="7010400" cy="423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6612" y="6240959"/>
            <a:ext cx="944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2015-2017.</a:t>
            </a:r>
          </a:p>
          <a:p>
            <a:r>
              <a:rPr lang="en-US" sz="1100" dirty="0"/>
              <a:t>Data is not age-adjusted.</a:t>
            </a:r>
          </a:p>
          <a:p>
            <a:r>
              <a:rPr lang="en-US" sz="1100" dirty="0"/>
              <a:t>The term “fentanyl” represents synthetic opioids excluding methadone.  This is mostly fentanyl but may also include </a:t>
            </a:r>
            <a:r>
              <a:rPr lang="en-US" sz="1100" dirty="0" err="1"/>
              <a:t>meperidine</a:t>
            </a:r>
            <a:r>
              <a:rPr lang="en-US" sz="1100" dirty="0"/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2520"/>
              </p:ext>
            </p:extLst>
          </p:nvPr>
        </p:nvGraphicFramePr>
        <p:xfrm>
          <a:off x="7237415" y="3124200"/>
          <a:ext cx="4571998" cy="192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70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Percent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of heroin-related deaths involving…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Any Other Opioid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30.9%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74.1%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Fentanyl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51.2%*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67.2%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Cocaine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29.6%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38.8%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Without any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other opioid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Without any other drug* indicated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39.4%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12.9%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37412" y="5087779"/>
            <a:ext cx="4226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</a:rPr>
              <a:t>*Data is for 2016</a:t>
            </a:r>
          </a:p>
          <a:p>
            <a:r>
              <a:rPr lang="en-US" sz="1000" b="1" dirty="0">
                <a:solidFill>
                  <a:schemeClr val="accent3"/>
                </a:solidFill>
              </a:rPr>
              <a:t>*Other drugs include heroin, fentanyl, natural/semi-synthetic opioids, methadone, benzodiazepine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228012" y="2057400"/>
            <a:ext cx="3124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u="sng" dirty="0"/>
              <a:t>Drug categories are not mutually exclusive. </a:t>
            </a:r>
            <a:r>
              <a:rPr lang="en-US" sz="800" dirty="0"/>
              <a:t>Rates do not reflect deaths that involved ONLY that drug.  The same death will be included in multiple categories if multiple drugs involved. Rates do not sum to overall drug-related mortality rate.</a:t>
            </a:r>
          </a:p>
        </p:txBody>
      </p:sp>
    </p:spTree>
    <p:extLst>
      <p:ext uri="{BB962C8B-B14F-4D97-AF65-F5344CB8AC3E}">
        <p14:creationId xmlns:p14="http://schemas.microsoft.com/office/powerpoint/2010/main" val="3661996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/>
              <a:t>In the Bronx, the percent of </a:t>
            </a:r>
            <a:r>
              <a:rPr lang="en-US" u="sng" dirty="0"/>
              <a:t>fentanyl-related </a:t>
            </a:r>
            <a:r>
              <a:rPr lang="en-US" dirty="0"/>
              <a:t>deaths involving cocaine or heroin increased between 2016 and 2017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36541919"/>
              </p:ext>
            </p:extLst>
          </p:nvPr>
        </p:nvGraphicFramePr>
        <p:xfrm>
          <a:off x="384048" y="1828800"/>
          <a:ext cx="7013448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6612" y="6248400"/>
            <a:ext cx="944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2015-2017.</a:t>
            </a:r>
          </a:p>
          <a:p>
            <a:r>
              <a:rPr lang="en-US" sz="1100" dirty="0"/>
              <a:t>Data is not age-adjusted.</a:t>
            </a:r>
          </a:p>
          <a:p>
            <a:r>
              <a:rPr lang="en-US" sz="1100" dirty="0"/>
              <a:t>The term “fentanyl” represents synthetic opioids excluding methadone.  This is mostly fentanyl but may also include </a:t>
            </a:r>
            <a:r>
              <a:rPr lang="en-US" sz="1100" dirty="0" err="1"/>
              <a:t>meperidine</a:t>
            </a:r>
            <a:r>
              <a:rPr lang="en-US" sz="1100" dirty="0"/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85527"/>
              </p:ext>
            </p:extLst>
          </p:nvPr>
        </p:nvGraphicFramePr>
        <p:xfrm>
          <a:off x="7237412" y="3048000"/>
          <a:ext cx="4624916" cy="192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9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70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Percent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of synthetic-opioid related deaths involving…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Any</a:t>
                      </a:r>
                      <a:r>
                        <a:rPr lang="en-US" sz="1200" b="1" baseline="0" dirty="0">
                          <a:solidFill>
                            <a:schemeClr val="accent4"/>
                          </a:solidFill>
                        </a:rPr>
                        <a:t> other opioid</a:t>
                      </a:r>
                      <a:endParaRPr lang="en-US" sz="12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68.0%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70.2%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Heroin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40.8%*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59.5%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Cocaine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32.7%*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38.9%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Without any other opioid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Without any other drug* indicated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8.0%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13.7%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66012" y="5029200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</a:rPr>
              <a:t>*Data is for 2016</a:t>
            </a:r>
          </a:p>
          <a:p>
            <a:r>
              <a:rPr lang="en-US" sz="1000" b="1" dirty="0">
                <a:solidFill>
                  <a:schemeClr val="accent2"/>
                </a:solidFill>
              </a:rPr>
              <a:t>*Date is for 2016</a:t>
            </a:r>
          </a:p>
          <a:p>
            <a:r>
              <a:rPr lang="en-US" sz="1000" b="1" dirty="0">
                <a:solidFill>
                  <a:schemeClr val="accent3"/>
                </a:solidFill>
              </a:rPr>
              <a:t>*Other drugs include heroin, fentanyl, natural/semi-synthetic opioids, methadone, benzodiazepine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723312" y="2133600"/>
            <a:ext cx="3124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u="sng" dirty="0"/>
              <a:t>Drug categories are not mutually exclusive. </a:t>
            </a:r>
            <a:r>
              <a:rPr lang="en-US" sz="800" dirty="0"/>
              <a:t>Rates do not reflect deaths that involved ONLY that drug.  The same death will be included in multiple categories if multiple drugs involved. Rates do not sum to overall drug-related mortality rate.</a:t>
            </a:r>
          </a:p>
        </p:txBody>
      </p:sp>
    </p:spTree>
    <p:extLst>
      <p:ext uri="{BB962C8B-B14F-4D97-AF65-F5344CB8AC3E}">
        <p14:creationId xmlns:p14="http://schemas.microsoft.com/office/powerpoint/2010/main" val="2431071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u="sng" dirty="0"/>
              <a:t>Opioid-related</a:t>
            </a:r>
            <a:r>
              <a:rPr lang="en-US" dirty="0"/>
              <a:t> mortality rates are increasing at a higher rate in the Bronx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018" y="6443990"/>
            <a:ext cx="9118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2000-2017.</a:t>
            </a:r>
          </a:p>
          <a:p>
            <a:r>
              <a:rPr lang="en-US" sz="1100" dirty="0"/>
              <a:t>The term “fentanyl” represents synthetic opioids excluding methadone.  This is mostly fentanyl but may also include </a:t>
            </a:r>
            <a:r>
              <a:rPr lang="en-US" sz="1100" dirty="0" err="1"/>
              <a:t>meperidine</a:t>
            </a:r>
            <a:endParaRPr lang="en-US" sz="11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94376118"/>
              </p:ext>
            </p:extLst>
          </p:nvPr>
        </p:nvGraphicFramePr>
        <p:xfrm>
          <a:off x="912812" y="1371600"/>
          <a:ext cx="974082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32812" y="1219200"/>
            <a:ext cx="2590800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Opioid-related mortality includes heroin, natural and semisynthetic opioids, methadone, and fentanyl</a:t>
            </a:r>
          </a:p>
        </p:txBody>
      </p:sp>
    </p:spTree>
    <p:extLst>
      <p:ext uri="{BB962C8B-B14F-4D97-AF65-F5344CB8AC3E}">
        <p14:creationId xmlns:p14="http://schemas.microsoft.com/office/powerpoint/2010/main" val="941886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/>
              <a:t>The increase in opioid-related mortality is particularly profound among 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792" y="6257836"/>
            <a:ext cx="90420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2000-2017. Female data unstable 2003-2004, 2010. Age-specific rates are not age-adjusted. 25-34 year data unstable 2001-2010; 2013-2014. 55-64 year data unstable 2000-2008; 2010.</a:t>
            </a:r>
          </a:p>
          <a:p>
            <a:r>
              <a:rPr lang="en-US" sz="1100" dirty="0"/>
              <a:t>The term “fentanyl” represents synthetic opioids excluding methadone.  This is mostly fentanyl but may also include </a:t>
            </a:r>
            <a:r>
              <a:rPr lang="en-US" sz="1100" dirty="0" err="1"/>
              <a:t>meperidine</a:t>
            </a:r>
            <a:r>
              <a:rPr lang="en-US" sz="1100" dirty="0"/>
              <a:t>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12100376"/>
              </p:ext>
            </p:extLst>
          </p:nvPr>
        </p:nvGraphicFramePr>
        <p:xfrm>
          <a:off x="379412" y="1828800"/>
          <a:ext cx="5562600" cy="408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32262387"/>
              </p:ext>
            </p:extLst>
          </p:nvPr>
        </p:nvGraphicFramePr>
        <p:xfrm>
          <a:off x="5865812" y="1828800"/>
          <a:ext cx="6096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32812" y="1143000"/>
            <a:ext cx="2590800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Opioid-related mortality includes heroin, natural and semisynthetic opioids, methadone, and fentanyl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4612" y="2286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 age-adjusted</a:t>
            </a:r>
          </a:p>
        </p:txBody>
      </p:sp>
    </p:spTree>
    <p:extLst>
      <p:ext uri="{BB962C8B-B14F-4D97-AF65-F5344CB8AC3E}">
        <p14:creationId xmlns:p14="http://schemas.microsoft.com/office/powerpoint/2010/main" val="523476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u="sng" dirty="0"/>
              <a:t>Opioid-related</a:t>
            </a:r>
            <a:r>
              <a:rPr lang="en-US" dirty="0"/>
              <a:t> mortality rates remain highest for non-Hispanic white residents, followed by Hispanic residents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791" y="6248400"/>
            <a:ext cx="8878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2000-2017.</a:t>
            </a:r>
          </a:p>
          <a:p>
            <a:r>
              <a:rPr lang="en-US" sz="1100" dirty="0"/>
              <a:t>Non-Hispanic white rates are unstable 2002, 2004-2005, 2010; non-Hispanic black rates are unstable 2002-2004, 2007-2008, 2010.</a:t>
            </a:r>
          </a:p>
          <a:p>
            <a:r>
              <a:rPr lang="en-US" sz="1100" dirty="0"/>
              <a:t>The term “fentanyl” represents synthetic opioids excluding methadone.  This is mostly fentanyl but may also include </a:t>
            </a:r>
            <a:r>
              <a:rPr lang="en-US" sz="1100" dirty="0" err="1"/>
              <a:t>meperidine</a:t>
            </a:r>
            <a:r>
              <a:rPr lang="en-US" sz="1100" dirty="0"/>
              <a:t>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12225968"/>
              </p:ext>
            </p:extLst>
          </p:nvPr>
        </p:nvGraphicFramePr>
        <p:xfrm>
          <a:off x="912812" y="1676400"/>
          <a:ext cx="9244543" cy="44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13812" y="1427202"/>
            <a:ext cx="2590800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Opioid-related mortality includes heroin, natural and semisynthetic opioids, methadone, and fentanyl</a:t>
            </a:r>
          </a:p>
        </p:txBody>
      </p:sp>
    </p:spTree>
    <p:extLst>
      <p:ext uri="{BB962C8B-B14F-4D97-AF65-F5344CB8AC3E}">
        <p14:creationId xmlns:p14="http://schemas.microsoft.com/office/powerpoint/2010/main" val="730126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In the Bronx, the </a:t>
            </a:r>
            <a:r>
              <a:rPr lang="en-US" u="sng" dirty="0"/>
              <a:t>heroin-related</a:t>
            </a:r>
            <a:r>
              <a:rPr lang="en-US" dirty="0"/>
              <a:t> mortality rate is highest for </a:t>
            </a:r>
            <a:r>
              <a:rPr lang="en-US" dirty="0" smtClean="0"/>
              <a:t>men and </a:t>
            </a:r>
            <a:r>
              <a:rPr lang="en-US" dirty="0"/>
              <a:t>non-Hispanic white, older residents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791" y="6400800"/>
            <a:ext cx="8878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2016-2017.</a:t>
            </a:r>
          </a:p>
          <a:p>
            <a:r>
              <a:rPr lang="en-US" sz="1100" dirty="0"/>
              <a:t>Age data are not age-adjusted.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10354780"/>
              </p:ext>
            </p:extLst>
          </p:nvPr>
        </p:nvGraphicFramePr>
        <p:xfrm>
          <a:off x="1598613" y="1752600"/>
          <a:ext cx="8558742" cy="438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6012" y="15972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----------------------------------------------Bronx only-----------------------------------------------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48333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3901"/>
            <a:ext cx="10969943" cy="1477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After </a:t>
            </a:r>
            <a:r>
              <a:rPr lang="en-US" u="sng" dirty="0"/>
              <a:t>marijuana</a:t>
            </a:r>
            <a:r>
              <a:rPr lang="en-US" dirty="0"/>
              <a:t>, Bronx youth most commonly reported using </a:t>
            </a:r>
            <a:r>
              <a:rPr lang="en-US" u="sng" dirty="0"/>
              <a:t>pain</a:t>
            </a:r>
            <a:r>
              <a:rPr lang="en-US" dirty="0"/>
              <a:t>, </a:t>
            </a:r>
            <a:r>
              <a:rPr lang="en-US" u="sng" dirty="0"/>
              <a:t>stimulant</a:t>
            </a:r>
            <a:r>
              <a:rPr lang="en-US" dirty="0"/>
              <a:t> and </a:t>
            </a:r>
            <a:r>
              <a:rPr lang="en-US" u="sng" dirty="0"/>
              <a:t>benzodiazepine</a:t>
            </a:r>
            <a:r>
              <a:rPr lang="en-US" dirty="0"/>
              <a:t> medications without an Rx in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477000"/>
            <a:ext cx="907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730645"/>
              </p:ext>
            </p:extLst>
          </p:nvPr>
        </p:nvGraphicFramePr>
        <p:xfrm>
          <a:off x="455612" y="1752600"/>
          <a:ext cx="1112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618412" y="2057400"/>
            <a:ext cx="0" cy="3505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330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/>
              <a:t>Similar to heroin, the mortality rate for </a:t>
            </a:r>
            <a:r>
              <a:rPr lang="en-US" u="sng" dirty="0"/>
              <a:t>fentanyl</a:t>
            </a:r>
            <a:r>
              <a:rPr lang="en-US" dirty="0"/>
              <a:t> is highest for males and those who are non-Hispanic white and 45 to 54 year olds in the Bronx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77395138"/>
              </p:ext>
            </p:extLst>
          </p:nvPr>
        </p:nvGraphicFramePr>
        <p:xfrm>
          <a:off x="1598613" y="1752600"/>
          <a:ext cx="8558742" cy="438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4791" y="6248400"/>
            <a:ext cx="8878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2016-2017.</a:t>
            </a:r>
          </a:p>
          <a:p>
            <a:r>
              <a:rPr lang="en-US" sz="1100" dirty="0"/>
              <a:t>Age data are not age-adjusted.</a:t>
            </a:r>
          </a:p>
          <a:p>
            <a:r>
              <a:rPr lang="en-US" sz="1100" dirty="0"/>
              <a:t>The term “fentanyl” represents synthetic opioids excluding methadone.  This is mostly fentanyl but may also include </a:t>
            </a:r>
            <a:r>
              <a:rPr lang="en-US" sz="1100" dirty="0" err="1"/>
              <a:t>meperidine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656012" y="15972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----------------------------------------------Bronx only-----------------------------------------------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32090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u="sng" dirty="0"/>
              <a:t>Cocaine-related</a:t>
            </a:r>
            <a:r>
              <a:rPr lang="en-US" dirty="0"/>
              <a:t> mortality is highest for the non-Hispanic black population in the Bronx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77855622"/>
              </p:ext>
            </p:extLst>
          </p:nvPr>
        </p:nvGraphicFramePr>
        <p:xfrm>
          <a:off x="1598612" y="1752600"/>
          <a:ext cx="8558742" cy="438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400800"/>
            <a:ext cx="8878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Multiple Cause of Death, 2016-2017.</a:t>
            </a:r>
          </a:p>
          <a:p>
            <a:r>
              <a:rPr lang="en-US" sz="1100" dirty="0"/>
              <a:t>Age data are not age-adjusted.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6012" y="14478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----------------------------------------------Bronx only-----------------------------------------------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678111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Community Health Dashboard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provide Bronx-specific data on risk factors and health outcomes with an emphasis on presenting data on trends, socio-demographic differences (e.g., by age, sex, race/ethnicity, etc.) and sub-county/neighborhood level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more information please contact us at </a:t>
            </a:r>
            <a:r>
              <a:rPr lang="en-US" dirty="0">
                <a:hlinkClick r:id="rId3"/>
              </a:rPr>
              <a:t>OCPHDept@montefiore.org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5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52400"/>
            <a:ext cx="10969943" cy="1200329"/>
          </a:xfrm>
        </p:spPr>
        <p:txBody>
          <a:bodyPr/>
          <a:lstStyle/>
          <a:p>
            <a:r>
              <a:rPr lang="en-US" dirty="0"/>
              <a:t>Youth in the Bronx and Brooklyn were more likely to report taking </a:t>
            </a:r>
            <a:r>
              <a:rPr lang="en-US" u="sng" dirty="0"/>
              <a:t>pain medications</a:t>
            </a:r>
            <a:r>
              <a:rPr lang="en-US" dirty="0"/>
              <a:t> and </a:t>
            </a:r>
            <a:r>
              <a:rPr lang="en-US" u="sng" dirty="0"/>
              <a:t>stimulants </a:t>
            </a:r>
            <a:r>
              <a:rPr lang="en-US" dirty="0"/>
              <a:t>without a doctor’s prescription one or more times in the last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477000"/>
            <a:ext cx="907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14978"/>
              </p:ext>
            </p:extLst>
          </p:nvPr>
        </p:nvGraphicFramePr>
        <p:xfrm>
          <a:off x="379412" y="1752600"/>
          <a:ext cx="5638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623413"/>
              </p:ext>
            </p:extLst>
          </p:nvPr>
        </p:nvGraphicFramePr>
        <p:xfrm>
          <a:off x="6170612" y="1752600"/>
          <a:ext cx="5715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2161" y="1610380"/>
            <a:ext cx="177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Pain medications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9012" y="161038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Stimulants</a:t>
            </a:r>
          </a:p>
        </p:txBody>
      </p:sp>
    </p:spTree>
    <p:extLst>
      <p:ext uri="{BB962C8B-B14F-4D97-AF65-F5344CB8AC3E}">
        <p14:creationId xmlns:p14="http://schemas.microsoft.com/office/powerpoint/2010/main" val="63754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37066"/>
            <a:ext cx="10969943" cy="830997"/>
          </a:xfrm>
        </p:spPr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unprescribed</a:t>
            </a:r>
            <a:r>
              <a:rPr lang="en-US" dirty="0"/>
              <a:t> Rx </a:t>
            </a:r>
            <a:r>
              <a:rPr lang="en-US" u="sng" dirty="0"/>
              <a:t>pain medication</a:t>
            </a:r>
            <a:r>
              <a:rPr lang="en-US" dirty="0"/>
              <a:t> is more common among Bronx youth in 11</a:t>
            </a:r>
            <a:r>
              <a:rPr lang="en-US" baseline="30000" dirty="0"/>
              <a:t>th</a:t>
            </a:r>
            <a:r>
              <a:rPr lang="en-US" dirty="0"/>
              <a:t> and 12</a:t>
            </a:r>
            <a:r>
              <a:rPr lang="en-US" baseline="30000" dirty="0"/>
              <a:t>th</a:t>
            </a:r>
            <a:r>
              <a:rPr lang="en-US" dirty="0"/>
              <a:t> grades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51" y="6443990"/>
            <a:ext cx="907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Survey, 2017. * Indicates estimate is statistically imprecise (interpret with caution).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603635"/>
              </p:ext>
            </p:extLst>
          </p:nvPr>
        </p:nvGraphicFramePr>
        <p:xfrm>
          <a:off x="379412" y="1752600"/>
          <a:ext cx="1112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277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96334"/>
            <a:ext cx="10969943" cy="1200329"/>
          </a:xfrm>
        </p:spPr>
        <p:txBody>
          <a:bodyPr/>
          <a:lstStyle/>
          <a:p>
            <a:r>
              <a:rPr lang="en-US" dirty="0"/>
              <a:t>The percent of youth reporting using prescription </a:t>
            </a:r>
            <a:r>
              <a:rPr lang="en-US" u="sng" dirty="0"/>
              <a:t>pain medications</a:t>
            </a:r>
            <a:r>
              <a:rPr lang="en-US" dirty="0"/>
              <a:t> without an Rx has increased in the Bronx since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951" y="6477000"/>
            <a:ext cx="907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Study, 2011-2017. Data collected every two years.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799311"/>
              </p:ext>
            </p:extLst>
          </p:nvPr>
        </p:nvGraphicFramePr>
        <p:xfrm>
          <a:off x="1293812" y="1219201"/>
          <a:ext cx="9067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147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/>
              <a:t>The percent of youth reporting ever use of </a:t>
            </a:r>
            <a:r>
              <a:rPr lang="en-US" u="sng" dirty="0"/>
              <a:t>heroin</a:t>
            </a:r>
            <a:r>
              <a:rPr lang="en-US" dirty="0"/>
              <a:t> has increased in the Bronx since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951" y="6324600"/>
            <a:ext cx="9073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Study, 2003-2017. </a:t>
            </a:r>
          </a:p>
          <a:p>
            <a:r>
              <a:rPr lang="en-US" sz="1100" dirty="0"/>
              <a:t>Data collected every two years.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632838"/>
              </p:ext>
            </p:extLst>
          </p:nvPr>
        </p:nvGraphicFramePr>
        <p:xfrm>
          <a:off x="1370012" y="1219201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255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/>
              <a:t>The percent of youth reporting ever use of </a:t>
            </a:r>
            <a:r>
              <a:rPr lang="en-US" u="sng" dirty="0"/>
              <a:t>cocaine</a:t>
            </a:r>
            <a:r>
              <a:rPr lang="en-US" dirty="0"/>
              <a:t> has increased in the Bronx since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951" y="6324600"/>
            <a:ext cx="9073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Youth Risk Behavior Study, 2003-2017. </a:t>
            </a:r>
          </a:p>
          <a:p>
            <a:r>
              <a:rPr lang="en-US" sz="1100" dirty="0"/>
              <a:t>Data collected every two years.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964754"/>
              </p:ext>
            </p:extLst>
          </p:nvPr>
        </p:nvGraphicFramePr>
        <p:xfrm>
          <a:off x="1293812" y="12192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1348176"/>
      </p:ext>
    </p:extLst>
  </p:cSld>
  <p:clrMapOvr>
    <a:masterClrMapping/>
  </p:clrMapOvr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ntefiore data">
    <a:dk1>
      <a:srgbClr val="414042"/>
    </a:dk1>
    <a:lt1>
      <a:srgbClr val="FFFFFF"/>
    </a:lt1>
    <a:dk2>
      <a:srgbClr val="A6CEE3"/>
    </a:dk2>
    <a:lt2>
      <a:srgbClr val="1F78B4"/>
    </a:lt2>
    <a:accent1>
      <a:srgbClr val="B2DF8A"/>
    </a:accent1>
    <a:accent2>
      <a:srgbClr val="33A02C"/>
    </a:accent2>
    <a:accent3>
      <a:srgbClr val="FB9A99"/>
    </a:accent3>
    <a:accent4>
      <a:srgbClr val="E31A1C"/>
    </a:accent4>
    <a:accent5>
      <a:srgbClr val="FDBF6F"/>
    </a:accent5>
    <a:accent6>
      <a:srgbClr val="FF7F00"/>
    </a:accent6>
    <a:hlink>
      <a:srgbClr val="6A3D9A"/>
    </a:hlink>
    <a:folHlink>
      <a:srgbClr val="B15928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ntefiore data">
    <a:dk1>
      <a:srgbClr val="414042"/>
    </a:dk1>
    <a:lt1>
      <a:srgbClr val="FFFFFF"/>
    </a:lt1>
    <a:dk2>
      <a:srgbClr val="A6CEE3"/>
    </a:dk2>
    <a:lt2>
      <a:srgbClr val="1F78B4"/>
    </a:lt2>
    <a:accent1>
      <a:srgbClr val="B2DF8A"/>
    </a:accent1>
    <a:accent2>
      <a:srgbClr val="33A02C"/>
    </a:accent2>
    <a:accent3>
      <a:srgbClr val="FB9A99"/>
    </a:accent3>
    <a:accent4>
      <a:srgbClr val="E31A1C"/>
    </a:accent4>
    <a:accent5>
      <a:srgbClr val="FDBF6F"/>
    </a:accent5>
    <a:accent6>
      <a:srgbClr val="FF7F00"/>
    </a:accent6>
    <a:hlink>
      <a:srgbClr val="6A3D9A"/>
    </a:hlink>
    <a:folHlink>
      <a:srgbClr val="B15928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ontefiore data">
    <a:dk1>
      <a:srgbClr val="414042"/>
    </a:dk1>
    <a:lt1>
      <a:srgbClr val="FFFFFF"/>
    </a:lt1>
    <a:dk2>
      <a:srgbClr val="A6CEE3"/>
    </a:dk2>
    <a:lt2>
      <a:srgbClr val="1F78B4"/>
    </a:lt2>
    <a:accent1>
      <a:srgbClr val="B2DF8A"/>
    </a:accent1>
    <a:accent2>
      <a:srgbClr val="33A02C"/>
    </a:accent2>
    <a:accent3>
      <a:srgbClr val="FB9A99"/>
    </a:accent3>
    <a:accent4>
      <a:srgbClr val="E31A1C"/>
    </a:accent4>
    <a:accent5>
      <a:srgbClr val="FDBF6F"/>
    </a:accent5>
    <a:accent6>
      <a:srgbClr val="FF7F00"/>
    </a:accent6>
    <a:hlink>
      <a:srgbClr val="6A3D9A"/>
    </a:hlink>
    <a:folHlink>
      <a:srgbClr val="B15928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10073</TotalTime>
  <Words>2996</Words>
  <Application>Microsoft Office PowerPoint</Application>
  <PresentationFormat>Custom</PresentationFormat>
  <Paragraphs>459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Montefiore DOING MORE</vt:lpstr>
      <vt:lpstr>Bronx Community Health Dashboard:  Drug Use and Opioids  Last Updated: 9/24/2019  See last slide for more information about this project.</vt:lpstr>
      <vt:lpstr>Drug use is a leading cause of morbidity &amp; mortality in New York State</vt:lpstr>
      <vt:lpstr>Youth Behavior</vt:lpstr>
      <vt:lpstr>After marijuana, Bronx youth most commonly reported using pain, stimulant and benzodiazepine medications without an Rx in 2017</vt:lpstr>
      <vt:lpstr>Youth in the Bronx and Brooklyn were more likely to report taking pain medications and stimulants without a doctor’s prescription one or more times in the last year</vt:lpstr>
      <vt:lpstr>Use of unprescribed Rx pain medication is more common among Bronx youth in 11th and 12th grades</vt:lpstr>
      <vt:lpstr>The percent of youth reporting using prescription pain medications without an Rx has increased in the Bronx since 2011</vt:lpstr>
      <vt:lpstr>The percent of youth reporting ever use of heroin has increased in the Bronx since 2003</vt:lpstr>
      <vt:lpstr>The percent of youth reporting ever use of cocaine has increased in the Bronx since 2003</vt:lpstr>
      <vt:lpstr>Drug Treatment and Opioid Prescribing Behavior</vt:lpstr>
      <vt:lpstr>The Bronx and Manhattan have the highest naloxone administration rate reported by emergency medical services (EMS) per 100,000</vt:lpstr>
      <vt:lpstr>The Bronx has the highest rate of unique clients admitted for heroin and all opioids per 100,000 persons</vt:lpstr>
      <vt:lpstr>Despite having the highest drug-related mortality rate, the Bronx has only a slightly elevated buprenorphine prescribing rate, significantly lower than Staten Island</vt:lpstr>
      <vt:lpstr>The Bronx has the second highest opioid prescribing rate in NYC, but it has declined slightly since 2012</vt:lpstr>
      <vt:lpstr>Drug-related hospitalizations</vt:lpstr>
      <vt:lpstr>9 of 10 NTAs* with highest drug-related hospitalizations are in the Bronx</vt:lpstr>
      <vt:lpstr>Staten Island has the highest rate of opioid overdoses occurring in the ED (treat and release) while the Bronx has the highest rate of hospitalization opioid overdoses</vt:lpstr>
      <vt:lpstr>The Bronx has the highest ED visit rate involving any drug overdose for those ages 45 to 64</vt:lpstr>
      <vt:lpstr>The Bronx has the highest ED visit rate involving an opioid overdose for those ages 45 to 64</vt:lpstr>
      <vt:lpstr>Staten Island has the highest rate of ED visits involving a heroin overdose</vt:lpstr>
      <vt:lpstr>Heroin overdoses are contributing to a growing percentage of all opioid overdoses in NYC</vt:lpstr>
      <vt:lpstr>In the Bronx, the opioid burden is highest in the south and center of the borough</vt:lpstr>
      <vt:lpstr>Overall Drug-Related Mortality</vt:lpstr>
      <vt:lpstr>Bronx and Staten Island have the highest drug-related mortality of the boroughs</vt:lpstr>
      <vt:lpstr>The 3 districts with the highest drug-related mortality rates are in the Bronx</vt:lpstr>
      <vt:lpstr>Males and those 45-64 have the highest drug-related mortality rates in the Bronx, similar to the rest of NYC</vt:lpstr>
      <vt:lpstr>The increase in drug-related mortality among men is stronger than the rest of NYC</vt:lpstr>
      <vt:lpstr>Drug-related mortality among those 45-64y has increased more in the Bronx than the rest of NYC</vt:lpstr>
      <vt:lpstr>Non-Hispanic white populations have the highest rates of drug-related mortality in the Bronx</vt:lpstr>
      <vt:lpstr>The relationship between gender and drug-related mortality varies by race/ethnicity</vt:lpstr>
      <vt:lpstr>Mortality Separated by Drug Type  Contribution of specific drugs to drug-related mortality</vt:lpstr>
      <vt:lpstr>The mortality-rate involving heroin or cocaine have increased more in the Bronx than the rest of NYC since 2014</vt:lpstr>
      <vt:lpstr>In 2017 in the Bronx, two-thirds of cocaine-related deaths involved opioids, with an increasing percentage involving fentanyl</vt:lpstr>
      <vt:lpstr>In 2017 in the Bronx, almost three-quarters of heroin-related deaths involved other opioids, an over two-fold increase since 2015</vt:lpstr>
      <vt:lpstr>In the Bronx, the percent of fentanyl-related deaths involving cocaine or heroin increased between 2016 and 2017</vt:lpstr>
      <vt:lpstr>Opioid-related mortality rates are increasing at a higher rate in the Bronx</vt:lpstr>
      <vt:lpstr>The increase in opioid-related mortality is particularly profound among men</vt:lpstr>
      <vt:lpstr>Opioid-related mortality rates remain highest for non-Hispanic white residents, followed by Hispanic residents</vt:lpstr>
      <vt:lpstr>In the Bronx, the heroin-related mortality rate is highest for men and non-Hispanic white, older residents</vt:lpstr>
      <vt:lpstr>Similar to heroin, the mortality rate for fentanyl is highest for males and those who are non-Hispanic white and 45 to 54 year olds in the Bronx</vt:lpstr>
      <vt:lpstr>Cocaine-related mortality is highest for the non-Hispanic black population in the Bronx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Drug Abuse and Opioids  Created: 5/18/2017 Last Updated: 5/18/2017</dc:title>
  <dc:creator>dkocp05</dc:creator>
  <cp:lastModifiedBy>Colin Rehm</cp:lastModifiedBy>
  <cp:revision>315</cp:revision>
  <cp:lastPrinted>2019-03-26T16:15:10Z</cp:lastPrinted>
  <dcterms:created xsi:type="dcterms:W3CDTF">2017-05-18T20:31:35Z</dcterms:created>
  <dcterms:modified xsi:type="dcterms:W3CDTF">2019-09-24T20:40:53Z</dcterms:modified>
</cp:coreProperties>
</file>