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0" r:id="rId2"/>
    <p:sldId id="584" r:id="rId3"/>
    <p:sldId id="585" r:id="rId4"/>
    <p:sldId id="586" r:id="rId5"/>
    <p:sldId id="587" r:id="rId6"/>
    <p:sldId id="588" r:id="rId7"/>
    <p:sldId id="589" r:id="rId8"/>
    <p:sldId id="590" r:id="rId9"/>
    <p:sldId id="591" r:id="rId10"/>
    <p:sldId id="533" r:id="rId11"/>
    <p:sldId id="534" r:id="rId12"/>
    <p:sldId id="571" r:id="rId13"/>
    <p:sldId id="573" r:id="rId14"/>
    <p:sldId id="561" r:id="rId15"/>
    <p:sldId id="535" r:id="rId16"/>
    <p:sldId id="574" r:id="rId17"/>
    <p:sldId id="576" r:id="rId18"/>
    <p:sldId id="547" r:id="rId19"/>
    <p:sldId id="548" r:id="rId20"/>
    <p:sldId id="594" r:id="rId21"/>
    <p:sldId id="595" r:id="rId22"/>
    <p:sldId id="593" r:id="rId23"/>
    <p:sldId id="549" r:id="rId24"/>
    <p:sldId id="596" r:id="rId25"/>
    <p:sldId id="597" r:id="rId26"/>
    <p:sldId id="361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89849" autoAdjust="0"/>
  </p:normalViewPr>
  <p:slideViewPr>
    <p:cSldViewPr showGuides="1">
      <p:cViewPr varScale="1">
        <p:scale>
          <a:sx n="115" d="100"/>
          <a:sy n="115" d="100"/>
        </p:scale>
        <p:origin x="-486" y="-114"/>
      </p:cViewPr>
      <p:guideLst>
        <p:guide orient="horz" pos="220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35794352415402E-2"/>
          <c:y val="1.6242800985894E-2"/>
          <c:w val="0.91775715394255797"/>
          <c:h val="0.9176576082599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Ovarian cancer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FD9-4D68-BC53-7465FC89ED6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NYC overall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10.4</c:v>
                </c:pt>
                <c:pt idx="1">
                  <c:v>11.3</c:v>
                </c:pt>
                <c:pt idx="2">
                  <c:v>11.9</c:v>
                </c:pt>
                <c:pt idx="3">
                  <c:v>12</c:v>
                </c:pt>
                <c:pt idx="4">
                  <c:v>13.3</c:v>
                </c:pt>
                <c:pt idx="6" formatCode="General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6513792"/>
        <c:axId val="163467264"/>
      </c:barChart>
      <c:catAx>
        <c:axId val="13651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67264"/>
        <c:crosses val="autoZero"/>
        <c:auto val="1"/>
        <c:lblAlgn val="ctr"/>
        <c:lblOffset val="100"/>
        <c:noMultiLvlLbl val="0"/>
      </c:catAx>
      <c:valAx>
        <c:axId val="163467264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ovarian cancer incidence rate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5256110885065598E-3"/>
              <c:y val="9.404065215324250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1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66294148974506E-2"/>
          <c:y val="1.6242800985894E-2"/>
          <c:w val="0.89502665414600002"/>
          <c:h val="0.9176576082599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Cervical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87B-4B9B-926D-952CE5B329D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NYC overall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3.5</c:v>
                </c:pt>
                <c:pt idx="1">
                  <c:v>2.9</c:v>
                </c:pt>
                <c:pt idx="2">
                  <c:v>2.2000000000000002</c:v>
                </c:pt>
                <c:pt idx="3">
                  <c:v>2.6</c:v>
                </c:pt>
                <c:pt idx="4">
                  <c:v>2.6</c:v>
                </c:pt>
                <c:pt idx="6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2844416"/>
        <c:axId val="92845952"/>
      </c:barChart>
      <c:catAx>
        <c:axId val="9284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45952"/>
        <c:crosses val="autoZero"/>
        <c:auto val="1"/>
        <c:lblAlgn val="ctr"/>
        <c:lblOffset val="100"/>
        <c:noMultiLvlLbl val="0"/>
      </c:catAx>
      <c:valAx>
        <c:axId val="92845952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mortality rate from cervical cancer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1104872055896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4441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3776763075901"/>
          <c:y val="1.66425098708314E-2"/>
          <c:w val="0.88257522537209399"/>
          <c:h val="0.88427163242047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885-4156-A502-60FA197C73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85-4156-A502-60FA197C7385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885-4156-A502-60FA197C7385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885-4156-A502-60FA197C7385}"/>
              </c:ext>
            </c:extLst>
          </c:dPt>
          <c:dLbls>
            <c:dLbl>
              <c:idx val="0"/>
              <c:layout>
                <c:manualLayout>
                  <c:x val="-4.0410416301864219E-2"/>
                  <c:y val="-4.9790312216621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50-4CFF-A6B4-C6D593F6775B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EF-451A-AC4C-1ADAF68AD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7.1</c:v>
                </c:pt>
                <c:pt idx="1">
                  <c:v>5.6</c:v>
                </c:pt>
                <c:pt idx="2">
                  <c:v>4.7</c:v>
                </c:pt>
                <c:pt idx="3">
                  <c:v>5</c:v>
                </c:pt>
                <c:pt idx="4">
                  <c:v>5.9</c:v>
                </c:pt>
                <c:pt idx="5">
                  <c:v>4.3</c:v>
                </c:pt>
                <c:pt idx="6">
                  <c:v>3.7</c:v>
                </c:pt>
                <c:pt idx="7">
                  <c:v>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885-4156-A502-60FA197C73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City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EF-451A-AC4C-1ADAF68ADD0F}"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EF-451A-AC4C-1ADAF68AD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5.4</c:v>
                </c:pt>
                <c:pt idx="1">
                  <c:v>4.0999999999999996</c:v>
                </c:pt>
                <c:pt idx="2">
                  <c:v>3.8</c:v>
                </c:pt>
                <c:pt idx="3">
                  <c:v>4</c:v>
                </c:pt>
                <c:pt idx="4">
                  <c:v>3.7</c:v>
                </c:pt>
                <c:pt idx="5">
                  <c:v>3.2</c:v>
                </c:pt>
                <c:pt idx="6">
                  <c:v>2.9</c:v>
                </c:pt>
                <c:pt idx="7">
                  <c:v>2.7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0EF-451A-AC4C-1ADAF68AD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89696"/>
        <c:axId val="92995584"/>
      </c:lineChart>
      <c:catAx>
        <c:axId val="9298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95584"/>
        <c:crosses val="autoZero"/>
        <c:auto val="1"/>
        <c:lblAlgn val="ctr"/>
        <c:lblOffset val="100"/>
        <c:noMultiLvlLbl val="0"/>
      </c:catAx>
      <c:valAx>
        <c:axId val="92995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+mn-lt"/>
                  </a:rPr>
                  <a:t>Age-adjusted mortality rate from cervical cancer per 100,000</a:t>
                </a:r>
                <a:endParaRPr lang="en-US" sz="120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3.2831673413834001E-2"/>
              <c:y val="5.503632928568150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8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872913914179373"/>
          <c:y val="1.4937093664986472E-2"/>
          <c:w val="0.3206315957152629"/>
          <c:h val="5.348381246380891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43127414494104E-2"/>
          <c:y val="2.9204900542976399E-2"/>
          <c:w val="0.88744982088047997"/>
          <c:h val="0.9030792928385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Cervical cancer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Non-Hispanic black</c:v>
                </c:pt>
                <c:pt idx="2">
                  <c:v>Non-Hispanic white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3.1</c:v>
                </c:pt>
                <c:pt idx="1">
                  <c:v>4</c:v>
                </c:pt>
                <c:pt idx="2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3027712"/>
        <c:axId val="93029504"/>
      </c:barChart>
      <c:catAx>
        <c:axId val="9302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29504"/>
        <c:crosses val="autoZero"/>
        <c:auto val="1"/>
        <c:lblAlgn val="ctr"/>
        <c:lblOffset val="100"/>
        <c:noMultiLvlLbl val="0"/>
      </c:catAx>
      <c:valAx>
        <c:axId val="93029504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mortality rate from cervical cancer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7884166327598399E-3"/>
              <c:y val="9.404065215324250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2771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12627617935103E-2"/>
          <c:y val="1.6242800985894E-2"/>
          <c:w val="0.91018032067703902"/>
          <c:h val="0.9176576082599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Corpus luteum and NOS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637-4D55-8615-8825FB054D7C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NYC overall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30.7</c:v>
                </c:pt>
                <c:pt idx="1">
                  <c:v>33</c:v>
                </c:pt>
                <c:pt idx="2">
                  <c:v>29.3</c:v>
                </c:pt>
                <c:pt idx="3">
                  <c:v>28.7</c:v>
                </c:pt>
                <c:pt idx="4">
                  <c:v>35.200000000000003</c:v>
                </c:pt>
                <c:pt idx="6">
                  <c:v>30.8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3115520"/>
        <c:axId val="93117056"/>
      </c:barChart>
      <c:catAx>
        <c:axId val="9311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17056"/>
        <c:crosses val="autoZero"/>
        <c:auto val="1"/>
        <c:lblAlgn val="ctr"/>
        <c:lblOffset val="100"/>
        <c:noMultiLvlLbl val="0"/>
      </c:catAx>
      <c:valAx>
        <c:axId val="93117056"/>
        <c:scaling>
          <c:orientation val="minMax"/>
          <c:max val="4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uterine cancer incidence rate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5256110885065598E-3"/>
              <c:y val="7.946230780547899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1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69454386383497E-2"/>
          <c:y val="4.9006212811635398E-2"/>
          <c:w val="0.89816392269148204"/>
          <c:h val="0.8668450231446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885-4156-A502-60FA197C73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85-4156-A502-60FA197C7385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885-4156-A502-60FA197C7385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885-4156-A502-60FA197C7385}"/>
              </c:ext>
            </c:extLst>
          </c:dPt>
          <c:dLbls>
            <c:dLbl>
              <c:idx val="0"/>
              <c:layout>
                <c:manualLayout>
                  <c:x val="-5.6186968106259443E-2"/>
                  <c:y val="7.46854683249323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90-4560-B4DF-584FF2EC3A20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EF-47C1-977D-0754D47AD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19.3</c:v>
                </c:pt>
                <c:pt idx="1">
                  <c:v>17.100000000000001</c:v>
                </c:pt>
                <c:pt idx="2">
                  <c:v>18.8</c:v>
                </c:pt>
                <c:pt idx="3">
                  <c:v>19.7</c:v>
                </c:pt>
                <c:pt idx="4">
                  <c:v>24.1</c:v>
                </c:pt>
                <c:pt idx="5">
                  <c:v>26.9</c:v>
                </c:pt>
                <c:pt idx="6">
                  <c:v>29.7</c:v>
                </c:pt>
                <c:pt idx="7">
                  <c:v>30.7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885-4156-A502-60FA197C73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City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EF-47C1-977D-0754D47AD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20.6</c:v>
                </c:pt>
                <c:pt idx="1">
                  <c:v>20</c:v>
                </c:pt>
                <c:pt idx="2">
                  <c:v>20</c:v>
                </c:pt>
                <c:pt idx="3">
                  <c:v>23.1</c:v>
                </c:pt>
                <c:pt idx="4">
                  <c:v>26.2</c:v>
                </c:pt>
                <c:pt idx="5">
                  <c:v>27.5</c:v>
                </c:pt>
                <c:pt idx="6">
                  <c:v>29.7</c:v>
                </c:pt>
                <c:pt idx="7">
                  <c:v>30.8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9EF-47C1-977D-0754D47AD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54304"/>
        <c:axId val="93164288"/>
      </c:lineChart>
      <c:catAx>
        <c:axId val="9315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64288"/>
        <c:crosses val="autoZero"/>
        <c:auto val="1"/>
        <c:lblAlgn val="ctr"/>
        <c:lblOffset val="100"/>
        <c:noMultiLvlLbl val="0"/>
      </c:catAx>
      <c:valAx>
        <c:axId val="93164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+mn-lt"/>
                  </a:rPr>
                  <a:t>Age-adjusted uterine cancer incidence rate per 100,000</a:t>
                </a:r>
                <a:endParaRPr lang="en-US" sz="120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03998647896286E-2"/>
              <c:y val="7.744196978316120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5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586365624751452"/>
          <c:y val="1.4937093664986472E-2"/>
          <c:w val="0.27897975821204168"/>
          <c:h val="4.247917333967931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35794352415402E-2"/>
          <c:y val="2.9204900542976399E-2"/>
          <c:w val="0.91775715394255797"/>
          <c:h val="0.9030792928385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Uterine cancer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Non-Hispanic black</c:v>
                </c:pt>
                <c:pt idx="2">
                  <c:v>Non-Hispanic white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25.2</c:v>
                </c:pt>
                <c:pt idx="1">
                  <c:v>35.700000000000003</c:v>
                </c:pt>
                <c:pt idx="2">
                  <c:v>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4421376"/>
        <c:axId val="94422912"/>
      </c:barChart>
      <c:catAx>
        <c:axId val="9442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22912"/>
        <c:crosses val="autoZero"/>
        <c:auto val="1"/>
        <c:lblAlgn val="ctr"/>
        <c:lblOffset val="100"/>
        <c:noMultiLvlLbl val="0"/>
      </c:catAx>
      <c:valAx>
        <c:axId val="94422912"/>
        <c:scaling>
          <c:orientation val="minMax"/>
          <c:max val="4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uterine cancer incidence rate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628055442532799E-3"/>
              <c:y val="7.703258374751839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2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12627617935103E-2"/>
          <c:y val="5.8448272210392019E-2"/>
          <c:w val="0.91018032067703902"/>
          <c:h val="0.87570629043700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Corpus luteum and NOS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C16-410A-ACB0-69223AA4D437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NYC overall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8.9</c:v>
                </c:pt>
                <c:pt idx="1">
                  <c:v>7</c:v>
                </c:pt>
                <c:pt idx="2">
                  <c:v>6.5</c:v>
                </c:pt>
                <c:pt idx="3">
                  <c:v>5.6</c:v>
                </c:pt>
                <c:pt idx="4">
                  <c:v>6</c:v>
                </c:pt>
                <c:pt idx="6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5795072"/>
        <c:axId val="95796608"/>
      </c:barChart>
      <c:catAx>
        <c:axId val="9579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96608"/>
        <c:crosses val="autoZero"/>
        <c:auto val="1"/>
        <c:lblAlgn val="ctr"/>
        <c:lblOffset val="100"/>
        <c:noMultiLvlLbl val="0"/>
      </c:catAx>
      <c:valAx>
        <c:axId val="95796608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mortality rate from uterine cancer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159081686748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9507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3776763075901"/>
          <c:y val="1.66425098708314E-2"/>
          <c:w val="0.88257522537209399"/>
          <c:h val="0.88427163242047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885-4156-A502-60FA197C73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85-4156-A502-60FA197C7385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885-4156-A502-60FA197C7385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885-4156-A502-60FA197C7385}"/>
              </c:ext>
            </c:extLst>
          </c:dPt>
          <c:dLbls>
            <c:dLbl>
              <c:idx val="0"/>
              <c:layout>
                <c:manualLayout>
                  <c:x val="-4.0410416301864219E-2"/>
                  <c:y val="4.9790312216621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50-4CFF-A6B4-C6D593F6775B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BE-48F4-B144-BA8EC5796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6.3</c:v>
                </c:pt>
                <c:pt idx="1">
                  <c:v>4.7</c:v>
                </c:pt>
                <c:pt idx="2">
                  <c:v>4.5999999999999996</c:v>
                </c:pt>
                <c:pt idx="3">
                  <c:v>5.8</c:v>
                </c:pt>
                <c:pt idx="4">
                  <c:v>6</c:v>
                </c:pt>
                <c:pt idx="5">
                  <c:v>5.6</c:v>
                </c:pt>
                <c:pt idx="6">
                  <c:v>7.4</c:v>
                </c:pt>
                <c:pt idx="7" formatCode="0.0">
                  <c:v>8.9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885-4156-A502-60FA197C73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City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BE-48F4-B144-BA8EC57965F0}"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BE-48F4-B144-BA8EC5796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5.7</c:v>
                </c:pt>
                <c:pt idx="1">
                  <c:v>4.8</c:v>
                </c:pt>
                <c:pt idx="2">
                  <c:v>4.5999999999999996</c:v>
                </c:pt>
                <c:pt idx="3">
                  <c:v>5.3</c:v>
                </c:pt>
                <c:pt idx="4">
                  <c:v>5.5</c:v>
                </c:pt>
                <c:pt idx="5">
                  <c:v>5.5</c:v>
                </c:pt>
                <c:pt idx="6">
                  <c:v>5.9</c:v>
                </c:pt>
                <c:pt idx="7">
                  <c:v>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DBE-48F4-B144-BA8EC5796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03136"/>
        <c:axId val="96204672"/>
      </c:lineChart>
      <c:catAx>
        <c:axId val="962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04672"/>
        <c:crosses val="autoZero"/>
        <c:auto val="1"/>
        <c:lblAlgn val="ctr"/>
        <c:lblOffset val="100"/>
        <c:noMultiLvlLbl val="0"/>
      </c:catAx>
      <c:valAx>
        <c:axId val="96204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+mn-lt"/>
                  </a:rPr>
                  <a:t>Age-adjusted mortality rate from uterine cancer per 100,000</a:t>
                </a:r>
                <a:endParaRPr lang="en-US" sz="120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3.2831673413834001E-2"/>
              <c:y val="5.503632928568150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0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872913914179373"/>
          <c:y val="1.4937093664986472E-2"/>
          <c:w val="0.3206315957152629"/>
          <c:h val="5.348381246380891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89460883454798E-2"/>
          <c:y val="2.9204900542976399E-2"/>
          <c:w val="0.90260348741151897"/>
          <c:h val="0.9030792928385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Uterine cancer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Non-Hispanic black</c:v>
                </c:pt>
                <c:pt idx="2">
                  <c:v>Non-Hispanic white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5.8</c:v>
                </c:pt>
                <c:pt idx="1">
                  <c:v>12.3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6364032"/>
        <c:axId val="96365568"/>
      </c:barChart>
      <c:catAx>
        <c:axId val="963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65568"/>
        <c:crosses val="autoZero"/>
        <c:auto val="1"/>
        <c:lblAlgn val="ctr"/>
        <c:lblOffset val="100"/>
        <c:noMultiLvlLbl val="0"/>
      </c:catAx>
      <c:valAx>
        <c:axId val="96365568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mortality rate from uterine cancer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7884166327598399E-3"/>
              <c:y val="9.404065215324250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6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96727113656301E-2"/>
          <c:y val="4.9006212811635398E-2"/>
          <c:w val="0.875436649964209"/>
          <c:h val="0.8668450231446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885-4156-A502-60FA197C73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85-4156-A502-60FA197C7385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885-4156-A502-60FA197C7385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885-4156-A502-60FA197C7385}"/>
              </c:ext>
            </c:extLst>
          </c:dPt>
          <c:dLbls>
            <c:dLbl>
              <c:idx val="0"/>
              <c:layout>
                <c:manualLayout>
                  <c:x val="-4.7348484848484897E-2"/>
                  <c:y val="2.48951561083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90-4560-B4DF-584FF2EC3A20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0D-4D96-BE13-FC388DC7C15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14.1</c:v>
                </c:pt>
                <c:pt idx="1">
                  <c:v>13.4</c:v>
                </c:pt>
                <c:pt idx="2">
                  <c:v>11.4</c:v>
                </c:pt>
                <c:pt idx="3">
                  <c:v>13.5</c:v>
                </c:pt>
                <c:pt idx="4">
                  <c:v>12.4</c:v>
                </c:pt>
                <c:pt idx="5">
                  <c:v>11.9</c:v>
                </c:pt>
                <c:pt idx="6">
                  <c:v>11.1</c:v>
                </c:pt>
                <c:pt idx="7" formatCode="0">
                  <c:v>10.4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885-4156-A502-60FA197C73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City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0D-4D96-BE13-FC388DC7C156}"/>
                </c:ext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0D-4D96-BE13-FC388DC7C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15.3</c:v>
                </c:pt>
                <c:pt idx="1">
                  <c:v>15.9</c:v>
                </c:pt>
                <c:pt idx="2">
                  <c:v>15.4</c:v>
                </c:pt>
                <c:pt idx="3">
                  <c:v>16.3</c:v>
                </c:pt>
                <c:pt idx="4">
                  <c:v>14.5</c:v>
                </c:pt>
                <c:pt idx="5">
                  <c:v>13</c:v>
                </c:pt>
                <c:pt idx="6">
                  <c:v>12.7</c:v>
                </c:pt>
                <c:pt idx="7">
                  <c:v>11.6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C0D-4D96-BE13-FC388DC7C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86208"/>
        <c:axId val="167487744"/>
      </c:lineChart>
      <c:catAx>
        <c:axId val="16748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87744"/>
        <c:crosses val="autoZero"/>
        <c:auto val="1"/>
        <c:lblAlgn val="ctr"/>
        <c:lblOffset val="100"/>
        <c:noMultiLvlLbl val="0"/>
      </c:catAx>
      <c:valAx>
        <c:axId val="167487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+mn-lt"/>
                  </a:rPr>
                  <a:t>Age-adjusted ovarian cancer incidence rate per 100,000</a:t>
                </a:r>
                <a:endParaRPr lang="en-US" sz="120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79756223653861E-2"/>
              <c:y val="8.7400032226485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8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874990058060925"/>
          <c:y val="1.4937093664986472E-2"/>
          <c:w val="0.34330827964686239"/>
          <c:h val="5.348381246380891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12627617935103E-2"/>
          <c:y val="2.9204900542976399E-2"/>
          <c:w val="0.91018032067703902"/>
          <c:h val="0.9030792928385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Ovarian cancer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Non-Hispanic black</c:v>
                </c:pt>
                <c:pt idx="2">
                  <c:v>Non-Hispanic white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8.9</c:v>
                </c:pt>
                <c:pt idx="1">
                  <c:v>9.9</c:v>
                </c:pt>
                <c:pt idx="2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70335872"/>
        <c:axId val="70345856"/>
      </c:barChart>
      <c:catAx>
        <c:axId val="7033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45856"/>
        <c:crosses val="autoZero"/>
        <c:auto val="1"/>
        <c:lblAlgn val="ctr"/>
        <c:lblOffset val="100"/>
        <c:noMultiLvlLbl val="0"/>
      </c:catAx>
      <c:valAx>
        <c:axId val="70345856"/>
        <c:scaling>
          <c:orientation val="minMax"/>
          <c:max val="1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ovarian cancer incidence rate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5256110885065598E-3"/>
              <c:y val="7.703258374751839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3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12627617935103E-2"/>
          <c:y val="1.6242800985894E-2"/>
          <c:w val="0.91018032067703902"/>
          <c:h val="0.9176576082599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Ovarian cancer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2FF-43DA-B56D-9830461D642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Bronx 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 </c:v>
                </c:pt>
                <c:pt idx="6">
                  <c:v>NYC overall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">
                  <c:v>6.6</c:v>
                </c:pt>
                <c:pt idx="1">
                  <c:v>6.7</c:v>
                </c:pt>
                <c:pt idx="2">
                  <c:v>7.6</c:v>
                </c:pt>
                <c:pt idx="3">
                  <c:v>5.9</c:v>
                </c:pt>
                <c:pt idx="4">
                  <c:v>6.7</c:v>
                </c:pt>
                <c:pt idx="6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70399104"/>
        <c:axId val="70400640"/>
      </c:barChart>
      <c:catAx>
        <c:axId val="7039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0640"/>
        <c:crosses val="autoZero"/>
        <c:auto val="1"/>
        <c:lblAlgn val="ctr"/>
        <c:lblOffset val="100"/>
        <c:noMultiLvlLbl val="0"/>
      </c:catAx>
      <c:valAx>
        <c:axId val="70400640"/>
        <c:scaling>
          <c:orientation val="minMax"/>
          <c:max val="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mortality rate from ovarian cancer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8.675147997936079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3776763075901"/>
          <c:y val="1.66425098708314E-2"/>
          <c:w val="0.88257522537209399"/>
          <c:h val="0.88427163242047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885-4156-A502-60FA197C73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85-4156-A502-60FA197C7385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885-4156-A502-60FA197C7385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885-4156-A502-60FA197C7385}"/>
              </c:ext>
            </c:extLst>
          </c:dPt>
          <c:dLbls>
            <c:dLbl>
              <c:idx val="0"/>
              <c:layout>
                <c:manualLayout>
                  <c:x val="-4.04104163018642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50-4CFF-A6B4-C6D593F6775B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90-4B7E-9435-133F6A1A7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9.1999999999999993</c:v>
                </c:pt>
                <c:pt idx="1">
                  <c:v>8.3000000000000007</c:v>
                </c:pt>
                <c:pt idx="2">
                  <c:v>7.3</c:v>
                </c:pt>
                <c:pt idx="3">
                  <c:v>8.1999999999999993</c:v>
                </c:pt>
                <c:pt idx="4">
                  <c:v>7.8</c:v>
                </c:pt>
                <c:pt idx="5">
                  <c:v>7.1</c:v>
                </c:pt>
                <c:pt idx="6">
                  <c:v>6.1</c:v>
                </c:pt>
                <c:pt idx="7" formatCode="0.0">
                  <c:v>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885-4156-A502-60FA197C73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City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90-4B7E-9435-133F6A1A7D8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90-4B7E-9435-133F6A1A7D8C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90-4B7E-9435-133F6A1A7D8C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90-4B7E-9435-133F6A1A7D8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90-4B7E-9435-133F6A1A7D8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90-4B7E-9435-133F6A1A7D8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90-4B7E-9435-133F6A1A7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9.8000000000000007</c:v>
                </c:pt>
                <c:pt idx="1">
                  <c:v>9.1</c:v>
                </c:pt>
                <c:pt idx="2">
                  <c:v>9</c:v>
                </c:pt>
                <c:pt idx="3">
                  <c:v>9.3000000000000007</c:v>
                </c:pt>
                <c:pt idx="4">
                  <c:v>8.1</c:v>
                </c:pt>
                <c:pt idx="5">
                  <c:v>7.8</c:v>
                </c:pt>
                <c:pt idx="6">
                  <c:v>7</c:v>
                </c:pt>
                <c:pt idx="7">
                  <c:v>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5290-4B7E-9435-133F6A1A7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508544"/>
        <c:axId val="70511232"/>
      </c:lineChart>
      <c:catAx>
        <c:axId val="7050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11232"/>
        <c:crosses val="autoZero"/>
        <c:auto val="1"/>
        <c:lblAlgn val="ctr"/>
        <c:lblOffset val="100"/>
        <c:noMultiLvlLbl val="0"/>
      </c:catAx>
      <c:valAx>
        <c:axId val="70511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+mn-lt"/>
                  </a:rPr>
                  <a:t>Age-adjusted mortality rate from ovarian cancer per 100,000</a:t>
                </a:r>
                <a:endParaRPr lang="en-US" sz="120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3.2831673413834001E-2"/>
              <c:y val="5.503632928568150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0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872913914179373"/>
          <c:y val="1.4937093664986472E-2"/>
          <c:w val="0.30547768960206378"/>
          <c:h val="5.348381246380891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89460883454798E-2"/>
          <c:y val="2.9204900542976399E-2"/>
          <c:w val="0.90260348741151897"/>
          <c:h val="0.9030792928385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Ovarian cancer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Non-Hispanic black</c:v>
                </c:pt>
                <c:pt idx="2">
                  <c:v>Non-Hispanic white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6.4</c:v>
                </c:pt>
                <c:pt idx="2">
                  <c:v>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4420864"/>
        <c:axId val="84422656"/>
      </c:barChart>
      <c:catAx>
        <c:axId val="8442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22656"/>
        <c:crosses val="autoZero"/>
        <c:auto val="1"/>
        <c:lblAlgn val="ctr"/>
        <c:lblOffset val="100"/>
        <c:noMultiLvlLbl val="0"/>
      </c:catAx>
      <c:valAx>
        <c:axId val="84422656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mortality rate from ovarian cancer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7884166327598399E-3"/>
              <c:y val="9.404065215324250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2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12627617935103E-2"/>
          <c:y val="1.6242800985894E-2"/>
          <c:w val="0.91018032067703902"/>
          <c:h val="0.9176576082599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Cervical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106-44F1-9DD6-6E252BE934A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NYC overall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9.6999999999999993</c:v>
                </c:pt>
                <c:pt idx="1">
                  <c:v>10</c:v>
                </c:pt>
                <c:pt idx="2">
                  <c:v>6.7</c:v>
                </c:pt>
                <c:pt idx="3">
                  <c:v>9.6</c:v>
                </c:pt>
                <c:pt idx="4">
                  <c:v>8.4</c:v>
                </c:pt>
                <c:pt idx="6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8502272"/>
        <c:axId val="88503808"/>
      </c:barChart>
      <c:catAx>
        <c:axId val="8850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3808"/>
        <c:crosses val="autoZero"/>
        <c:auto val="1"/>
        <c:lblAlgn val="ctr"/>
        <c:lblOffset val="100"/>
        <c:noMultiLvlLbl val="0"/>
      </c:catAx>
      <c:valAx>
        <c:axId val="88503808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cervical cancer incidence rate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7884166327598399E-3"/>
              <c:y val="6.488396345771549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96727113656301E-2"/>
          <c:y val="4.9006212811635398E-2"/>
          <c:w val="0.875436649964209"/>
          <c:h val="0.86684502314465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rgbClr val="E31A1C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E31A1C"/>
              </a:solidFill>
              <a:ln w="9525">
                <a:solidFill>
                  <a:srgbClr val="E31A1C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E31A1C"/>
                </a:solidFill>
                <a:ln w="9525">
                  <a:solidFill>
                    <a:schemeClr val="accent4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885-4156-A502-60FA197C73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85-4156-A502-60FA197C7385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885-4156-A502-60FA197C7385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885-4156-A502-60FA197C7385}"/>
              </c:ext>
            </c:extLst>
          </c:dPt>
          <c:dLbls>
            <c:dLbl>
              <c:idx val="0"/>
              <c:layout>
                <c:manualLayout>
                  <c:x val="-5.4520202020202017E-2"/>
                  <c:y val="2.426787658432185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90-4560-B4DF-584FF2EC3A20}"/>
                </c:ext>
              </c:extLst>
            </c:dLbl>
            <c:dLbl>
              <c:idx val="7"/>
              <c:layout>
                <c:manualLayout>
                  <c:x val="-2.3264137437365782E-3"/>
                  <c:y val="-7.22586806665001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7E-4CC8-BCEE-A683A8D51D1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17.8</c:v>
                </c:pt>
                <c:pt idx="1">
                  <c:v>18.2</c:v>
                </c:pt>
                <c:pt idx="2">
                  <c:v>17</c:v>
                </c:pt>
                <c:pt idx="3">
                  <c:v>17.399999999999999</c:v>
                </c:pt>
                <c:pt idx="4">
                  <c:v>16.100000000000001</c:v>
                </c:pt>
                <c:pt idx="5">
                  <c:v>13.5</c:v>
                </c:pt>
                <c:pt idx="6">
                  <c:v>10.6</c:v>
                </c:pt>
                <c:pt idx="7" formatCode="0">
                  <c:v>9.6999999999999993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885-4156-A502-60FA197C73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 City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7E-4CC8-BCEE-A683A8D51D1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7E-4CC8-BCEE-A683A8D51D1C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7E-4CC8-BCEE-A683A8D51D1C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7E-4CC8-BCEE-A683A8D51D1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7E-4CC8-BCEE-A683A8D51D1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7E-4CC8-BCEE-A683A8D51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1976-1981</c:v>
                </c:pt>
                <c:pt idx="1">
                  <c:v>1982-1986</c:v>
                </c:pt>
                <c:pt idx="2">
                  <c:v>1987-1991</c:v>
                </c:pt>
                <c:pt idx="3">
                  <c:v>1992-1996</c:v>
                </c:pt>
                <c:pt idx="4">
                  <c:v>1997-2001</c:v>
                </c:pt>
                <c:pt idx="5">
                  <c:v>2002-2006</c:v>
                </c:pt>
                <c:pt idx="6">
                  <c:v>2007-2011</c:v>
                </c:pt>
                <c:pt idx="7">
                  <c:v>2012-2016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15.6</c:v>
                </c:pt>
                <c:pt idx="1">
                  <c:v>14.1</c:v>
                </c:pt>
                <c:pt idx="2">
                  <c:v>14.1</c:v>
                </c:pt>
                <c:pt idx="3">
                  <c:v>14.9</c:v>
                </c:pt>
                <c:pt idx="4">
                  <c:v>12.6</c:v>
                </c:pt>
                <c:pt idx="5">
                  <c:v>10.8</c:v>
                </c:pt>
                <c:pt idx="6">
                  <c:v>9.6999999999999993</c:v>
                </c:pt>
                <c:pt idx="7">
                  <c:v>9.1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D7E-4CC8-BCEE-A683A8D51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25824"/>
        <c:axId val="88532864"/>
      </c:lineChart>
      <c:catAx>
        <c:axId val="8852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32864"/>
        <c:crosses val="autoZero"/>
        <c:auto val="1"/>
        <c:lblAlgn val="ctr"/>
        <c:lblOffset val="100"/>
        <c:noMultiLvlLbl val="0"/>
      </c:catAx>
      <c:valAx>
        <c:axId val="88532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  <a:latin typeface="+mn-lt"/>
                  </a:rPr>
                  <a:t>Age-adjusted cervical cancer incidence rate per 100,000</a:t>
                </a:r>
                <a:endParaRPr lang="en-US" sz="120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29251173148811E-2"/>
              <c:y val="0.127232281999783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2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874990058060925"/>
          <c:y val="1.4937093664986472E-2"/>
          <c:w val="0.29785373419231687"/>
          <c:h val="5.348381246380891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35794352415402E-2"/>
          <c:y val="2.9204900542976399E-2"/>
          <c:w val="0.91775715394255797"/>
          <c:h val="0.9030792928385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Cervical cancer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6F-41D5-9DC2-72FB41DFAE7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D7-488B-B0A4-DEF26FFF895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C73-48A0-9140-3DE1B998C2D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C73-48A0-9140-3DE1B998C2D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CB-405D-BB13-3CBB0A31EDF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16F-41D5-9DC2-72FB41DFAE7B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C73-48A0-9140-3DE1B998C2D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C73-48A0-9140-3DE1B998C2D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C73-48A0-9140-3DE1B998C2D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C73-48A0-9140-3DE1B998C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Non-Hispanic black</c:v>
                </c:pt>
                <c:pt idx="2">
                  <c:v>Non-Hispanic white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10.199999999999999</c:v>
                </c:pt>
                <c:pt idx="2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7-488B-B0A4-DEF26FFF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0430080"/>
        <c:axId val="92799360"/>
      </c:barChart>
      <c:catAx>
        <c:axId val="9043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99360"/>
        <c:crosses val="autoZero"/>
        <c:auto val="1"/>
        <c:lblAlgn val="ctr"/>
        <c:lblOffset val="100"/>
        <c:noMultiLvlLbl val="0"/>
      </c:catAx>
      <c:valAx>
        <c:axId val="92799360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effectLst/>
                  </a:rPr>
                  <a:t>Age-adjusted cervical cancer incidence rate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6.488396345771549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3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1C659-E579-4844-9B9A-F2FAF7531D30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4FEFA-7F39-4FC6-BF2A-605ECD233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94123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5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ysClr val="windowText" lastClr="000000"/>
                </a:solidFill>
              </a:rPr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77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0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ysClr val="windowText" lastClr="000000"/>
                </a:solidFill>
              </a:rPr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77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0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0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none" baseline="0" dirty="0">
                <a:solidFill>
                  <a:sysClr val="windowText" lastClr="000000"/>
                </a:solidFill>
              </a:rPr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77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0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ysClr val="windowText" lastClr="000000"/>
                </a:solidFill>
              </a:rPr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77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4FEFA-7F39-4FC6-BF2A-605ECD2336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9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ysClr val="windowText" lastClr="000000"/>
                </a:solidFill>
              </a:rPr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7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ysClr val="windowText" lastClr="000000"/>
                </a:solidFill>
              </a:rPr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7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DCE5-5103-4FC2-A56B-B9D2798A81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5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4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70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11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5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03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11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828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82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86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9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4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5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39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76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3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9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5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995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589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06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44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546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395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9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616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8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717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11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51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5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655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2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9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11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5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79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7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5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11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5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968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11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9292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3" y="2327457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14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3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7" y="1160474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23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60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6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1" y="1837583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4" y="2554223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67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7" y="3055725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22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4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501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83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71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7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46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11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5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7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9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5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OCPHDept@montefiore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461878"/>
            <a:ext cx="11877674" cy="34778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400" dirty="0"/>
              <a:t>Bronx Community Health Dashboard: </a:t>
            </a:r>
            <a:br>
              <a:rPr lang="en-US" sz="4400" dirty="0"/>
            </a:br>
            <a:r>
              <a:rPr lang="en-US" sz="4000" b="0" i="1" dirty="0"/>
              <a:t>Gynecologic Cancers (Cervical, Ovarian, and Uterine Cancers)</a:t>
            </a:r>
            <a:r>
              <a:rPr lang="en-US" sz="4400" b="0" i="1" dirty="0"/>
              <a:t/>
            </a:r>
            <a:br>
              <a:rPr lang="en-US" sz="4400" b="0" i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/>
              <a:t>Last Updated: </a:t>
            </a:r>
            <a:r>
              <a:rPr lang="en-US" sz="2400" b="0" dirty="0" smtClean="0"/>
              <a:t>9/24/2019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See 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356663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60" y="2747423"/>
            <a:ext cx="7102688" cy="1421928"/>
          </a:xfrm>
        </p:spPr>
        <p:txBody>
          <a:bodyPr/>
          <a:lstStyle/>
          <a:p>
            <a:r>
              <a:rPr lang="en-US" dirty="0"/>
              <a:t>Cervical cancer incidence</a:t>
            </a:r>
          </a:p>
        </p:txBody>
      </p:sp>
    </p:spTree>
    <p:extLst>
      <p:ext uri="{BB962C8B-B14F-4D97-AF65-F5344CB8AC3E}">
        <p14:creationId xmlns:p14="http://schemas.microsoft.com/office/powerpoint/2010/main" val="339127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27" y="457200"/>
            <a:ext cx="10056971" cy="461665"/>
          </a:xfrm>
        </p:spPr>
        <p:txBody>
          <a:bodyPr/>
          <a:lstStyle/>
          <a:p>
            <a:r>
              <a:rPr lang="en-US" dirty="0"/>
              <a:t>The cervical cancer rate is about average in the Bronx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664055"/>
              </p:ext>
            </p:extLst>
          </p:nvPr>
        </p:nvGraphicFramePr>
        <p:xfrm>
          <a:off x="457040" y="1138700"/>
          <a:ext cx="10056972" cy="522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4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836612" y="6505171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1976-2016.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836612" y="401157"/>
            <a:ext cx="10058400" cy="4370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Cervical cancer rates have decreased by 45% in the Bronx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99B9DF5-7DA1-4635-B31A-AE8B45A9D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033549"/>
              </p:ext>
            </p:extLst>
          </p:nvPr>
        </p:nvGraphicFramePr>
        <p:xfrm>
          <a:off x="684212" y="1219200"/>
          <a:ext cx="10058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335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228600"/>
            <a:ext cx="10209371" cy="830997"/>
          </a:xfrm>
        </p:spPr>
        <p:txBody>
          <a:bodyPr/>
          <a:lstStyle/>
          <a:p>
            <a:r>
              <a:rPr lang="en-US" dirty="0"/>
              <a:t>In the Bronx, the cervical cancer rate is highest among non-Hispanic black women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835284"/>
              </p:ext>
            </p:extLst>
          </p:nvPr>
        </p:nvGraphicFramePr>
        <p:xfrm>
          <a:off x="457040" y="1138700"/>
          <a:ext cx="10056972" cy="522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60" y="2747423"/>
            <a:ext cx="7102688" cy="1421928"/>
          </a:xfrm>
        </p:spPr>
        <p:txBody>
          <a:bodyPr/>
          <a:lstStyle/>
          <a:p>
            <a:r>
              <a:rPr lang="en-US" dirty="0"/>
              <a:t>Mortality from cervical cancer</a:t>
            </a:r>
          </a:p>
        </p:txBody>
      </p:sp>
    </p:spTree>
    <p:extLst>
      <p:ext uri="{BB962C8B-B14F-4D97-AF65-F5344CB8AC3E}">
        <p14:creationId xmlns:p14="http://schemas.microsoft.com/office/powerpoint/2010/main" val="141185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07703"/>
            <a:ext cx="10969943" cy="830997"/>
          </a:xfrm>
        </p:spPr>
        <p:txBody>
          <a:bodyPr/>
          <a:lstStyle/>
          <a:p>
            <a:r>
              <a:rPr lang="en-US" dirty="0"/>
              <a:t>In the Bronx, cervical cancer mortality rates are higher than in other NYC boroughs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782853"/>
              </p:ext>
            </p:extLst>
          </p:nvPr>
        </p:nvGraphicFramePr>
        <p:xfrm>
          <a:off x="457040" y="1371600"/>
          <a:ext cx="10056972" cy="499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5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836612" y="6505171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1976-2016.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70706" y="381000"/>
            <a:ext cx="11047412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Mortality rates from cervical cancer have decreased by 50% in the Bronx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99B9DF5-7DA1-4635-B31A-AE8B45A9D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821436"/>
              </p:ext>
            </p:extLst>
          </p:nvPr>
        </p:nvGraphicFramePr>
        <p:xfrm>
          <a:off x="303212" y="1425900"/>
          <a:ext cx="10056813" cy="510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32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27" y="307703"/>
            <a:ext cx="10133171" cy="830997"/>
          </a:xfrm>
        </p:spPr>
        <p:txBody>
          <a:bodyPr/>
          <a:lstStyle/>
          <a:p>
            <a:r>
              <a:rPr lang="en-US" dirty="0"/>
              <a:t>In the Bronx, the mortality rate from cervical cancer is highest among non-Hispanic black women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603585"/>
              </p:ext>
            </p:extLst>
          </p:nvPr>
        </p:nvGraphicFramePr>
        <p:xfrm>
          <a:off x="457040" y="1295400"/>
          <a:ext cx="10056972" cy="507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3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60" y="2747424"/>
            <a:ext cx="7102688" cy="1421928"/>
          </a:xfrm>
        </p:spPr>
        <p:txBody>
          <a:bodyPr/>
          <a:lstStyle/>
          <a:p>
            <a:r>
              <a:rPr lang="en-US" dirty="0"/>
              <a:t>Uterine cancer incidence</a:t>
            </a:r>
          </a:p>
        </p:txBody>
      </p:sp>
    </p:spTree>
    <p:extLst>
      <p:ext uri="{BB962C8B-B14F-4D97-AF65-F5344CB8AC3E}">
        <p14:creationId xmlns:p14="http://schemas.microsoft.com/office/powerpoint/2010/main" val="108176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26" y="228600"/>
            <a:ext cx="11885773" cy="830997"/>
          </a:xfrm>
        </p:spPr>
        <p:txBody>
          <a:bodyPr/>
          <a:lstStyle/>
          <a:p>
            <a:r>
              <a:rPr lang="en-US" dirty="0"/>
              <a:t>The uterine cancer incidence rate is about average in the Bronx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47723"/>
              </p:ext>
            </p:extLst>
          </p:nvPr>
        </p:nvGraphicFramePr>
        <p:xfrm>
          <a:off x="457040" y="1138700"/>
          <a:ext cx="10056972" cy="522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9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60" y="2747424"/>
            <a:ext cx="7102688" cy="1421928"/>
          </a:xfrm>
        </p:spPr>
        <p:txBody>
          <a:bodyPr/>
          <a:lstStyle/>
          <a:p>
            <a:r>
              <a:rPr lang="en-US" dirty="0"/>
              <a:t>Ovarian cancer incidence</a:t>
            </a:r>
          </a:p>
        </p:txBody>
      </p:sp>
    </p:spTree>
    <p:extLst>
      <p:ext uri="{BB962C8B-B14F-4D97-AF65-F5344CB8AC3E}">
        <p14:creationId xmlns:p14="http://schemas.microsoft.com/office/powerpoint/2010/main" val="1244444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836612" y="6505171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1976-2016.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85564" y="381000"/>
            <a:ext cx="11617697" cy="4370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Uterine cancer incidence rates have increased by 59% in the Bronx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99B9DF5-7DA1-4635-B31A-AE8B45A9D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53408"/>
              </p:ext>
            </p:extLst>
          </p:nvPr>
        </p:nvGraphicFramePr>
        <p:xfrm>
          <a:off x="379412" y="1066800"/>
          <a:ext cx="10058400" cy="510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167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7" y="307703"/>
            <a:ext cx="10590371" cy="830997"/>
          </a:xfrm>
        </p:spPr>
        <p:txBody>
          <a:bodyPr/>
          <a:lstStyle/>
          <a:p>
            <a:r>
              <a:rPr lang="en-US" dirty="0"/>
              <a:t>In the Bronx, the uterine cancer incidence rate is highest among non-Hispanic white women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185249"/>
              </p:ext>
            </p:extLst>
          </p:nvPr>
        </p:nvGraphicFramePr>
        <p:xfrm>
          <a:off x="457040" y="1138700"/>
          <a:ext cx="10056972" cy="522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71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60" y="2747424"/>
            <a:ext cx="7102688" cy="1421928"/>
          </a:xfrm>
        </p:spPr>
        <p:txBody>
          <a:bodyPr/>
          <a:lstStyle/>
          <a:p>
            <a:r>
              <a:rPr lang="en-US" dirty="0"/>
              <a:t>Mortality from uterine cancer</a:t>
            </a:r>
          </a:p>
        </p:txBody>
      </p:sp>
    </p:spTree>
    <p:extLst>
      <p:ext uri="{BB962C8B-B14F-4D97-AF65-F5344CB8AC3E}">
        <p14:creationId xmlns:p14="http://schemas.microsoft.com/office/powerpoint/2010/main" val="65319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27" y="307703"/>
            <a:ext cx="11123771" cy="830997"/>
          </a:xfrm>
        </p:spPr>
        <p:txBody>
          <a:bodyPr/>
          <a:lstStyle/>
          <a:p>
            <a:r>
              <a:rPr lang="en-US" dirty="0"/>
              <a:t>In the Bronx, the uterine cancer mortality rate is higher than other NYC boroughs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815837"/>
              </p:ext>
            </p:extLst>
          </p:nvPr>
        </p:nvGraphicFramePr>
        <p:xfrm>
          <a:off x="457040" y="1219200"/>
          <a:ext cx="10056972" cy="514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66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836612" y="6505171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1976-2016.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1812" y="381000"/>
            <a:ext cx="10629106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Mortality rates from uterine cancer have increased by 42% in the Bronx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99B9DF5-7DA1-4635-B31A-AE8B45A9D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036774"/>
              </p:ext>
            </p:extLst>
          </p:nvPr>
        </p:nvGraphicFramePr>
        <p:xfrm>
          <a:off x="303212" y="1425900"/>
          <a:ext cx="10056813" cy="510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9923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27" y="337066"/>
            <a:ext cx="10666571" cy="830997"/>
          </a:xfrm>
        </p:spPr>
        <p:txBody>
          <a:bodyPr/>
          <a:lstStyle/>
          <a:p>
            <a:r>
              <a:rPr lang="en-US" dirty="0"/>
              <a:t>In the Bronx, the uterine cancer mortality rate is highest among non-Hispanic white and black women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57365"/>
              </p:ext>
            </p:extLst>
          </p:nvPr>
        </p:nvGraphicFramePr>
        <p:xfrm>
          <a:off x="457040" y="1371600"/>
          <a:ext cx="10056972" cy="499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Community Health Dashboard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provide Bronx-specific data on risk factors and health outcomes with an emphasis on presenting data on trends, socio-demographic differences (e.g., by age, sex, race/ethnicity, etc.) and sub-county/neighborhood level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Data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more information, please contact us at </a:t>
            </a:r>
            <a:r>
              <a:rPr lang="en-US" dirty="0">
                <a:hlinkClick r:id="rId3"/>
              </a:rPr>
              <a:t>OCPHDept@montefiore.org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9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07703"/>
            <a:ext cx="10969943" cy="830997"/>
          </a:xfrm>
        </p:spPr>
        <p:txBody>
          <a:bodyPr/>
          <a:lstStyle/>
          <a:p>
            <a:r>
              <a:rPr lang="en-US" dirty="0"/>
              <a:t>The Bronx has the lowest ovarian cancer rate as compared to other NYC boroughs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011565"/>
              </p:ext>
            </p:extLst>
          </p:nvPr>
        </p:nvGraphicFramePr>
        <p:xfrm>
          <a:off x="457040" y="1138700"/>
          <a:ext cx="10056972" cy="522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3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836612" y="6505171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1976-2016.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27856" y="457200"/>
            <a:ext cx="10933112" cy="4370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Ovarian cancer rates have declined by 26% in the Bronx overall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99B9DF5-7DA1-4635-B31A-AE8B45A9D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352101"/>
              </p:ext>
            </p:extLst>
          </p:nvPr>
        </p:nvGraphicFramePr>
        <p:xfrm>
          <a:off x="379412" y="1425019"/>
          <a:ext cx="10058400" cy="510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522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26" y="307703"/>
            <a:ext cx="10437972" cy="830997"/>
          </a:xfrm>
        </p:spPr>
        <p:txBody>
          <a:bodyPr/>
          <a:lstStyle/>
          <a:p>
            <a:r>
              <a:rPr lang="en-US" dirty="0"/>
              <a:t>In the Bronx, the ovarian cancer rate is highest among non-Hispanic white women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97072"/>
              </p:ext>
            </p:extLst>
          </p:nvPr>
        </p:nvGraphicFramePr>
        <p:xfrm>
          <a:off x="457040" y="1138700"/>
          <a:ext cx="10056972" cy="522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4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660" y="2747424"/>
            <a:ext cx="7102688" cy="1421928"/>
          </a:xfrm>
        </p:spPr>
        <p:txBody>
          <a:bodyPr/>
          <a:lstStyle/>
          <a:p>
            <a:r>
              <a:rPr lang="en-US" dirty="0"/>
              <a:t>Mortality from ovarian cancer</a:t>
            </a:r>
          </a:p>
        </p:txBody>
      </p:sp>
    </p:spTree>
    <p:extLst>
      <p:ext uri="{BB962C8B-B14F-4D97-AF65-F5344CB8AC3E}">
        <p14:creationId xmlns:p14="http://schemas.microsoft.com/office/powerpoint/2010/main" val="260304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28600"/>
            <a:ext cx="10400586" cy="830997"/>
          </a:xfrm>
        </p:spPr>
        <p:txBody>
          <a:bodyPr/>
          <a:lstStyle/>
          <a:p>
            <a:r>
              <a:rPr lang="en-US" dirty="0"/>
              <a:t>The mortality rate from ovarian cancer in the Bronx is average compared to other NYC boroughs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632833"/>
              </p:ext>
            </p:extLst>
          </p:nvPr>
        </p:nvGraphicFramePr>
        <p:xfrm>
          <a:off x="457040" y="1219200"/>
          <a:ext cx="10056972" cy="514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5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630B1-1F59-453F-8C06-D744416C5FBE}"/>
              </a:ext>
            </a:extLst>
          </p:cNvPr>
          <p:cNvSpPr txBox="1"/>
          <p:nvPr/>
        </p:nvSpPr>
        <p:spPr>
          <a:xfrm>
            <a:off x="836612" y="6505171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1976-2016.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8012" y="304800"/>
            <a:ext cx="10972800" cy="7817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Mortality rates from ovarian cancer have declined by 28% in the Bronx overall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99B9DF5-7DA1-4635-B31A-AE8B45A9D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139530"/>
              </p:ext>
            </p:extLst>
          </p:nvPr>
        </p:nvGraphicFramePr>
        <p:xfrm>
          <a:off x="303212" y="1425900"/>
          <a:ext cx="10056813" cy="510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628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E034-376C-4388-85E3-C306308A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235803"/>
            <a:ext cx="10743486" cy="830997"/>
          </a:xfrm>
        </p:spPr>
        <p:txBody>
          <a:bodyPr/>
          <a:lstStyle/>
          <a:p>
            <a:r>
              <a:rPr lang="en-US" dirty="0"/>
              <a:t>In the Bronx, the mortality rate from ovarian cancer is highest among non-Hispanic white women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478D7BE-969D-463E-833F-F4D6852D5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812390"/>
              </p:ext>
            </p:extLst>
          </p:nvPr>
        </p:nvGraphicFramePr>
        <p:xfrm>
          <a:off x="457040" y="1138700"/>
          <a:ext cx="10056972" cy="522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Choropleth map of PERCENT">
            <a:extLst>
              <a:ext uri="{FF2B5EF4-FFF2-40B4-BE49-F238E27FC236}">
                <a16:creationId xmlns:a16="http://schemas.microsoft.com/office/drawing/2014/main" xmlns="" id="{4DB29037-5AD0-4EC3-ADB7-306C392C5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D02C2-F781-43B2-9012-3D32542CEBE6}"/>
              </a:ext>
            </a:extLst>
          </p:cNvPr>
          <p:cNvSpPr txBox="1"/>
          <p:nvPr/>
        </p:nvSpPr>
        <p:spPr>
          <a:xfrm>
            <a:off x="848701" y="6486674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State Cancer Registry, 2012-2016.  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41721"/>
      </p:ext>
    </p:extLst>
  </p:cSld>
  <p:clrMapOvr>
    <a:masterClrMapping/>
  </p:clrMapOvr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752</Words>
  <Application>Microsoft Office PowerPoint</Application>
  <PresentationFormat>Custom</PresentationFormat>
  <Paragraphs>132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Montefiore DOING MORE</vt:lpstr>
      <vt:lpstr>Bronx Community Health Dashboard:  Gynecologic Cancers (Cervical, Ovarian, and Uterine Cancers)  Last Updated: 9/24/2019  See last slide for more information about this project.</vt:lpstr>
      <vt:lpstr>Ovarian cancer incidence</vt:lpstr>
      <vt:lpstr>The Bronx has the lowest ovarian cancer rate as compared to other NYC boroughs</vt:lpstr>
      <vt:lpstr>PowerPoint Presentation</vt:lpstr>
      <vt:lpstr>In the Bronx, the ovarian cancer rate is highest among non-Hispanic white women</vt:lpstr>
      <vt:lpstr>Mortality from ovarian cancer</vt:lpstr>
      <vt:lpstr>The mortality rate from ovarian cancer in the Bronx is average compared to other NYC boroughs</vt:lpstr>
      <vt:lpstr>PowerPoint Presentation</vt:lpstr>
      <vt:lpstr>In the Bronx, the mortality rate from ovarian cancer is highest among non-Hispanic white women</vt:lpstr>
      <vt:lpstr>Cervical cancer incidence</vt:lpstr>
      <vt:lpstr>The cervical cancer rate is about average in the Bronx</vt:lpstr>
      <vt:lpstr>PowerPoint Presentation</vt:lpstr>
      <vt:lpstr>In the Bronx, the cervical cancer rate is highest among non-Hispanic black women</vt:lpstr>
      <vt:lpstr>Mortality from cervical cancer</vt:lpstr>
      <vt:lpstr>In the Bronx, cervical cancer mortality rates are higher than in other NYC boroughs</vt:lpstr>
      <vt:lpstr>PowerPoint Presentation</vt:lpstr>
      <vt:lpstr>In the Bronx, the mortality rate from cervical cancer is highest among non-Hispanic black women</vt:lpstr>
      <vt:lpstr>Uterine cancer incidence</vt:lpstr>
      <vt:lpstr>The uterine cancer incidence rate is about average in the Bronx </vt:lpstr>
      <vt:lpstr>PowerPoint Presentation</vt:lpstr>
      <vt:lpstr>In the Bronx, the uterine cancer incidence rate is highest among non-Hispanic white women</vt:lpstr>
      <vt:lpstr>Mortality from uterine cancer</vt:lpstr>
      <vt:lpstr>In the Bronx, the uterine cancer mortality rate is higher than other NYC boroughs</vt:lpstr>
      <vt:lpstr>PowerPoint Presentation</vt:lpstr>
      <vt:lpstr>In the Bronx, the uterine cancer mortality rate is highest among non-Hispanic white and black women</vt:lpstr>
      <vt:lpstr>About the Community Health Dashboard Project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Food- &amp; water-borne diseases</dc:title>
  <dc:creator>Colin Rehm</dc:creator>
  <cp:lastModifiedBy>Colin Rehm</cp:lastModifiedBy>
  <cp:revision>245</cp:revision>
  <dcterms:created xsi:type="dcterms:W3CDTF">2017-11-13T15:04:25Z</dcterms:created>
  <dcterms:modified xsi:type="dcterms:W3CDTF">2019-09-24T20:37:22Z</dcterms:modified>
</cp:coreProperties>
</file>