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5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6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7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8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9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0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21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22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9" r:id="rId2"/>
    <p:sldId id="333" r:id="rId3"/>
    <p:sldId id="280" r:id="rId4"/>
    <p:sldId id="319" r:id="rId5"/>
    <p:sldId id="320" r:id="rId6"/>
    <p:sldId id="316" r:id="rId7"/>
    <p:sldId id="270" r:id="rId8"/>
    <p:sldId id="288" r:id="rId9"/>
    <p:sldId id="289" r:id="rId10"/>
    <p:sldId id="290" r:id="rId11"/>
    <p:sldId id="271" r:id="rId12"/>
    <p:sldId id="261" r:id="rId13"/>
    <p:sldId id="291" r:id="rId14"/>
    <p:sldId id="306" r:id="rId15"/>
    <p:sldId id="287" r:id="rId16"/>
    <p:sldId id="310" r:id="rId17"/>
    <p:sldId id="313" r:id="rId18"/>
    <p:sldId id="268" r:id="rId19"/>
    <p:sldId id="334" r:id="rId20"/>
    <p:sldId id="305" r:id="rId21"/>
    <p:sldId id="307" r:id="rId22"/>
    <p:sldId id="311" r:id="rId23"/>
    <p:sldId id="314" r:id="rId24"/>
    <p:sldId id="321" r:id="rId25"/>
    <p:sldId id="336" r:id="rId26"/>
    <p:sldId id="337" r:id="rId27"/>
    <p:sldId id="338" r:id="rId28"/>
    <p:sldId id="326" r:id="rId29"/>
    <p:sldId id="327" r:id="rId30"/>
    <p:sldId id="339" r:id="rId31"/>
    <p:sldId id="340" r:id="rId32"/>
    <p:sldId id="341" r:id="rId33"/>
    <p:sldId id="342" r:id="rId34"/>
    <p:sldId id="343" r:id="rId35"/>
    <p:sldId id="344" r:id="rId36"/>
    <p:sldId id="272" r:id="rId37"/>
    <p:sldId id="331" r:id="rId38"/>
    <p:sldId id="275" r:id="rId39"/>
    <p:sldId id="330" r:id="rId40"/>
    <p:sldId id="315" r:id="rId41"/>
    <p:sldId id="318" r:id="rId42"/>
    <p:sldId id="325" r:id="rId43"/>
    <p:sldId id="346" r:id="rId44"/>
    <p:sldId id="347" r:id="rId45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6"/>
    <p:restoredTop sz="86517" autoAdjust="0"/>
  </p:normalViewPr>
  <p:slideViewPr>
    <p:cSldViewPr>
      <p:cViewPr varScale="1">
        <p:scale>
          <a:sx n="111" d="100"/>
          <a:sy n="111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KOCP05\Documents\Kaitlin%20Shaw\Community%20Health%20Indicators\HIV\HIV%20preval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30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31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32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33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34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35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13507242178E-2"/>
          <c:y val="0.102474309355398"/>
          <c:w val="0.90203800780436605"/>
          <c:h val="0.83054339605854399"/>
        </c:manualLayout>
      </c:layout>
      <c:lineChart>
        <c:grouping val="standard"/>
        <c:varyColors val="0"/>
        <c:ser>
          <c:idx val="0"/>
          <c:order val="0"/>
          <c:tx>
            <c:strRef>
              <c:f>Total!$E$1</c:f>
              <c:strCache>
                <c:ptCount val="1"/>
                <c:pt idx="0">
                  <c:v>HIV Diagnosis</c:v>
                </c:pt>
              </c:strCache>
            </c:strRef>
          </c:tx>
          <c:dLbls>
            <c:dLbl>
              <c:idx val="0"/>
              <c:layout>
                <c:manualLayout>
                  <c:x val="-2.8329173183098199E-2"/>
                  <c:y val="4.802259887005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Total!$A$2:$A$14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Total!$E$2:$E$14</c:f>
              <c:numCache>
                <c:formatCode>0</c:formatCode>
                <c:ptCount val="13"/>
                <c:pt idx="0">
                  <c:v>99.693587662338402</c:v>
                </c:pt>
                <c:pt idx="1">
                  <c:v>87.288713631035407</c:v>
                </c:pt>
                <c:pt idx="2">
                  <c:v>78.962342230498876</c:v>
                </c:pt>
                <c:pt idx="3">
                  <c:v>73.624945864010783</c:v>
                </c:pt>
                <c:pt idx="4">
                  <c:v>69.98136782113157</c:v>
                </c:pt>
                <c:pt idx="5">
                  <c:v>52.7</c:v>
                </c:pt>
                <c:pt idx="6">
                  <c:v>67.400000000000006</c:v>
                </c:pt>
                <c:pt idx="7">
                  <c:v>65.2</c:v>
                </c:pt>
                <c:pt idx="8">
                  <c:v>53.6</c:v>
                </c:pt>
                <c:pt idx="9">
                  <c:v>47.6</c:v>
                </c:pt>
                <c:pt idx="10">
                  <c:v>45.2</c:v>
                </c:pt>
                <c:pt idx="11">
                  <c:v>40.300000000000011</c:v>
                </c:pt>
                <c:pt idx="12">
                  <c:v>39.800000000000011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Total!$I$1</c:f>
              <c:strCache>
                <c:ptCount val="1"/>
                <c:pt idx="0">
                  <c:v>AIDS Diagnosis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Total!$A$2:$A$14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Total!$I$2:$I$14</c:f>
              <c:numCache>
                <c:formatCode>0.0</c:formatCode>
                <c:ptCount val="13"/>
                <c:pt idx="0">
                  <c:v>107.2483766233774</c:v>
                </c:pt>
                <c:pt idx="1">
                  <c:v>79.420228072045674</c:v>
                </c:pt>
                <c:pt idx="2">
                  <c:v>92.77157045313507</c:v>
                </c:pt>
                <c:pt idx="3">
                  <c:v>77.379818103075237</c:v>
                </c:pt>
                <c:pt idx="4">
                  <c:v>76.810609381850597</c:v>
                </c:pt>
                <c:pt idx="5" formatCode="General">
                  <c:v>66.900000000000006</c:v>
                </c:pt>
                <c:pt idx="6" formatCode="General">
                  <c:v>63.4</c:v>
                </c:pt>
                <c:pt idx="7" formatCode="General">
                  <c:v>62.6</c:v>
                </c:pt>
                <c:pt idx="8" formatCode="General">
                  <c:v>53.9</c:v>
                </c:pt>
                <c:pt idx="9" formatCode="General">
                  <c:v>44.6</c:v>
                </c:pt>
                <c:pt idx="10" formatCode="General">
                  <c:v>40.800000000000011</c:v>
                </c:pt>
                <c:pt idx="11" formatCode="General">
                  <c:v>34.1</c:v>
                </c:pt>
                <c:pt idx="12" formatCode="General">
                  <c:v>28.1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54240"/>
        <c:axId val="34555776"/>
      </c:lineChart>
      <c:catAx>
        <c:axId val="3455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55776"/>
        <c:crosses val="autoZero"/>
        <c:auto val="1"/>
        <c:lblAlgn val="ctr"/>
        <c:lblOffset val="100"/>
        <c:noMultiLvlLbl val="0"/>
      </c:catAx>
      <c:valAx>
        <c:axId val="34555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Rate of HIV and AIDS Diagnoses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4996329279204301E-3"/>
              <c:y val="0.134723297299702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45542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'Ever Tested'!$O$22:$O$33</c:f>
              <c:strCache>
                <c:ptCount val="12"/>
                <c:pt idx="0">
                  <c:v>Throgs Neck &amp; Co-op City (210)</c:v>
                </c:pt>
                <c:pt idx="1">
                  <c:v>Riverdale &amp; Fieldston (208)</c:v>
                </c:pt>
                <c:pt idx="2">
                  <c:v>Morris Park &amp; Bronxdale (211)</c:v>
                </c:pt>
                <c:pt idx="3">
                  <c:v>Kingsbridge Heights &amp; Bedford (207)</c:v>
                </c:pt>
                <c:pt idx="4">
                  <c:v>Williamsbridge &amp; Baychester (212)</c:v>
                </c:pt>
                <c:pt idx="5">
                  <c:v>Parkchester &amp; Soundview (209)</c:v>
                </c:pt>
                <c:pt idx="6">
                  <c:v>Hunts Point &amp; Longwood (202)</c:v>
                </c:pt>
                <c:pt idx="7">
                  <c:v>Mott Haven &amp; Melrose (201)</c:v>
                </c:pt>
                <c:pt idx="8">
                  <c:v>Belmont &amp; East Tremont (206)</c:v>
                </c:pt>
                <c:pt idx="9">
                  <c:v>Morrisania &amp; Crotona (203)</c:v>
                </c:pt>
                <c:pt idx="10">
                  <c:v>Highbridge &amp; Concourse (204)</c:v>
                </c:pt>
                <c:pt idx="11">
                  <c:v>Fordham &amp; University Heights (205)</c:v>
                </c:pt>
              </c:strCache>
            </c:strRef>
          </c:cat>
          <c:val>
            <c:numRef>
              <c:f>'Ever Tested'!$P$22:$P$33</c:f>
              <c:numCache>
                <c:formatCode>General</c:formatCode>
                <c:ptCount val="12"/>
                <c:pt idx="0">
                  <c:v>63</c:v>
                </c:pt>
                <c:pt idx="1">
                  <c:v>65</c:v>
                </c:pt>
                <c:pt idx="2">
                  <c:v>70</c:v>
                </c:pt>
                <c:pt idx="3">
                  <c:v>71</c:v>
                </c:pt>
                <c:pt idx="4">
                  <c:v>75</c:v>
                </c:pt>
                <c:pt idx="5">
                  <c:v>77</c:v>
                </c:pt>
                <c:pt idx="6">
                  <c:v>80</c:v>
                </c:pt>
                <c:pt idx="7">
                  <c:v>80</c:v>
                </c:pt>
                <c:pt idx="8">
                  <c:v>81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45049856"/>
        <c:axId val="145068032"/>
      </c:barChart>
      <c:catAx>
        <c:axId val="14504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068032"/>
        <c:crosses val="autoZero"/>
        <c:auto val="1"/>
        <c:lblAlgn val="ctr"/>
        <c:lblOffset val="100"/>
        <c:noMultiLvlLbl val="0"/>
      </c:catAx>
      <c:valAx>
        <c:axId val="145068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Adults</a:t>
                </a:r>
                <a:r>
                  <a:rPr lang="en-US" baseline="0" dirty="0" smtClean="0"/>
                  <a:t> Ever Tested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775527841512499"/>
              <c:y val="2.853589512272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504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970330906599897E-2"/>
          <c:y val="1.41419395468505E-2"/>
          <c:w val="0.89039774900350699"/>
          <c:h val="0.93849857606067999"/>
        </c:manualLayout>
      </c:layout>
      <c:lineChart>
        <c:grouping val="standard"/>
        <c:varyColors val="0"/>
        <c:ser>
          <c:idx val="1"/>
          <c:order val="0"/>
          <c:tx>
            <c:strRef>
              <c:f>Race!$O$3</c:f>
              <c:strCache>
                <c:ptCount val="1"/>
                <c:pt idx="0">
                  <c:v>Hispanic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Race!$P$2:$AD$2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Race!$P$3:$AD$3</c:f>
              <c:numCache>
                <c:formatCode>0.0</c:formatCode>
                <c:ptCount val="15"/>
                <c:pt idx="0">
                  <c:v>88.017495722619145</c:v>
                </c:pt>
                <c:pt idx="1">
                  <c:v>72.314992915781716</c:v>
                </c:pt>
                <c:pt idx="2">
                  <c:v>64.889999810858697</c:v>
                </c:pt>
                <c:pt idx="3">
                  <c:v>63.169002377872062</c:v>
                </c:pt>
                <c:pt idx="4">
                  <c:v>60.315186246418342</c:v>
                </c:pt>
                <c:pt idx="5" formatCode="General">
                  <c:v>55.3</c:v>
                </c:pt>
                <c:pt idx="6" formatCode="General">
                  <c:v>58.6</c:v>
                </c:pt>
                <c:pt idx="7" formatCode="General">
                  <c:v>53.4</c:v>
                </c:pt>
                <c:pt idx="8" formatCode="General">
                  <c:v>46</c:v>
                </c:pt>
                <c:pt idx="9" formatCode="General">
                  <c:v>40.1</c:v>
                </c:pt>
                <c:pt idx="10" formatCode="General">
                  <c:v>39.700000000000003</c:v>
                </c:pt>
                <c:pt idx="11" formatCode="General">
                  <c:v>33.9</c:v>
                </c:pt>
                <c:pt idx="12" formatCode="General">
                  <c:v>33.4</c:v>
                </c:pt>
                <c:pt idx="13">
                  <c:v>29.62962962962963</c:v>
                </c:pt>
                <c:pt idx="14">
                  <c:v>29.778214858578501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Race!$O$4</c:f>
              <c:strCache>
                <c:ptCount val="1"/>
                <c:pt idx="0">
                  <c:v>NHB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Race!$P$2:$AD$2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Race!$P$4:$AD$4</c:f>
              <c:numCache>
                <c:formatCode>0.0</c:formatCode>
                <c:ptCount val="15"/>
                <c:pt idx="0">
                  <c:v>161.5385857989121</c:v>
                </c:pt>
                <c:pt idx="1">
                  <c:v>147.61134854499031</c:v>
                </c:pt>
                <c:pt idx="2">
                  <c:v>133.05856199393119</c:v>
                </c:pt>
                <c:pt idx="3">
                  <c:v>123.5891410086559</c:v>
                </c:pt>
                <c:pt idx="4">
                  <c:v>116.60930241306021</c:v>
                </c:pt>
                <c:pt idx="5" formatCode="General">
                  <c:v>108.8</c:v>
                </c:pt>
                <c:pt idx="6" formatCode="General">
                  <c:v>105.7</c:v>
                </c:pt>
                <c:pt idx="7" formatCode="General">
                  <c:v>112.2</c:v>
                </c:pt>
                <c:pt idx="8" formatCode="General">
                  <c:v>84.4</c:v>
                </c:pt>
                <c:pt idx="9" formatCode="General">
                  <c:v>76.900000000000006</c:v>
                </c:pt>
                <c:pt idx="10" formatCode="General">
                  <c:v>69.8</c:v>
                </c:pt>
                <c:pt idx="11" formatCode="General">
                  <c:v>66.400000000000006</c:v>
                </c:pt>
                <c:pt idx="12" formatCode="General">
                  <c:v>64.3</c:v>
                </c:pt>
                <c:pt idx="13">
                  <c:v>58.933696097797309</c:v>
                </c:pt>
                <c:pt idx="14">
                  <c:v>55.011451128425257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Race!$O$5</c:f>
              <c:strCache>
                <c:ptCount val="1"/>
                <c:pt idx="0">
                  <c:v>NHW</c:v>
                </c:pt>
              </c:strCache>
            </c:strRef>
          </c:tx>
          <c:dLbls>
            <c:dLbl>
              <c:idx val="0"/>
              <c:layout>
                <c:manualLayout>
                  <c:x val="-4.2632509336071999E-3"/>
                  <c:y val="-2.68817204301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2.150537634408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Race!$P$2:$AD$2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Race!$P$5:$AD$5</c:f>
              <c:numCache>
                <c:formatCode>0.0</c:formatCode>
                <c:ptCount val="15"/>
                <c:pt idx="0">
                  <c:v>24.655338908179409</c:v>
                </c:pt>
                <c:pt idx="1">
                  <c:v>25.83434386038909</c:v>
                </c:pt>
                <c:pt idx="2">
                  <c:v>30.45365063136942</c:v>
                </c:pt>
                <c:pt idx="3">
                  <c:v>20.275065049167029</c:v>
                </c:pt>
                <c:pt idx="4">
                  <c:v>14.6333183097932</c:v>
                </c:pt>
                <c:pt idx="5" formatCode="General">
                  <c:v>18</c:v>
                </c:pt>
                <c:pt idx="6" formatCode="General">
                  <c:v>23.3</c:v>
                </c:pt>
                <c:pt idx="7" formatCode="General">
                  <c:v>16.3</c:v>
                </c:pt>
                <c:pt idx="8" formatCode="General">
                  <c:v>19.2</c:v>
                </c:pt>
                <c:pt idx="9" formatCode="General">
                  <c:v>20.3</c:v>
                </c:pt>
                <c:pt idx="10" formatCode="General">
                  <c:v>19.7</c:v>
                </c:pt>
                <c:pt idx="11" formatCode="General">
                  <c:v>15.2</c:v>
                </c:pt>
                <c:pt idx="12" formatCode="General">
                  <c:v>10.7</c:v>
                </c:pt>
                <c:pt idx="13">
                  <c:v>16.232997625924099</c:v>
                </c:pt>
                <c:pt idx="14">
                  <c:v>9.3567876811206805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Race!$O$6</c:f>
              <c:strCache>
                <c:ptCount val="1"/>
                <c:pt idx="0">
                  <c:v>Asian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Race!$P$2:$AD$2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Race!$P$6:$AD$6</c:f>
              <c:numCache>
                <c:formatCode>General</c:formatCode>
                <c:ptCount val="15"/>
                <c:pt idx="0" formatCode="0.0">
                  <c:v>13.388374428204839</c:v>
                </c:pt>
                <c:pt idx="4" formatCode="0.0">
                  <c:v>17.08744499978641</c:v>
                </c:pt>
                <c:pt idx="5">
                  <c:v>16.8</c:v>
                </c:pt>
                <c:pt idx="6">
                  <c:v>24.8</c:v>
                </c:pt>
                <c:pt idx="7">
                  <c:v>6.1</c:v>
                </c:pt>
                <c:pt idx="8">
                  <c:v>17.8</c:v>
                </c:pt>
                <c:pt idx="9">
                  <c:v>5.9</c:v>
                </c:pt>
                <c:pt idx="10">
                  <c:v>9.6</c:v>
                </c:pt>
                <c:pt idx="11">
                  <c:v>9.4</c:v>
                </c:pt>
                <c:pt idx="12">
                  <c:v>16.7</c:v>
                </c:pt>
                <c:pt idx="13" formatCode="0.0">
                  <c:v>1.805543017062381</c:v>
                </c:pt>
                <c:pt idx="14" formatCode="0.0">
                  <c:v>14.272970561998219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88928"/>
        <c:axId val="36190464"/>
      </c:lineChart>
      <c:catAx>
        <c:axId val="3618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90464"/>
        <c:crosses val="autoZero"/>
        <c:auto val="1"/>
        <c:lblAlgn val="ctr"/>
        <c:lblOffset val="100"/>
        <c:noMultiLvlLbl val="0"/>
      </c:catAx>
      <c:valAx>
        <c:axId val="36190464"/>
        <c:scaling>
          <c:orientation val="minMax"/>
          <c:max val="1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HIV Diagnosis</a:t>
                </a:r>
                <a:r>
                  <a:rPr lang="en-US" sz="1200" baseline="0" dirty="0" smtClean="0"/>
                  <a:t>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9.2370436894822598E-3"/>
              <c:y val="0.25960439420878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6188928"/>
        <c:crosses val="autoZero"/>
        <c:crossBetween val="between"/>
        <c:majorUnit val="20"/>
        <c:minorUnit val="4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68591426071696E-2"/>
          <c:y val="1.7433070866141698E-2"/>
          <c:w val="0.87868696412948399"/>
          <c:h val="0.916701006124235"/>
        </c:manualLayout>
      </c:layout>
      <c:lineChart>
        <c:grouping val="standard"/>
        <c:varyColors val="0"/>
        <c:ser>
          <c:idx val="0"/>
          <c:order val="0"/>
          <c:tx>
            <c:strRef>
              <c:f>'Bronx Sex HIV'!$I$2</c:f>
              <c:strCache>
                <c:ptCount val="1"/>
                <c:pt idx="0">
                  <c:v>Male</c:v>
                </c:pt>
              </c:strCache>
            </c:strRef>
          </c:tx>
          <c:dLbls>
            <c:dLbl>
              <c:idx val="0"/>
              <c:layout>
                <c:manualLayout>
                  <c:x val="-1.6025641025640999E-3"/>
                  <c:y val="-4.7281323877068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Sex HIV'!$O$1:$X$1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'Bronx Sex HIV'!$O$2:$X$2</c:f>
              <c:numCache>
                <c:formatCode>General</c:formatCode>
                <c:ptCount val="10"/>
                <c:pt idx="0">
                  <c:v>87.3</c:v>
                </c:pt>
                <c:pt idx="1">
                  <c:v>90.2</c:v>
                </c:pt>
                <c:pt idx="2">
                  <c:v>89.8</c:v>
                </c:pt>
                <c:pt idx="3">
                  <c:v>74.7</c:v>
                </c:pt>
                <c:pt idx="4">
                  <c:v>69</c:v>
                </c:pt>
                <c:pt idx="5">
                  <c:v>63.7</c:v>
                </c:pt>
                <c:pt idx="6">
                  <c:v>61</c:v>
                </c:pt>
                <c:pt idx="7">
                  <c:v>58.7</c:v>
                </c:pt>
                <c:pt idx="8" formatCode="0.0">
                  <c:v>53.38233103828631</c:v>
                </c:pt>
                <c:pt idx="9" formatCode="0.0">
                  <c:v>50.930944914545151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'Bronx Sex HIV'!$I$3</c:f>
              <c:strCache>
                <c:ptCount val="1"/>
                <c:pt idx="0">
                  <c:v>Female</c:v>
                </c:pt>
              </c:strCache>
            </c:strRef>
          </c:tx>
          <c:dLbls>
            <c:dLbl>
              <c:idx val="0"/>
              <c:layout>
                <c:manualLayout>
                  <c:x val="-1.6025641025640999E-3"/>
                  <c:y val="-2.659574468085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Sex HIV'!$O$1:$X$1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'Bronx Sex HIV'!$O$3:$X$3</c:f>
              <c:numCache>
                <c:formatCode>General</c:formatCode>
                <c:ptCount val="10"/>
                <c:pt idx="0">
                  <c:v>47</c:v>
                </c:pt>
                <c:pt idx="1">
                  <c:v>47.2</c:v>
                </c:pt>
                <c:pt idx="2">
                  <c:v>43.5</c:v>
                </c:pt>
                <c:pt idx="3">
                  <c:v>35</c:v>
                </c:pt>
                <c:pt idx="4">
                  <c:v>28.7</c:v>
                </c:pt>
                <c:pt idx="5">
                  <c:v>28.8</c:v>
                </c:pt>
                <c:pt idx="6">
                  <c:v>22</c:v>
                </c:pt>
                <c:pt idx="7">
                  <c:v>22.9</c:v>
                </c:pt>
                <c:pt idx="8" formatCode="0.0">
                  <c:v>19.604437707885989</c:v>
                </c:pt>
                <c:pt idx="9" formatCode="0.0">
                  <c:v>19.525173806588821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00672"/>
        <c:axId val="36302208"/>
      </c:lineChart>
      <c:catAx>
        <c:axId val="3630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302208"/>
        <c:crosses val="autoZero"/>
        <c:auto val="1"/>
        <c:lblAlgn val="ctr"/>
        <c:lblOffset val="100"/>
        <c:noMultiLvlLbl val="0"/>
      </c:catAx>
      <c:valAx>
        <c:axId val="36302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HIV Diagnosis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8.0128535334952292E-3"/>
              <c:y val="0.21875612423447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300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2410673665792"/>
          <c:y val="1.6666666666666701E-2"/>
          <c:w val="0.30406754155730498"/>
          <c:h val="5.354418197725280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'Age+sex'!$A$4</c:f>
              <c:strCache>
                <c:ptCount val="1"/>
                <c:pt idx="0">
                  <c:v>0-19</c:v>
                </c:pt>
              </c:strCache>
            </c:strRef>
          </c:tx>
          <c:dLbls>
            <c:dLbl>
              <c:idx val="0"/>
              <c:layout>
                <c:manualLayout>
                  <c:x val="-2.1929824561403499E-3"/>
                  <c:y val="1.66666666666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'Age+sex'!$G$4:$N$4</c:f>
              <c:numCache>
                <c:formatCode>General</c:formatCode>
                <c:ptCount val="8"/>
                <c:pt idx="0">
                  <c:v>11.2</c:v>
                </c:pt>
                <c:pt idx="1">
                  <c:v>13.2</c:v>
                </c:pt>
                <c:pt idx="2">
                  <c:v>12.9</c:v>
                </c:pt>
                <c:pt idx="3">
                  <c:v>10.5</c:v>
                </c:pt>
                <c:pt idx="4">
                  <c:v>8.2000000000000011</c:v>
                </c:pt>
                <c:pt idx="5">
                  <c:v>10.199999999999999</c:v>
                </c:pt>
                <c:pt idx="6">
                  <c:v>8.5</c:v>
                </c:pt>
                <c:pt idx="7">
                  <c:v>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'Age+sex'!$A$5</c:f>
              <c:strCache>
                <c:ptCount val="1"/>
                <c:pt idx="0">
                  <c:v>20-29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'Age+sex'!$G$5:$N$5</c:f>
              <c:numCache>
                <c:formatCode>General</c:formatCode>
                <c:ptCount val="8"/>
                <c:pt idx="0">
                  <c:v>103.8</c:v>
                </c:pt>
                <c:pt idx="1">
                  <c:v>116.2</c:v>
                </c:pt>
                <c:pt idx="2">
                  <c:v>112.2</c:v>
                </c:pt>
                <c:pt idx="3">
                  <c:v>90.8</c:v>
                </c:pt>
                <c:pt idx="4">
                  <c:v>94.2</c:v>
                </c:pt>
                <c:pt idx="5">
                  <c:v>84.7</c:v>
                </c:pt>
                <c:pt idx="6">
                  <c:v>81.900000000000006</c:v>
                </c:pt>
                <c:pt idx="7">
                  <c:v>89.6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'Age+sex'!$A$6</c:f>
              <c:strCache>
                <c:ptCount val="1"/>
                <c:pt idx="0">
                  <c:v>30-39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'Age+sex'!$G$6:$N$6</c:f>
              <c:numCache>
                <c:formatCode>General</c:formatCode>
                <c:ptCount val="8"/>
                <c:pt idx="0">
                  <c:v>127.8</c:v>
                </c:pt>
                <c:pt idx="1">
                  <c:v>120</c:v>
                </c:pt>
                <c:pt idx="2">
                  <c:v>111.6</c:v>
                </c:pt>
                <c:pt idx="3">
                  <c:v>84.2</c:v>
                </c:pt>
                <c:pt idx="4">
                  <c:v>79.5</c:v>
                </c:pt>
                <c:pt idx="5">
                  <c:v>82.2</c:v>
                </c:pt>
                <c:pt idx="6">
                  <c:v>65.5</c:v>
                </c:pt>
                <c:pt idx="7">
                  <c:v>61.6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'Age+sex'!$A$7</c:f>
              <c:strCache>
                <c:ptCount val="1"/>
                <c:pt idx="0">
                  <c:v>40-49</c:v>
                </c:pt>
              </c:strCache>
            </c:strRef>
          </c:tx>
          <c:dLbls>
            <c:dLbl>
              <c:idx val="0"/>
              <c:layout>
                <c:manualLayout>
                  <c:x val="-1.53508771929825E-2"/>
                  <c:y val="3.0555555555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'Age+sex'!$G$7:$N$7</c:f>
              <c:numCache>
                <c:formatCode>General</c:formatCode>
                <c:ptCount val="8"/>
                <c:pt idx="0">
                  <c:v>122.7</c:v>
                </c:pt>
                <c:pt idx="1">
                  <c:v>119.6</c:v>
                </c:pt>
                <c:pt idx="2">
                  <c:v>121.4</c:v>
                </c:pt>
                <c:pt idx="3">
                  <c:v>97.1</c:v>
                </c:pt>
                <c:pt idx="4">
                  <c:v>71.3</c:v>
                </c:pt>
                <c:pt idx="5">
                  <c:v>73.8</c:v>
                </c:pt>
                <c:pt idx="6">
                  <c:v>60.8</c:v>
                </c:pt>
                <c:pt idx="7">
                  <c:v>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'Age+sex'!$A$8</c:f>
              <c:strCache>
                <c:ptCount val="1"/>
                <c:pt idx="0">
                  <c:v>50-59</c:v>
                </c:pt>
              </c:strCache>
            </c:strRef>
          </c:tx>
          <c:dLbls>
            <c:dLbl>
              <c:idx val="0"/>
              <c:layout>
                <c:manualLayout>
                  <c:x val="-2.1929824561403499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'Age+sex'!$G$8:$N$8</c:f>
              <c:numCache>
                <c:formatCode>General</c:formatCode>
                <c:ptCount val="8"/>
                <c:pt idx="0">
                  <c:v>76.099999999999994</c:v>
                </c:pt>
                <c:pt idx="1">
                  <c:v>75.900000000000006</c:v>
                </c:pt>
                <c:pt idx="2">
                  <c:v>73.7</c:v>
                </c:pt>
                <c:pt idx="3">
                  <c:v>70</c:v>
                </c:pt>
                <c:pt idx="4">
                  <c:v>61.4</c:v>
                </c:pt>
                <c:pt idx="5">
                  <c:v>43.7</c:v>
                </c:pt>
                <c:pt idx="6">
                  <c:v>35</c:v>
                </c:pt>
                <c:pt idx="7">
                  <c:v>36.5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'Age+sex'!$A$9</c:f>
              <c:strCache>
                <c:ptCount val="1"/>
                <c:pt idx="0">
                  <c:v>60+</c:v>
                </c:pt>
              </c:strCache>
            </c:strRef>
          </c:tx>
          <c:dLbls>
            <c:dLbl>
              <c:idx val="0"/>
              <c:layout>
                <c:manualLayout>
                  <c:x val="-1.53508771929825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'Age+sex'!$G$9:$N$9</c:f>
              <c:numCache>
                <c:formatCode>General</c:formatCode>
                <c:ptCount val="8"/>
                <c:pt idx="0">
                  <c:v>17.399999999999999</c:v>
                </c:pt>
                <c:pt idx="1">
                  <c:v>21.6</c:v>
                </c:pt>
                <c:pt idx="2">
                  <c:v>19.7</c:v>
                </c:pt>
                <c:pt idx="3">
                  <c:v>20.3</c:v>
                </c:pt>
                <c:pt idx="4">
                  <c:v>15.8</c:v>
                </c:pt>
                <c:pt idx="5">
                  <c:v>14.1</c:v>
                </c:pt>
                <c:pt idx="6">
                  <c:v>20.7</c:v>
                </c:pt>
                <c:pt idx="7">
                  <c:v>13.9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31232"/>
        <c:axId val="36832768"/>
      </c:lineChart>
      <c:catAx>
        <c:axId val="3683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832768"/>
        <c:crosses val="autoZero"/>
        <c:auto val="1"/>
        <c:lblAlgn val="ctr"/>
        <c:lblOffset val="100"/>
        <c:noMultiLvlLbl val="0"/>
      </c:catAx>
      <c:valAx>
        <c:axId val="36832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HIV Diagnosis</a:t>
                </a:r>
                <a:r>
                  <a:rPr lang="en-US" sz="1200" baseline="0" dirty="0" smtClean="0"/>
                  <a:t>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3157894736842099E-2"/>
              <c:y val="0.235575240594925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831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042908402272501"/>
          <c:y val="1.6666666666666701E-2"/>
          <c:w val="0.78774942689125904"/>
          <c:h val="5.354418197725280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41697857927"/>
          <c:y val="5.3236529481300102E-2"/>
          <c:w val="0.86624862656856505"/>
          <c:h val="0.8935269410374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Diagnoses'!$H$1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3"/>
            <c:invertIfNegative val="0"/>
            <c:bubble3D val="0"/>
            <c:spPr>
              <a:solidFill>
                <a:schemeClr val="accent6"/>
              </a:solidFill>
            </c:spPr>
          </c:dPt>
          <c:cat>
            <c:numRef>
              <c:f>'New Diagnoses'!$E$2:$E$60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</c:numCache>
            </c:numRef>
          </c:cat>
          <c:val>
            <c:numRef>
              <c:f>'New Diagnoses'!$H$2:$H$60</c:f>
              <c:numCache>
                <c:formatCode>General</c:formatCode>
                <c:ptCount val="59"/>
                <c:pt idx="0">
                  <c:v>4.4000000000000004</c:v>
                </c:pt>
                <c:pt idx="1">
                  <c:v>4.5</c:v>
                </c:pt>
                <c:pt idx="2" formatCode="0.0">
                  <c:v>5</c:v>
                </c:pt>
                <c:pt idx="3">
                  <c:v>5.9</c:v>
                </c:pt>
                <c:pt idx="4">
                  <c:v>6.8</c:v>
                </c:pt>
                <c:pt idx="5" formatCode="0.0">
                  <c:v>8.6</c:v>
                </c:pt>
                <c:pt idx="6" formatCode="0.0">
                  <c:v>8.6</c:v>
                </c:pt>
                <c:pt idx="7" formatCode="0.0">
                  <c:v>9.3000000000000007</c:v>
                </c:pt>
                <c:pt idx="8" formatCode="0.0">
                  <c:v>11.3</c:v>
                </c:pt>
                <c:pt idx="9" formatCode="0.0">
                  <c:v>12</c:v>
                </c:pt>
                <c:pt idx="10" formatCode="0.0">
                  <c:v>13</c:v>
                </c:pt>
                <c:pt idx="11" formatCode="0.0">
                  <c:v>13.7</c:v>
                </c:pt>
                <c:pt idx="12" formatCode="0.0">
                  <c:v>14.7</c:v>
                </c:pt>
                <c:pt idx="13" formatCode="0.0">
                  <c:v>14.7</c:v>
                </c:pt>
                <c:pt idx="14" formatCode="0.0">
                  <c:v>16.899999999999999</c:v>
                </c:pt>
                <c:pt idx="15" formatCode="0.0">
                  <c:v>17.600000000000001</c:v>
                </c:pt>
                <c:pt idx="16" formatCode="0.0">
                  <c:v>18.100000000000001</c:v>
                </c:pt>
                <c:pt idx="17" formatCode="0.0">
                  <c:v>19.100000000000001</c:v>
                </c:pt>
                <c:pt idx="18" formatCode="0.0">
                  <c:v>19.3</c:v>
                </c:pt>
                <c:pt idx="19" formatCode="0.0">
                  <c:v>19.7</c:v>
                </c:pt>
                <c:pt idx="20" formatCode="0.0">
                  <c:v>20.3</c:v>
                </c:pt>
                <c:pt idx="21" formatCode="0.0">
                  <c:v>21.4</c:v>
                </c:pt>
                <c:pt idx="22" formatCode="0.0">
                  <c:v>21.4</c:v>
                </c:pt>
                <c:pt idx="23" formatCode="0.0">
                  <c:v>22.3</c:v>
                </c:pt>
                <c:pt idx="24" formatCode="0.0">
                  <c:v>22.3</c:v>
                </c:pt>
                <c:pt idx="25" formatCode="0.0">
                  <c:v>23.4</c:v>
                </c:pt>
                <c:pt idx="26" formatCode="0.0">
                  <c:v>24</c:v>
                </c:pt>
                <c:pt idx="27" formatCode="0.0">
                  <c:v>24.1</c:v>
                </c:pt>
                <c:pt idx="28" formatCode="0.0">
                  <c:v>25.2</c:v>
                </c:pt>
                <c:pt idx="29" formatCode="0.0">
                  <c:v>26.9</c:v>
                </c:pt>
                <c:pt idx="30" formatCode="0.0">
                  <c:v>30.3</c:v>
                </c:pt>
                <c:pt idx="31" formatCode="0.0">
                  <c:v>31.5</c:v>
                </c:pt>
                <c:pt idx="32" formatCode="0.0">
                  <c:v>33.1</c:v>
                </c:pt>
                <c:pt idx="33" formatCode="0.0">
                  <c:v>33.4</c:v>
                </c:pt>
                <c:pt idx="34" formatCode="0.0">
                  <c:v>35.700000000000003</c:v>
                </c:pt>
                <c:pt idx="35" formatCode="0.0">
                  <c:v>36.300000000000011</c:v>
                </c:pt>
                <c:pt idx="36" formatCode="0.0">
                  <c:v>36.800000000000011</c:v>
                </c:pt>
                <c:pt idx="37" formatCode="0.0">
                  <c:v>38.800000000000011</c:v>
                </c:pt>
                <c:pt idx="38" formatCode="0.0">
                  <c:v>39.700000000000003</c:v>
                </c:pt>
                <c:pt idx="39" formatCode="0.0">
                  <c:v>40.9</c:v>
                </c:pt>
                <c:pt idx="40" formatCode="0.0">
                  <c:v>41</c:v>
                </c:pt>
                <c:pt idx="41" formatCode="0.0">
                  <c:v>41</c:v>
                </c:pt>
                <c:pt idx="42" formatCode="0.0">
                  <c:v>41.1</c:v>
                </c:pt>
                <c:pt idx="43" formatCode="0.0">
                  <c:v>41.3</c:v>
                </c:pt>
                <c:pt idx="44" formatCode="0.0">
                  <c:v>42.4</c:v>
                </c:pt>
                <c:pt idx="45" formatCode="0.0">
                  <c:v>45.8</c:v>
                </c:pt>
                <c:pt idx="46" formatCode="0.0">
                  <c:v>46.1</c:v>
                </c:pt>
                <c:pt idx="47" formatCode="0.0">
                  <c:v>46.8</c:v>
                </c:pt>
                <c:pt idx="48" formatCode="0.0">
                  <c:v>48.1</c:v>
                </c:pt>
                <c:pt idx="49" formatCode="0.0">
                  <c:v>48.4</c:v>
                </c:pt>
                <c:pt idx="50" formatCode="0.0">
                  <c:v>50.4</c:v>
                </c:pt>
                <c:pt idx="51" formatCode="0.0">
                  <c:v>50.5</c:v>
                </c:pt>
                <c:pt idx="52" formatCode="0.0">
                  <c:v>52.6</c:v>
                </c:pt>
                <c:pt idx="53" formatCode="0.0">
                  <c:v>57.7</c:v>
                </c:pt>
                <c:pt idx="54" formatCode="0.0">
                  <c:v>64.099999999999994</c:v>
                </c:pt>
                <c:pt idx="55" formatCode="0.0">
                  <c:v>66</c:v>
                </c:pt>
                <c:pt idx="56" formatCode="0.0">
                  <c:v>68.400000000000006</c:v>
                </c:pt>
                <c:pt idx="57" formatCode="0.0">
                  <c:v>89</c:v>
                </c:pt>
                <c:pt idx="58" formatCode="0.0">
                  <c:v>116.8</c:v>
                </c:pt>
              </c:numCache>
            </c:numRef>
          </c:val>
        </c:ser>
        <c:ser>
          <c:idx val="1"/>
          <c:order val="1"/>
          <c:tx>
            <c:strRef>
              <c:f>'New Diagnoses'!$I$2</c:f>
              <c:strCache>
                <c:ptCount val="1"/>
                <c:pt idx="0">
                  <c:v>30.4</c:v>
                </c:pt>
              </c:strCache>
            </c:strRef>
          </c:tx>
          <c:spPr>
            <a:noFill/>
          </c:spPr>
          <c:invertIfNegative val="0"/>
          <c:trendline>
            <c:spPr>
              <a:ln w="28575">
                <a:solidFill>
                  <a:schemeClr val="accent5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'New Diagnoses'!$I$2:$I$60</c:f>
              <c:numCache>
                <c:formatCode>General</c:formatCode>
                <c:ptCount val="59"/>
                <c:pt idx="0">
                  <c:v>30.4</c:v>
                </c:pt>
                <c:pt idx="1">
                  <c:v>30.4</c:v>
                </c:pt>
                <c:pt idx="2">
                  <c:v>30.4</c:v>
                </c:pt>
                <c:pt idx="3">
                  <c:v>30.4</c:v>
                </c:pt>
                <c:pt idx="4">
                  <c:v>30.4</c:v>
                </c:pt>
                <c:pt idx="5">
                  <c:v>30.4</c:v>
                </c:pt>
                <c:pt idx="6">
                  <c:v>30.4</c:v>
                </c:pt>
                <c:pt idx="7">
                  <c:v>30.4</c:v>
                </c:pt>
                <c:pt idx="8">
                  <c:v>30.4</c:v>
                </c:pt>
                <c:pt idx="9">
                  <c:v>30.4</c:v>
                </c:pt>
                <c:pt idx="10">
                  <c:v>30.4</c:v>
                </c:pt>
                <c:pt idx="11">
                  <c:v>30.4</c:v>
                </c:pt>
                <c:pt idx="12">
                  <c:v>30.4</c:v>
                </c:pt>
                <c:pt idx="13">
                  <c:v>30.4</c:v>
                </c:pt>
                <c:pt idx="14">
                  <c:v>30.4</c:v>
                </c:pt>
                <c:pt idx="15">
                  <c:v>30.4</c:v>
                </c:pt>
                <c:pt idx="16">
                  <c:v>30.4</c:v>
                </c:pt>
                <c:pt idx="17">
                  <c:v>30.4</c:v>
                </c:pt>
                <c:pt idx="18">
                  <c:v>30.4</c:v>
                </c:pt>
                <c:pt idx="19">
                  <c:v>30.4</c:v>
                </c:pt>
                <c:pt idx="20">
                  <c:v>30.4</c:v>
                </c:pt>
                <c:pt idx="21">
                  <c:v>30.4</c:v>
                </c:pt>
                <c:pt idx="22">
                  <c:v>30.4</c:v>
                </c:pt>
                <c:pt idx="23">
                  <c:v>30.4</c:v>
                </c:pt>
                <c:pt idx="24">
                  <c:v>30.4</c:v>
                </c:pt>
                <c:pt idx="25">
                  <c:v>30.4</c:v>
                </c:pt>
                <c:pt idx="26">
                  <c:v>30.4</c:v>
                </c:pt>
                <c:pt idx="27">
                  <c:v>30.4</c:v>
                </c:pt>
                <c:pt idx="28">
                  <c:v>30.4</c:v>
                </c:pt>
                <c:pt idx="29">
                  <c:v>30.4</c:v>
                </c:pt>
                <c:pt idx="30">
                  <c:v>30.4</c:v>
                </c:pt>
                <c:pt idx="31">
                  <c:v>30.4</c:v>
                </c:pt>
                <c:pt idx="32">
                  <c:v>30.4</c:v>
                </c:pt>
                <c:pt idx="33">
                  <c:v>30.4</c:v>
                </c:pt>
                <c:pt idx="34">
                  <c:v>30.4</c:v>
                </c:pt>
                <c:pt idx="35">
                  <c:v>30.4</c:v>
                </c:pt>
                <c:pt idx="36">
                  <c:v>30.4</c:v>
                </c:pt>
                <c:pt idx="37">
                  <c:v>30.4</c:v>
                </c:pt>
                <c:pt idx="38">
                  <c:v>30.4</c:v>
                </c:pt>
                <c:pt idx="39">
                  <c:v>30.4</c:v>
                </c:pt>
                <c:pt idx="40">
                  <c:v>30.4</c:v>
                </c:pt>
                <c:pt idx="41">
                  <c:v>30.4</c:v>
                </c:pt>
                <c:pt idx="42">
                  <c:v>30.4</c:v>
                </c:pt>
                <c:pt idx="43">
                  <c:v>30.4</c:v>
                </c:pt>
                <c:pt idx="44">
                  <c:v>30.4</c:v>
                </c:pt>
                <c:pt idx="45">
                  <c:v>30.4</c:v>
                </c:pt>
                <c:pt idx="46">
                  <c:v>30.4</c:v>
                </c:pt>
                <c:pt idx="47">
                  <c:v>30.4</c:v>
                </c:pt>
                <c:pt idx="48">
                  <c:v>30.4</c:v>
                </c:pt>
                <c:pt idx="49">
                  <c:v>30.4</c:v>
                </c:pt>
                <c:pt idx="50">
                  <c:v>30.4</c:v>
                </c:pt>
                <c:pt idx="51">
                  <c:v>30.4</c:v>
                </c:pt>
                <c:pt idx="52">
                  <c:v>30.4</c:v>
                </c:pt>
                <c:pt idx="53">
                  <c:v>30.4</c:v>
                </c:pt>
                <c:pt idx="54">
                  <c:v>30.4</c:v>
                </c:pt>
                <c:pt idx="55">
                  <c:v>30.4</c:v>
                </c:pt>
                <c:pt idx="56">
                  <c:v>30.4</c:v>
                </c:pt>
                <c:pt idx="57">
                  <c:v>30.4</c:v>
                </c:pt>
                <c:pt idx="58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'New Diagnoses'!$J$2</c:f>
              <c:strCache>
                <c:ptCount val="1"/>
                <c:pt idx="0">
                  <c:v>39.8</c:v>
                </c:pt>
              </c:strCache>
            </c:strRef>
          </c:tx>
          <c:spPr>
            <a:noFill/>
          </c:spPr>
          <c:invertIfNegative val="0"/>
          <c:trendline>
            <c:spPr>
              <a:ln w="28575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'New Diagnoses'!$J$2:$J$60</c:f>
              <c:numCache>
                <c:formatCode>0.0</c:formatCode>
                <c:ptCount val="59"/>
                <c:pt idx="0">
                  <c:v>39.800000000000011</c:v>
                </c:pt>
                <c:pt idx="1">
                  <c:v>39.800000000000011</c:v>
                </c:pt>
                <c:pt idx="2">
                  <c:v>39.800000000000011</c:v>
                </c:pt>
                <c:pt idx="3">
                  <c:v>39.800000000000011</c:v>
                </c:pt>
                <c:pt idx="4">
                  <c:v>39.800000000000011</c:v>
                </c:pt>
                <c:pt idx="5">
                  <c:v>39.800000000000011</c:v>
                </c:pt>
                <c:pt idx="6">
                  <c:v>39.800000000000011</c:v>
                </c:pt>
                <c:pt idx="7">
                  <c:v>39.800000000000011</c:v>
                </c:pt>
                <c:pt idx="8">
                  <c:v>39.800000000000011</c:v>
                </c:pt>
                <c:pt idx="9">
                  <c:v>39.800000000000011</c:v>
                </c:pt>
                <c:pt idx="10">
                  <c:v>39.800000000000011</c:v>
                </c:pt>
                <c:pt idx="11">
                  <c:v>39.800000000000011</c:v>
                </c:pt>
                <c:pt idx="12">
                  <c:v>39.800000000000011</c:v>
                </c:pt>
                <c:pt idx="13">
                  <c:v>39.800000000000011</c:v>
                </c:pt>
                <c:pt idx="14">
                  <c:v>39.800000000000011</c:v>
                </c:pt>
                <c:pt idx="15">
                  <c:v>39.800000000000011</c:v>
                </c:pt>
                <c:pt idx="16">
                  <c:v>39.800000000000011</c:v>
                </c:pt>
                <c:pt idx="17">
                  <c:v>39.800000000000011</c:v>
                </c:pt>
                <c:pt idx="18">
                  <c:v>39.800000000000011</c:v>
                </c:pt>
                <c:pt idx="19">
                  <c:v>39.800000000000011</c:v>
                </c:pt>
                <c:pt idx="20">
                  <c:v>39.800000000000011</c:v>
                </c:pt>
                <c:pt idx="21">
                  <c:v>39.800000000000011</c:v>
                </c:pt>
                <c:pt idx="22">
                  <c:v>39.800000000000011</c:v>
                </c:pt>
                <c:pt idx="23">
                  <c:v>39.800000000000011</c:v>
                </c:pt>
                <c:pt idx="24">
                  <c:v>39.800000000000011</c:v>
                </c:pt>
                <c:pt idx="25">
                  <c:v>39.800000000000011</c:v>
                </c:pt>
                <c:pt idx="26">
                  <c:v>39.800000000000011</c:v>
                </c:pt>
                <c:pt idx="27">
                  <c:v>39.800000000000011</c:v>
                </c:pt>
                <c:pt idx="28">
                  <c:v>39.800000000000011</c:v>
                </c:pt>
                <c:pt idx="29">
                  <c:v>39.800000000000011</c:v>
                </c:pt>
                <c:pt idx="30">
                  <c:v>39.800000000000011</c:v>
                </c:pt>
                <c:pt idx="31">
                  <c:v>39.800000000000011</c:v>
                </c:pt>
                <c:pt idx="32">
                  <c:v>39.800000000000011</c:v>
                </c:pt>
                <c:pt idx="33">
                  <c:v>39.800000000000011</c:v>
                </c:pt>
                <c:pt idx="34">
                  <c:v>39.800000000000011</c:v>
                </c:pt>
                <c:pt idx="35">
                  <c:v>39.800000000000011</c:v>
                </c:pt>
                <c:pt idx="36">
                  <c:v>39.800000000000011</c:v>
                </c:pt>
                <c:pt idx="37">
                  <c:v>39.800000000000011</c:v>
                </c:pt>
                <c:pt idx="38">
                  <c:v>39.800000000000011</c:v>
                </c:pt>
                <c:pt idx="39">
                  <c:v>39.800000000000011</c:v>
                </c:pt>
                <c:pt idx="40">
                  <c:v>39.800000000000011</c:v>
                </c:pt>
                <c:pt idx="41">
                  <c:v>39.800000000000011</c:v>
                </c:pt>
                <c:pt idx="42">
                  <c:v>39.800000000000011</c:v>
                </c:pt>
                <c:pt idx="43">
                  <c:v>39.800000000000011</c:v>
                </c:pt>
                <c:pt idx="44">
                  <c:v>39.800000000000011</c:v>
                </c:pt>
                <c:pt idx="45">
                  <c:v>39.800000000000011</c:v>
                </c:pt>
                <c:pt idx="46">
                  <c:v>39.800000000000011</c:v>
                </c:pt>
                <c:pt idx="47">
                  <c:v>39.800000000000011</c:v>
                </c:pt>
                <c:pt idx="48">
                  <c:v>39.800000000000011</c:v>
                </c:pt>
                <c:pt idx="49">
                  <c:v>39.800000000000011</c:v>
                </c:pt>
                <c:pt idx="50">
                  <c:v>39.800000000000011</c:v>
                </c:pt>
                <c:pt idx="51">
                  <c:v>39.800000000000011</c:v>
                </c:pt>
                <c:pt idx="52">
                  <c:v>39.800000000000011</c:v>
                </c:pt>
                <c:pt idx="53">
                  <c:v>39.800000000000011</c:v>
                </c:pt>
                <c:pt idx="54">
                  <c:v>39.800000000000011</c:v>
                </c:pt>
                <c:pt idx="55">
                  <c:v>39.800000000000011</c:v>
                </c:pt>
                <c:pt idx="56">
                  <c:v>39.800000000000011</c:v>
                </c:pt>
                <c:pt idx="57">
                  <c:v>39.800000000000011</c:v>
                </c:pt>
                <c:pt idx="58">
                  <c:v>39.800000000000011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92"/>
        <c:axId val="37624832"/>
        <c:axId val="37638912"/>
      </c:barChart>
      <c:catAx>
        <c:axId val="37624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38912"/>
        <c:crosses val="autoZero"/>
        <c:auto val="1"/>
        <c:lblAlgn val="ctr"/>
        <c:lblOffset val="100"/>
        <c:noMultiLvlLbl val="0"/>
      </c:catAx>
      <c:valAx>
        <c:axId val="37638912"/>
        <c:scaling>
          <c:orientation val="minMax"/>
          <c:max val="1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HIV Diagnosis</a:t>
                </a:r>
                <a:r>
                  <a:rPr lang="en-US" baseline="0" dirty="0" smtClean="0"/>
                  <a:t> Rate Per 100,000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24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'New Diagnoses'!$N$23:$N$34</c:f>
              <c:strCache>
                <c:ptCount val="12"/>
                <c:pt idx="0">
                  <c:v>Throgs Neck &amp; Co-op City (210)</c:v>
                </c:pt>
                <c:pt idx="1">
                  <c:v>Riverdale &amp; Fieldston (208)</c:v>
                </c:pt>
                <c:pt idx="2">
                  <c:v>Morris Park &amp; Bronxdale (211)</c:v>
                </c:pt>
                <c:pt idx="3">
                  <c:v>Williamsbridge &amp; Baychester (212)</c:v>
                </c:pt>
                <c:pt idx="4">
                  <c:v>Hunts Point &amp; Longwood (202)</c:v>
                </c:pt>
                <c:pt idx="5">
                  <c:v>Kingsbridge Heights &amp; Bedford (207)</c:v>
                </c:pt>
                <c:pt idx="6">
                  <c:v>Parkchester &amp; Soundview (209)</c:v>
                </c:pt>
                <c:pt idx="7">
                  <c:v>Mott Haven &amp; Melrose (201)</c:v>
                </c:pt>
                <c:pt idx="8">
                  <c:v>Highbridge &amp; Concourse (204)</c:v>
                </c:pt>
                <c:pt idx="9">
                  <c:v>Belmont &amp; East Tremont (206)</c:v>
                </c:pt>
                <c:pt idx="10">
                  <c:v>Morrisania &amp; Crotona (203)</c:v>
                </c:pt>
                <c:pt idx="11">
                  <c:v>Fordham &amp; University Heights (205)</c:v>
                </c:pt>
              </c:strCache>
            </c:strRef>
          </c:cat>
          <c:val>
            <c:numRef>
              <c:f>'New Diagnoses'!$O$23:$O$34</c:f>
              <c:numCache>
                <c:formatCode>0.0</c:formatCode>
                <c:ptCount val="12"/>
                <c:pt idx="0">
                  <c:v>14.7</c:v>
                </c:pt>
                <c:pt idx="1">
                  <c:v>19.3</c:v>
                </c:pt>
                <c:pt idx="2">
                  <c:v>23.4</c:v>
                </c:pt>
                <c:pt idx="3">
                  <c:v>35.700000000000003</c:v>
                </c:pt>
                <c:pt idx="4">
                  <c:v>38.800000000000011</c:v>
                </c:pt>
                <c:pt idx="5">
                  <c:v>39.700000000000003</c:v>
                </c:pt>
                <c:pt idx="6">
                  <c:v>41.1</c:v>
                </c:pt>
                <c:pt idx="7">
                  <c:v>42.4</c:v>
                </c:pt>
                <c:pt idx="8">
                  <c:v>45.8</c:v>
                </c:pt>
                <c:pt idx="9">
                  <c:v>50.5</c:v>
                </c:pt>
                <c:pt idx="10">
                  <c:v>52.6</c:v>
                </c:pt>
                <c:pt idx="11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7473664"/>
        <c:axId val="37491840"/>
      </c:barChart>
      <c:catAx>
        <c:axId val="3747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491840"/>
        <c:crosses val="autoZero"/>
        <c:auto val="1"/>
        <c:lblAlgn val="ctr"/>
        <c:lblOffset val="100"/>
        <c:noMultiLvlLbl val="0"/>
      </c:catAx>
      <c:valAx>
        <c:axId val="37491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HIV Diagnosis</a:t>
                </a:r>
                <a:r>
                  <a:rPr lang="en-US" baseline="0" dirty="0" smtClean="0"/>
                  <a:t> Rate per 100,000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274509803921599"/>
              <c:y val="3.6003477879264702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7473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33024757203152E-2"/>
          <c:y val="6.4739359605553715E-2"/>
          <c:w val="0.90203476316466324"/>
          <c:h val="0.860053089341008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'Male Contraction Diag'!$C$2</c:f>
              <c:strCache>
                <c:ptCount val="1"/>
                <c:pt idx="0">
                  <c:v>MSM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'Male Contraction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Diag'!$C$3:$C$17</c:f>
              <c:numCache>
                <c:formatCode>General</c:formatCode>
                <c:ptCount val="15"/>
                <c:pt idx="0">
                  <c:v>193</c:v>
                </c:pt>
                <c:pt idx="1">
                  <c:v>190</c:v>
                </c:pt>
                <c:pt idx="2">
                  <c:v>184</c:v>
                </c:pt>
                <c:pt idx="3">
                  <c:v>218</c:v>
                </c:pt>
                <c:pt idx="4">
                  <c:v>222</c:v>
                </c:pt>
                <c:pt idx="5">
                  <c:v>200</c:v>
                </c:pt>
                <c:pt idx="6">
                  <c:v>234</c:v>
                </c:pt>
                <c:pt idx="7">
                  <c:v>249</c:v>
                </c:pt>
                <c:pt idx="8">
                  <c:v>197</c:v>
                </c:pt>
                <c:pt idx="9">
                  <c:v>228</c:v>
                </c:pt>
                <c:pt idx="10">
                  <c:v>219</c:v>
                </c:pt>
                <c:pt idx="11">
                  <c:v>223</c:v>
                </c:pt>
                <c:pt idx="12">
                  <c:v>225</c:v>
                </c:pt>
                <c:pt idx="13">
                  <c:v>222</c:v>
                </c:pt>
                <c:pt idx="14">
                  <c:v>211</c:v>
                </c:pt>
              </c:numCache>
            </c:numRef>
          </c:val>
        </c:ser>
        <c:ser>
          <c:idx val="2"/>
          <c:order val="2"/>
          <c:tx>
            <c:strRef>
              <c:f>'Male Contraction Diag'!$D$2</c:f>
              <c:strCache>
                <c:ptCount val="1"/>
                <c:pt idx="0">
                  <c:v>IDU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'Male Contraction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Diag'!$D$3:$D$17</c:f>
              <c:numCache>
                <c:formatCode>General</c:formatCode>
                <c:ptCount val="15"/>
                <c:pt idx="0">
                  <c:v>195</c:v>
                </c:pt>
                <c:pt idx="1">
                  <c:v>116</c:v>
                </c:pt>
                <c:pt idx="2">
                  <c:v>106</c:v>
                </c:pt>
                <c:pt idx="3">
                  <c:v>90</c:v>
                </c:pt>
                <c:pt idx="4">
                  <c:v>62</c:v>
                </c:pt>
                <c:pt idx="5">
                  <c:v>54</c:v>
                </c:pt>
                <c:pt idx="6">
                  <c:v>93</c:v>
                </c:pt>
                <c:pt idx="7">
                  <c:v>60</c:v>
                </c:pt>
                <c:pt idx="8">
                  <c:v>28</c:v>
                </c:pt>
                <c:pt idx="9">
                  <c:v>21</c:v>
                </c:pt>
                <c:pt idx="10">
                  <c:v>24</c:v>
                </c:pt>
                <c:pt idx="11">
                  <c:v>21</c:v>
                </c:pt>
                <c:pt idx="12">
                  <c:v>10</c:v>
                </c:pt>
                <c:pt idx="13">
                  <c:v>8</c:v>
                </c:pt>
                <c:pt idx="14">
                  <c:v>8</c:v>
                </c:pt>
              </c:numCache>
            </c:numRef>
          </c:val>
        </c:ser>
        <c:ser>
          <c:idx val="3"/>
          <c:order val="3"/>
          <c:tx>
            <c:strRef>
              <c:f>'Male Contraction Diag'!$E$2</c:f>
              <c:strCache>
                <c:ptCount val="1"/>
                <c:pt idx="0">
                  <c:v>MSM-IDU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'Male Contraction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Diag'!$E$3:$E$17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13</c:v>
                </c:pt>
                <c:pt idx="10">
                  <c:v>10</c:v>
                </c:pt>
                <c:pt idx="11">
                  <c:v>9</c:v>
                </c:pt>
                <c:pt idx="12">
                  <c:v>12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</c:ser>
        <c:ser>
          <c:idx val="4"/>
          <c:order val="4"/>
          <c:tx>
            <c:strRef>
              <c:f>'Male Contraction Diag'!$F$2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'Male Contraction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Diag'!$F$3:$F$17</c:f>
              <c:numCache>
                <c:formatCode>General</c:formatCode>
                <c:ptCount val="15"/>
                <c:pt idx="0">
                  <c:v>102</c:v>
                </c:pt>
                <c:pt idx="1">
                  <c:v>78</c:v>
                </c:pt>
                <c:pt idx="2">
                  <c:v>85</c:v>
                </c:pt>
                <c:pt idx="3">
                  <c:v>72</c:v>
                </c:pt>
                <c:pt idx="4">
                  <c:v>75</c:v>
                </c:pt>
                <c:pt idx="5">
                  <c:v>65</c:v>
                </c:pt>
                <c:pt idx="6">
                  <c:v>48</c:v>
                </c:pt>
                <c:pt idx="7">
                  <c:v>49</c:v>
                </c:pt>
                <c:pt idx="8">
                  <c:v>62</c:v>
                </c:pt>
                <c:pt idx="9">
                  <c:v>50</c:v>
                </c:pt>
                <c:pt idx="10">
                  <c:v>39</c:v>
                </c:pt>
                <c:pt idx="11">
                  <c:v>35</c:v>
                </c:pt>
                <c:pt idx="12">
                  <c:v>25</c:v>
                </c:pt>
                <c:pt idx="13">
                  <c:v>32</c:v>
                </c:pt>
                <c:pt idx="14">
                  <c:v>31</c:v>
                </c:pt>
              </c:numCache>
            </c:numRef>
          </c:val>
        </c:ser>
        <c:ser>
          <c:idx val="5"/>
          <c:order val="5"/>
          <c:tx>
            <c:strRef>
              <c:f>'Male Contraction Diag'!$G$2</c:f>
              <c:strCache>
                <c:ptCount val="1"/>
                <c:pt idx="0">
                  <c:v>Transgender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'Male Contraction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Diag'!$G$3:$G$17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ser>
          <c:idx val="6"/>
          <c:order val="6"/>
          <c:tx>
            <c:strRef>
              <c:f>'Male Contraction Diag'!$H$2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'Male Contraction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Diag'!$H$3:$H$17</c:f>
              <c:numCache>
                <c:formatCode>General</c:formatCode>
                <c:ptCount val="15"/>
                <c:pt idx="0">
                  <c:v>265</c:v>
                </c:pt>
                <c:pt idx="1">
                  <c:v>297</c:v>
                </c:pt>
                <c:pt idx="2">
                  <c:v>267</c:v>
                </c:pt>
                <c:pt idx="3">
                  <c:v>221</c:v>
                </c:pt>
                <c:pt idx="4">
                  <c:v>262</c:v>
                </c:pt>
                <c:pt idx="5">
                  <c:v>223</c:v>
                </c:pt>
                <c:pt idx="6">
                  <c:v>196</c:v>
                </c:pt>
                <c:pt idx="7">
                  <c:v>212</c:v>
                </c:pt>
                <c:pt idx="8">
                  <c:v>187</c:v>
                </c:pt>
                <c:pt idx="9">
                  <c:v>133</c:v>
                </c:pt>
                <c:pt idx="10">
                  <c:v>121</c:v>
                </c:pt>
                <c:pt idx="11">
                  <c:v>112</c:v>
                </c:pt>
                <c:pt idx="12">
                  <c:v>90</c:v>
                </c:pt>
                <c:pt idx="13">
                  <c:v>92</c:v>
                </c:pt>
                <c:pt idx="14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712640"/>
        <c:axId val="37714176"/>
      </c:barChart>
      <c:lineChart>
        <c:grouping val="standard"/>
        <c:varyColors val="0"/>
        <c:ser>
          <c:idx val="0"/>
          <c:order val="0"/>
          <c:tx>
            <c:strRef>
              <c:f>'Male Contraction Diag'!$B$2</c:f>
              <c:strCache>
                <c:ptCount val="1"/>
                <c:pt idx="0">
                  <c:v>Male HIV Diagnosis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9.4955448199684576E-3"/>
                  <c:y val="-2.440521105703388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'Male Contraction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Diag'!$B$3:$B$17</c:f>
              <c:numCache>
                <c:formatCode>General</c:formatCode>
                <c:ptCount val="15"/>
                <c:pt idx="0">
                  <c:v>764</c:v>
                </c:pt>
                <c:pt idx="1">
                  <c:v>689</c:v>
                </c:pt>
                <c:pt idx="2">
                  <c:v>645</c:v>
                </c:pt>
                <c:pt idx="3">
                  <c:v>608</c:v>
                </c:pt>
                <c:pt idx="4">
                  <c:v>622</c:v>
                </c:pt>
                <c:pt idx="5">
                  <c:v>551</c:v>
                </c:pt>
                <c:pt idx="6">
                  <c:v>572</c:v>
                </c:pt>
                <c:pt idx="7">
                  <c:v>574</c:v>
                </c:pt>
                <c:pt idx="8">
                  <c:v>482</c:v>
                </c:pt>
                <c:pt idx="9">
                  <c:v>449</c:v>
                </c:pt>
                <c:pt idx="10">
                  <c:v>418</c:v>
                </c:pt>
                <c:pt idx="11">
                  <c:v>404</c:v>
                </c:pt>
                <c:pt idx="12">
                  <c:v>393</c:v>
                </c:pt>
                <c:pt idx="13" formatCode="0.0">
                  <c:v>362</c:v>
                </c:pt>
                <c:pt idx="14" formatCode="0.0">
                  <c:v>350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34272"/>
        <c:axId val="37732736"/>
      </c:lineChart>
      <c:catAx>
        <c:axId val="3771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714176"/>
        <c:crosses val="autoZero"/>
        <c:auto val="1"/>
        <c:lblAlgn val="ctr"/>
        <c:lblOffset val="100"/>
        <c:noMultiLvlLbl val="0"/>
      </c:catAx>
      <c:valAx>
        <c:axId val="37714176"/>
        <c:scaling>
          <c:orientation val="minMax"/>
          <c:max val="8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Number of HIV</a:t>
                </a:r>
                <a:r>
                  <a:rPr lang="en-US" sz="1200" baseline="0" dirty="0" smtClean="0"/>
                  <a:t> Diagnoses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3.6161576788801141E-3"/>
              <c:y val="0.27055663951987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712640"/>
        <c:crosses val="autoZero"/>
        <c:crossBetween val="between"/>
      </c:valAx>
      <c:valAx>
        <c:axId val="3773273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7734272"/>
        <c:crosses val="max"/>
        <c:crossBetween val="between"/>
      </c:valAx>
      <c:catAx>
        <c:axId val="3773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73273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8.4817022595907496E-2"/>
          <c:y val="1.6270140704689261E-2"/>
          <c:w val="0.90949549497458881"/>
          <c:h val="5.227028248124342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31794732554989E-2"/>
          <c:y val="5.7471264367816091E-3"/>
          <c:w val="0.55862068965517242"/>
          <c:h val="0.93103448275862066"/>
        </c:manualLayout>
      </c:layout>
      <c:pieChart>
        <c:varyColors val="1"/>
        <c:ser>
          <c:idx val="0"/>
          <c:order val="0"/>
          <c:tx>
            <c:strRef>
              <c:f>'Male Contraction Diag'!$W$3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'Male Contraction Diag'!$X$2:$AC$2</c:f>
              <c:strCache>
                <c:ptCount val="6"/>
                <c:pt idx="0">
                  <c:v>MSM</c:v>
                </c:pt>
                <c:pt idx="1">
                  <c:v>IDU </c:v>
                </c:pt>
                <c:pt idx="2">
                  <c:v>MSM-IDU</c:v>
                </c:pt>
                <c:pt idx="3">
                  <c:v>Heterosexual</c:v>
                </c:pt>
                <c:pt idx="4">
                  <c:v>Transgender</c:v>
                </c:pt>
                <c:pt idx="5">
                  <c:v>Unknown</c:v>
                </c:pt>
              </c:strCache>
            </c:strRef>
          </c:cat>
          <c:val>
            <c:numRef>
              <c:f>'Male Contraction Diag'!$X$3:$AC$3</c:f>
              <c:numCache>
                <c:formatCode>General</c:formatCode>
                <c:ptCount val="6"/>
                <c:pt idx="0">
                  <c:v>211</c:v>
                </c:pt>
                <c:pt idx="1">
                  <c:v>8</c:v>
                </c:pt>
                <c:pt idx="2">
                  <c:v>4</c:v>
                </c:pt>
                <c:pt idx="3">
                  <c:v>31</c:v>
                </c:pt>
                <c:pt idx="4">
                  <c:v>0</c:v>
                </c:pt>
                <c:pt idx="5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29537653947107E-2"/>
          <c:y val="2.0033885689661923E-2"/>
          <c:w val="0.92484024833434286"/>
          <c:h val="0.8849860012681051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'Male Contraction Diag'!$C$31</c:f>
              <c:strCache>
                <c:ptCount val="1"/>
                <c:pt idx="0">
                  <c:v>IDU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'Male Contraction Diag'!$A$32:$A$46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Diag'!$C$32:$C$46</c:f>
              <c:numCache>
                <c:formatCode>General</c:formatCode>
                <c:ptCount val="15"/>
                <c:pt idx="0">
                  <c:v>105</c:v>
                </c:pt>
                <c:pt idx="1">
                  <c:v>60</c:v>
                </c:pt>
                <c:pt idx="2">
                  <c:v>35</c:v>
                </c:pt>
                <c:pt idx="3">
                  <c:v>57</c:v>
                </c:pt>
                <c:pt idx="4">
                  <c:v>30</c:v>
                </c:pt>
                <c:pt idx="5">
                  <c:v>18</c:v>
                </c:pt>
                <c:pt idx="6">
                  <c:v>29</c:v>
                </c:pt>
                <c:pt idx="7">
                  <c:v>28</c:v>
                </c:pt>
                <c:pt idx="8">
                  <c:v>24</c:v>
                </c:pt>
                <c:pt idx="9">
                  <c:v>11</c:v>
                </c:pt>
                <c:pt idx="10">
                  <c:v>12</c:v>
                </c:pt>
                <c:pt idx="11">
                  <c:v>8</c:v>
                </c:pt>
                <c:pt idx="12">
                  <c:v>10</c:v>
                </c:pt>
                <c:pt idx="13">
                  <c:v>9</c:v>
                </c:pt>
                <c:pt idx="14">
                  <c:v>2</c:v>
                </c:pt>
              </c:numCache>
            </c:numRef>
          </c:val>
        </c:ser>
        <c:ser>
          <c:idx val="2"/>
          <c:order val="2"/>
          <c:tx>
            <c:strRef>
              <c:f>'Male Contraction Diag'!$D$31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'Male Contraction Diag'!$A$32:$A$46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Diag'!$D$32:$D$46</c:f>
              <c:numCache>
                <c:formatCode>General</c:formatCode>
                <c:ptCount val="15"/>
                <c:pt idx="0">
                  <c:v>234</c:v>
                </c:pt>
                <c:pt idx="1">
                  <c:v>208</c:v>
                </c:pt>
                <c:pt idx="2">
                  <c:v>168</c:v>
                </c:pt>
                <c:pt idx="3">
                  <c:v>156</c:v>
                </c:pt>
                <c:pt idx="4">
                  <c:v>184</c:v>
                </c:pt>
                <c:pt idx="5">
                  <c:v>237</c:v>
                </c:pt>
                <c:pt idx="6">
                  <c:v>272</c:v>
                </c:pt>
                <c:pt idx="7">
                  <c:v>244</c:v>
                </c:pt>
                <c:pt idx="8">
                  <c:v>201</c:v>
                </c:pt>
                <c:pt idx="9">
                  <c:v>179</c:v>
                </c:pt>
                <c:pt idx="10">
                  <c:v>179</c:v>
                </c:pt>
                <c:pt idx="11">
                  <c:v>137</c:v>
                </c:pt>
                <c:pt idx="12">
                  <c:v>141</c:v>
                </c:pt>
                <c:pt idx="13">
                  <c:v>120</c:v>
                </c:pt>
                <c:pt idx="14">
                  <c:v>114</c:v>
                </c:pt>
              </c:numCache>
            </c:numRef>
          </c:val>
        </c:ser>
        <c:ser>
          <c:idx val="3"/>
          <c:order val="3"/>
          <c:tx>
            <c:strRef>
              <c:f>'Male Contraction Diag'!$E$31</c:f>
              <c:strCache>
                <c:ptCount val="1"/>
                <c:pt idx="0">
                  <c:v>Transgender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'Male Contraction Diag'!$A$32:$A$46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Diag'!$E$32:$E$46</c:f>
              <c:numCache>
                <c:formatCode>General</c:formatCode>
                <c:ptCount val="15"/>
                <c:pt idx="10">
                  <c:v>6</c:v>
                </c:pt>
                <c:pt idx="11">
                  <c:v>5</c:v>
                </c:pt>
                <c:pt idx="12">
                  <c:v>7</c:v>
                </c:pt>
                <c:pt idx="13">
                  <c:v>4</c:v>
                </c:pt>
                <c:pt idx="14">
                  <c:v>10</c:v>
                </c:pt>
              </c:numCache>
            </c:numRef>
          </c:val>
        </c:ser>
        <c:ser>
          <c:idx val="4"/>
          <c:order val="4"/>
          <c:tx>
            <c:strRef>
              <c:f>'Male Contraction Diag'!$F$31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'Male Contraction Diag'!$A$32:$A$46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Diag'!$F$32:$F$46</c:f>
              <c:numCache>
                <c:formatCode>General</c:formatCode>
                <c:ptCount val="15"/>
                <c:pt idx="0">
                  <c:v>226</c:v>
                </c:pt>
                <c:pt idx="1">
                  <c:v>224</c:v>
                </c:pt>
                <c:pt idx="2">
                  <c:v>217</c:v>
                </c:pt>
                <c:pt idx="3">
                  <c:v>177</c:v>
                </c:pt>
                <c:pt idx="4">
                  <c:v>111</c:v>
                </c:pt>
                <c:pt idx="5">
                  <c:v>76</c:v>
                </c:pt>
                <c:pt idx="6">
                  <c:v>38</c:v>
                </c:pt>
                <c:pt idx="7">
                  <c:v>40</c:v>
                </c:pt>
                <c:pt idx="8">
                  <c:v>28</c:v>
                </c:pt>
                <c:pt idx="9">
                  <c:v>20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15</c:v>
                </c:pt>
                <c:pt idx="1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44979072"/>
        <c:axId val="144980608"/>
      </c:barChart>
      <c:lineChart>
        <c:grouping val="standard"/>
        <c:varyColors val="0"/>
        <c:ser>
          <c:idx val="0"/>
          <c:order val="0"/>
          <c:tx>
            <c:strRef>
              <c:f>'Male Contraction Diag'!$B$31</c:f>
              <c:strCache>
                <c:ptCount val="1"/>
                <c:pt idx="0">
                  <c:v>HIV Diagnosis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2679738562090303E-3"/>
                  <c:y val="-2.614096567197204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'Male Contraction Diag'!$A$32:$A$46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Diag'!$B$32:$B$46</c:f>
              <c:numCache>
                <c:formatCode>General</c:formatCode>
                <c:ptCount val="15"/>
                <c:pt idx="0">
                  <c:v>582</c:v>
                </c:pt>
                <c:pt idx="1">
                  <c:v>498</c:v>
                </c:pt>
                <c:pt idx="2">
                  <c:v>430</c:v>
                </c:pt>
                <c:pt idx="3">
                  <c:v>392</c:v>
                </c:pt>
                <c:pt idx="4">
                  <c:v>331</c:v>
                </c:pt>
                <c:pt idx="5">
                  <c:v>337</c:v>
                </c:pt>
                <c:pt idx="6">
                  <c:v>340</c:v>
                </c:pt>
                <c:pt idx="7">
                  <c:v>315</c:v>
                </c:pt>
                <c:pt idx="8">
                  <c:v>256</c:v>
                </c:pt>
                <c:pt idx="9">
                  <c:v>211</c:v>
                </c:pt>
                <c:pt idx="10">
                  <c:v>213</c:v>
                </c:pt>
                <c:pt idx="11">
                  <c:v>164</c:v>
                </c:pt>
                <c:pt idx="12">
                  <c:v>172</c:v>
                </c:pt>
                <c:pt idx="13" formatCode="0.0">
                  <c:v>149</c:v>
                </c:pt>
                <c:pt idx="14" formatCode="0.0">
                  <c:v>150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96608"/>
        <c:axId val="144995072"/>
      </c:lineChart>
      <c:catAx>
        <c:axId val="1449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980608"/>
        <c:crosses val="autoZero"/>
        <c:auto val="1"/>
        <c:lblAlgn val="ctr"/>
        <c:lblOffset val="100"/>
        <c:noMultiLvlLbl val="0"/>
      </c:catAx>
      <c:valAx>
        <c:axId val="144980608"/>
        <c:scaling>
          <c:orientation val="minMax"/>
          <c:max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/>
                  <a:t>Number</a:t>
                </a:r>
                <a:r>
                  <a:rPr lang="en-US" sz="1200" baseline="0" dirty="0" smtClean="0"/>
                  <a:t> of HIV Diagnoses 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276749520115955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979072"/>
        <c:crosses val="autoZero"/>
        <c:crossBetween val="between"/>
      </c:valAx>
      <c:valAx>
        <c:axId val="1449950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4996608"/>
        <c:crosses val="max"/>
        <c:crossBetween val="between"/>
      </c:valAx>
      <c:catAx>
        <c:axId val="14499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99507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821060468402988"/>
          <c:y val="1.5684569279586322E-2"/>
          <c:w val="0.78619523521098322"/>
          <c:h val="4.79500137109726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1026162052325"/>
          <c:y val="8.4005164676996036E-2"/>
          <c:w val="0.51209702819405634"/>
          <c:h val="0.85349504699009393"/>
        </c:manualLayout>
      </c:layout>
      <c:pieChart>
        <c:varyColors val="1"/>
        <c:ser>
          <c:idx val="0"/>
          <c:order val="0"/>
          <c:tx>
            <c:strRef>
              <c:f>'Male Contraction Diag'!$W$30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'Male Contraction Diag'!$X$29:$AA$29</c:f>
              <c:strCache>
                <c:ptCount val="4"/>
                <c:pt idx="0">
                  <c:v>IDU </c:v>
                </c:pt>
                <c:pt idx="1">
                  <c:v>Heterosexual</c:v>
                </c:pt>
                <c:pt idx="2">
                  <c:v>Transgender</c:v>
                </c:pt>
                <c:pt idx="3">
                  <c:v>Unknown</c:v>
                </c:pt>
              </c:strCache>
            </c:strRef>
          </c:cat>
          <c:val>
            <c:numRef>
              <c:f>'Male Contraction Diag'!$X$30:$AA$30</c:f>
              <c:numCache>
                <c:formatCode>General</c:formatCode>
                <c:ptCount val="4"/>
                <c:pt idx="0">
                  <c:v>2</c:v>
                </c:pt>
                <c:pt idx="1">
                  <c:v>114</c:v>
                </c:pt>
                <c:pt idx="2">
                  <c:v>10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'Bronx V NYC'!$B$2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4.098360655737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3.005464480874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'Bronx V NYC'!$B$3:$B$17</c:f>
              <c:numCache>
                <c:formatCode>0.00</c:formatCode>
                <c:ptCount val="15"/>
                <c:pt idx="0">
                  <c:v>1.3819537658463841</c:v>
                </c:pt>
                <c:pt idx="1">
                  <c:v>1.4581602373887239</c:v>
                </c:pt>
                <c:pt idx="2">
                  <c:v>1.5078286558345639</c:v>
                </c:pt>
                <c:pt idx="3">
                  <c:v>1.5447387785136131</c:v>
                </c:pt>
                <c:pt idx="4">
                  <c:v>1.583882783882784</c:v>
                </c:pt>
                <c:pt idx="5">
                  <c:v>1.6366000000000001</c:v>
                </c:pt>
                <c:pt idx="6">
                  <c:v>1.6617999999999999</c:v>
                </c:pt>
                <c:pt idx="7">
                  <c:v>1.6802999999999999</c:v>
                </c:pt>
                <c:pt idx="8">
                  <c:v>1.8064</c:v>
                </c:pt>
                <c:pt idx="9">
                  <c:v>1.8218000000000001</c:v>
                </c:pt>
                <c:pt idx="10">
                  <c:v>1.8483000000000001</c:v>
                </c:pt>
                <c:pt idx="11">
                  <c:v>1.8905000000000001</c:v>
                </c:pt>
                <c:pt idx="12">
                  <c:v>1.9277</c:v>
                </c:pt>
                <c:pt idx="13">
                  <c:v>1.9714186369958271</c:v>
                </c:pt>
                <c:pt idx="14">
                  <c:v>1.999243986254295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'Bronx V NYC'!$C$2</c:f>
              <c:strCache>
                <c:ptCount val="1"/>
                <c:pt idx="0">
                  <c:v>NYC Excluding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8.1967213114754103E-3"/>
                  <c:y val="-3.825136612021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732240437158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'Bronx V NYC'!$C$3:$C$17</c:f>
              <c:numCache>
                <c:formatCode>0.00</c:formatCode>
                <c:ptCount val="15"/>
                <c:pt idx="0">
                  <c:v>0.99779324644549805</c:v>
                </c:pt>
                <c:pt idx="1">
                  <c:v>1.0438398813936249</c:v>
                </c:pt>
                <c:pt idx="2">
                  <c:v>1.073748708105714</c:v>
                </c:pt>
                <c:pt idx="3">
                  <c:v>1.1054764351783879</c:v>
                </c:pt>
                <c:pt idx="4">
                  <c:v>1.1348226018396841</c:v>
                </c:pt>
                <c:pt idx="5">
                  <c:v>1.1665116279069769</c:v>
                </c:pt>
                <c:pt idx="6">
                  <c:v>1.195220216606498</c:v>
                </c:pt>
                <c:pt idx="7">
                  <c:v>1.1963064098878999</c:v>
                </c:pt>
                <c:pt idx="8">
                  <c:v>1.231851322373124</c:v>
                </c:pt>
                <c:pt idx="9">
                  <c:v>1.2979276895943559</c:v>
                </c:pt>
                <c:pt idx="10">
                  <c:v>1.3150573544358941</c:v>
                </c:pt>
                <c:pt idx="11">
                  <c:v>1.315060414269275</c:v>
                </c:pt>
                <c:pt idx="12">
                  <c:v>1.313350449293966</c:v>
                </c:pt>
                <c:pt idx="13">
                  <c:v>1.3072309655465759</c:v>
                </c:pt>
                <c:pt idx="14">
                  <c:v>1.315051165434906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64896"/>
        <c:axId val="34411264"/>
      </c:lineChart>
      <c:catAx>
        <c:axId val="4206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11264"/>
        <c:crosses val="autoZero"/>
        <c:auto val="1"/>
        <c:lblAlgn val="ctr"/>
        <c:lblOffset val="100"/>
        <c:noMultiLvlLbl val="0"/>
      </c:catAx>
      <c:valAx>
        <c:axId val="34411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Percent of Population Living with HIV/AIDS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4.9180327868852498E-3"/>
              <c:y val="0.1722460307215699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20648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11299090709639E-2"/>
          <c:y val="1.6280537048253586E-2"/>
          <c:w val="0.88781204946212711"/>
          <c:h val="0.931061906735342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Progressed to AIDS within 2 Years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Sheet1!$B$3:$I$3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Sheet1!$B$4:$I$4</c:f>
              <c:numCache>
                <c:formatCode>0%</c:formatCode>
                <c:ptCount val="8"/>
                <c:pt idx="0">
                  <c:v>0.18</c:v>
                </c:pt>
                <c:pt idx="1">
                  <c:v>0.21</c:v>
                </c:pt>
                <c:pt idx="2">
                  <c:v>0.16</c:v>
                </c:pt>
                <c:pt idx="3">
                  <c:v>0.15</c:v>
                </c:pt>
                <c:pt idx="4">
                  <c:v>0.11</c:v>
                </c:pt>
                <c:pt idx="5">
                  <c:v>0.11</c:v>
                </c:pt>
                <c:pt idx="6">
                  <c:v>0.14000000000000001</c:v>
                </c:pt>
                <c:pt idx="7">
                  <c:v>0.09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26720"/>
        <c:axId val="36585856"/>
      </c:lineChart>
      <c:catAx>
        <c:axId val="365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85856"/>
        <c:crosses val="autoZero"/>
        <c:auto val="1"/>
        <c:lblAlgn val="ctr"/>
        <c:lblOffset val="100"/>
        <c:noMultiLvlLbl val="0"/>
      </c:catAx>
      <c:valAx>
        <c:axId val="36585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</a:rPr>
                  <a:t>Percentage Progressed to AIDS within 2 Years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9.041116779416658E-3"/>
              <c:y val="7.472835563386744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604549431321106E-2"/>
          <c:y val="9.5968003999500104E-2"/>
          <c:w val="0.89693513310836204"/>
          <c:h val="0.84130254551514405"/>
        </c:manualLayout>
      </c:layout>
      <c:lineChart>
        <c:grouping val="standard"/>
        <c:varyColors val="0"/>
        <c:ser>
          <c:idx val="0"/>
          <c:order val="0"/>
          <c:tx>
            <c:strRef>
              <c:f>'Race AIDS'!$O$2</c:f>
              <c:strCache>
                <c:ptCount val="1"/>
                <c:pt idx="0">
                  <c:v>NHB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'Race AIDS'!$P$1:$AD$1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'Race AIDS'!$P$2:$AD$2</c:f>
              <c:numCache>
                <c:formatCode>0.0</c:formatCode>
                <c:ptCount val="15"/>
                <c:pt idx="0">
                  <c:v>157.15396704151311</c:v>
                </c:pt>
                <c:pt idx="1">
                  <c:v>119.4729352286015</c:v>
                </c:pt>
                <c:pt idx="2">
                  <c:v>142.7945543349505</c:v>
                </c:pt>
                <c:pt idx="3">
                  <c:v>123.35507066583649</c:v>
                </c:pt>
                <c:pt idx="4">
                  <c:v>119.1953958133499</c:v>
                </c:pt>
                <c:pt idx="5" formatCode="General">
                  <c:v>99.3</c:v>
                </c:pt>
                <c:pt idx="6" formatCode="General">
                  <c:v>96.2</c:v>
                </c:pt>
                <c:pt idx="7" formatCode="General">
                  <c:v>96.8</c:v>
                </c:pt>
                <c:pt idx="8" formatCode="General">
                  <c:v>83.2</c:v>
                </c:pt>
                <c:pt idx="9" formatCode="General">
                  <c:v>72.2</c:v>
                </c:pt>
                <c:pt idx="10" formatCode="General">
                  <c:v>63.6</c:v>
                </c:pt>
                <c:pt idx="11" formatCode="General">
                  <c:v>59.7</c:v>
                </c:pt>
                <c:pt idx="12" formatCode="General">
                  <c:v>51.1</c:v>
                </c:pt>
                <c:pt idx="13">
                  <c:v>39.83265625582348</c:v>
                </c:pt>
                <c:pt idx="14">
                  <c:v>34.986362223935743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'Race AIDS'!$O$3</c:f>
              <c:strCache>
                <c:ptCount val="1"/>
                <c:pt idx="0">
                  <c:v>Hispanic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'Race AIDS'!$P$1:$AD$1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'Race AIDS'!$P$3:$AD$3</c:f>
              <c:numCache>
                <c:formatCode>0.0</c:formatCode>
                <c:ptCount val="15"/>
                <c:pt idx="0">
                  <c:v>103.4355264359351</c:v>
                </c:pt>
                <c:pt idx="1">
                  <c:v>73.935084406766663</c:v>
                </c:pt>
                <c:pt idx="2">
                  <c:v>83.076658950673419</c:v>
                </c:pt>
                <c:pt idx="3">
                  <c:v>68.083753134960489</c:v>
                </c:pt>
                <c:pt idx="4">
                  <c:v>71.776504297994279</c:v>
                </c:pt>
                <c:pt idx="5" formatCode="General">
                  <c:v>62.6</c:v>
                </c:pt>
                <c:pt idx="6" formatCode="General">
                  <c:v>58.3</c:v>
                </c:pt>
                <c:pt idx="7" formatCode="General">
                  <c:v>58.1</c:v>
                </c:pt>
                <c:pt idx="8" formatCode="General">
                  <c:v>48</c:v>
                </c:pt>
                <c:pt idx="9" formatCode="General">
                  <c:v>38.5</c:v>
                </c:pt>
                <c:pt idx="10" formatCode="General">
                  <c:v>36.300000000000011</c:v>
                </c:pt>
                <c:pt idx="11" formatCode="General">
                  <c:v>26.1</c:v>
                </c:pt>
                <c:pt idx="12" formatCode="General">
                  <c:v>21.9</c:v>
                </c:pt>
                <c:pt idx="13">
                  <c:v>19.499841722063941</c:v>
                </c:pt>
                <c:pt idx="14">
                  <c:v>15.76493727807097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'Race AIDS'!$O$4</c:f>
              <c:strCache>
                <c:ptCount val="1"/>
                <c:pt idx="0">
                  <c:v>NHW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'Race AIDS'!$P$1:$AD$1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'Race AIDS'!$P$4:$AD$4</c:f>
              <c:numCache>
                <c:formatCode>0.0</c:formatCode>
                <c:ptCount val="15"/>
                <c:pt idx="0">
                  <c:v>35.955702574428308</c:v>
                </c:pt>
                <c:pt idx="1">
                  <c:v>26.888806875098851</c:v>
                </c:pt>
                <c:pt idx="2">
                  <c:v>36.979432909520028</c:v>
                </c:pt>
                <c:pt idx="3">
                  <c:v>27.03342006555604</c:v>
                </c:pt>
                <c:pt idx="4">
                  <c:v>16.974649239360101</c:v>
                </c:pt>
                <c:pt idx="5" formatCode="General">
                  <c:v>22.2</c:v>
                </c:pt>
                <c:pt idx="6" formatCode="General">
                  <c:v>19.7</c:v>
                </c:pt>
                <c:pt idx="7" formatCode="General">
                  <c:v>12.5</c:v>
                </c:pt>
                <c:pt idx="8" formatCode="General">
                  <c:v>16.7</c:v>
                </c:pt>
                <c:pt idx="9" formatCode="General">
                  <c:v>17</c:v>
                </c:pt>
                <c:pt idx="10" formatCode="General">
                  <c:v>15.8</c:v>
                </c:pt>
                <c:pt idx="11" formatCode="General">
                  <c:v>14.6</c:v>
                </c:pt>
                <c:pt idx="12" formatCode="General">
                  <c:v>6</c:v>
                </c:pt>
                <c:pt idx="13">
                  <c:v>12.174748219443069</c:v>
                </c:pt>
                <c:pt idx="14">
                  <c:v>5.3467358177832427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'Race AIDS'!$O$5</c:f>
              <c:strCache>
                <c:ptCount val="1"/>
                <c:pt idx="0">
                  <c:v>Asian</c:v>
                </c:pt>
              </c:strCache>
            </c:strRef>
          </c:tx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'Race AIDS'!$P$1:$AD$1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'Race AIDS'!$P$5:$AD$5</c:f>
              <c:numCache>
                <c:formatCode>General</c:formatCode>
                <c:ptCount val="15"/>
                <c:pt idx="4" formatCode="0.0">
                  <c:v>8.5437224998932031</c:v>
                </c:pt>
                <c:pt idx="5">
                  <c:v>6.3</c:v>
                </c:pt>
                <c:pt idx="6">
                  <c:v>14.4</c:v>
                </c:pt>
                <c:pt idx="7">
                  <c:v>10.1</c:v>
                </c:pt>
                <c:pt idx="8">
                  <c:v>9.9</c:v>
                </c:pt>
                <c:pt idx="9">
                  <c:v>2</c:v>
                </c:pt>
                <c:pt idx="10">
                  <c:v>3.8</c:v>
                </c:pt>
                <c:pt idx="11">
                  <c:v>9.4</c:v>
                </c:pt>
                <c:pt idx="12">
                  <c:v>3.7</c:v>
                </c:pt>
                <c:pt idx="13" formatCode="0.0">
                  <c:v>3.6110860341247619</c:v>
                </c:pt>
                <c:pt idx="14" formatCode="0.0">
                  <c:v>5.3523639607493312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94240"/>
        <c:axId val="37596160"/>
      </c:lineChart>
      <c:catAx>
        <c:axId val="3759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596160"/>
        <c:crosses val="autoZero"/>
        <c:auto val="1"/>
        <c:lblAlgn val="ctr"/>
        <c:lblOffset val="100"/>
        <c:noMultiLvlLbl val="0"/>
      </c:catAx>
      <c:valAx>
        <c:axId val="37596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AIDS Diagnosis</a:t>
                </a:r>
                <a:r>
                  <a:rPr lang="en-US" sz="1200" baseline="0" dirty="0" smtClean="0"/>
                  <a:t>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3.1746031746031698E-3"/>
              <c:y val="0.2968176894554849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759424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102398159134E-2"/>
          <c:y val="1.7055800717218E-2"/>
          <c:w val="0.90458976018408699"/>
          <c:h val="0.92582657936988699"/>
        </c:manualLayout>
      </c:layout>
      <c:lineChart>
        <c:grouping val="standard"/>
        <c:varyColors val="0"/>
        <c:ser>
          <c:idx val="0"/>
          <c:order val="0"/>
          <c:tx>
            <c:strRef>
              <c:f>'Bronx Sex AIDS'!$I$2</c:f>
              <c:strCache>
                <c:ptCount val="1"/>
                <c:pt idx="0">
                  <c:v>Male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5262515262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698630136986301E-2"/>
                  <c:y val="-5.716921028388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Sex AIDS'!$O$1:$X$1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'Bronx Sex AIDS'!$O$2:$X$2</c:f>
              <c:numCache>
                <c:formatCode>General</c:formatCode>
                <c:ptCount val="10"/>
                <c:pt idx="0">
                  <c:v>85.6</c:v>
                </c:pt>
                <c:pt idx="1">
                  <c:v>79</c:v>
                </c:pt>
                <c:pt idx="2">
                  <c:v>81.900000000000006</c:v>
                </c:pt>
                <c:pt idx="3">
                  <c:v>70.8</c:v>
                </c:pt>
                <c:pt idx="4">
                  <c:v>60.7</c:v>
                </c:pt>
                <c:pt idx="5">
                  <c:v>57</c:v>
                </c:pt>
                <c:pt idx="6">
                  <c:v>48.1</c:v>
                </c:pt>
                <c:pt idx="7">
                  <c:v>41.6</c:v>
                </c:pt>
                <c:pt idx="8" formatCode="0.0">
                  <c:v>31.99990562239816</c:v>
                </c:pt>
                <c:pt idx="9" formatCode="0.0">
                  <c:v>28.084778195734891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'Bronx Sex AIDS'!$I$3</c:f>
              <c:strCache>
                <c:ptCount val="1"/>
                <c:pt idx="0">
                  <c:v>Female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4420024420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698630136986301E-2"/>
                  <c:y val="-4.5735368227108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Sex AIDS'!$O$1:$X$1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'Bronx Sex AIDS'!$O$3:$X$3</c:f>
              <c:numCache>
                <c:formatCode>General</c:formatCode>
                <c:ptCount val="10"/>
                <c:pt idx="0">
                  <c:v>50.5</c:v>
                </c:pt>
                <c:pt idx="1">
                  <c:v>49.7</c:v>
                </c:pt>
                <c:pt idx="2">
                  <c:v>45.5</c:v>
                </c:pt>
                <c:pt idx="3">
                  <c:v>39</c:v>
                </c:pt>
                <c:pt idx="4">
                  <c:v>30.3</c:v>
                </c:pt>
                <c:pt idx="5">
                  <c:v>26.4</c:v>
                </c:pt>
                <c:pt idx="6">
                  <c:v>21.6</c:v>
                </c:pt>
                <c:pt idx="7">
                  <c:v>16</c:v>
                </c:pt>
                <c:pt idx="8" formatCode="0.0">
                  <c:v>17.236116374047409</c:v>
                </c:pt>
                <c:pt idx="9" formatCode="0.0">
                  <c:v>12.62627906159411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14560"/>
        <c:axId val="145316096"/>
      </c:lineChart>
      <c:catAx>
        <c:axId val="14531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316096"/>
        <c:crosses val="autoZero"/>
        <c:auto val="1"/>
        <c:lblAlgn val="ctr"/>
        <c:lblOffset val="100"/>
        <c:noMultiLvlLbl val="0"/>
      </c:catAx>
      <c:valAx>
        <c:axId val="145316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AIDS Diagnosis</a:t>
                </a:r>
                <a:r>
                  <a:rPr lang="en-US" sz="1200" baseline="0" dirty="0" smtClean="0"/>
                  <a:t>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2451730350347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53145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1063312207901"/>
          <c:y val="4.6165085992538601E-2"/>
          <c:w val="0.879765529308836"/>
          <c:h val="0.88684934479783295"/>
        </c:manualLayout>
      </c:layout>
      <c:lineChart>
        <c:grouping val="standard"/>
        <c:varyColors val="0"/>
        <c:ser>
          <c:idx val="0"/>
          <c:order val="0"/>
          <c:tx>
            <c:strRef>
              <c:f>'[Chart 3 in Microsoft Office PowerPoint]Age+sex'!$A$4</c:f>
              <c:strCache>
                <c:ptCount val="1"/>
                <c:pt idx="0">
                  <c:v>0-19</c:v>
                </c:pt>
              </c:strCache>
            </c:strRef>
          </c:tx>
          <c:cat>
            <c:numRef>
              <c:f>'[Chart 3 in Microsoft Office PowerPoint]Age+sex'!$G$3:$N$3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'[Chart 3 in Microsoft Office PowerPoint]Age+sex'!$G$4:$N$4</c:f>
              <c:numCache>
                <c:formatCode>General</c:formatCode>
                <c:ptCount val="8"/>
                <c:pt idx="0">
                  <c:v>11.2</c:v>
                </c:pt>
                <c:pt idx="1">
                  <c:v>13.2</c:v>
                </c:pt>
                <c:pt idx="2">
                  <c:v>12.9</c:v>
                </c:pt>
                <c:pt idx="3">
                  <c:v>10.5</c:v>
                </c:pt>
                <c:pt idx="4">
                  <c:v>8.2000000000000011</c:v>
                </c:pt>
                <c:pt idx="5">
                  <c:v>10.199999999999999</c:v>
                </c:pt>
                <c:pt idx="6">
                  <c:v>8.5</c:v>
                </c:pt>
                <c:pt idx="7">
                  <c:v>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3 in Microsoft Office PowerPoint]Age+sex'!$A$5</c:f>
              <c:strCache>
                <c:ptCount val="1"/>
                <c:pt idx="0">
                  <c:v>20-29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3 in Microsoft Office PowerPoint]Age+sex'!$G$3:$N$3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'[Chart 3 in Microsoft Office PowerPoint]Age+sex'!$G$5:$N$5</c:f>
              <c:numCache>
                <c:formatCode>General</c:formatCode>
                <c:ptCount val="8"/>
                <c:pt idx="0">
                  <c:v>103.8</c:v>
                </c:pt>
                <c:pt idx="1">
                  <c:v>116.2</c:v>
                </c:pt>
                <c:pt idx="2">
                  <c:v>112.2</c:v>
                </c:pt>
                <c:pt idx="3">
                  <c:v>90.8</c:v>
                </c:pt>
                <c:pt idx="4">
                  <c:v>94.2</c:v>
                </c:pt>
                <c:pt idx="5">
                  <c:v>84.7</c:v>
                </c:pt>
                <c:pt idx="6">
                  <c:v>81.900000000000006</c:v>
                </c:pt>
                <c:pt idx="7">
                  <c:v>89.6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3 in Microsoft Office PowerPoint]Age+sex'!$A$6</c:f>
              <c:strCache>
                <c:ptCount val="1"/>
                <c:pt idx="0">
                  <c:v>30-39</c:v>
                </c:pt>
              </c:strCache>
            </c:strRef>
          </c:tx>
          <c:dLbls>
            <c:dLbl>
              <c:idx val="0"/>
              <c:layout>
                <c:manualLayout>
                  <c:x val="8.1300813008130107E-3"/>
                  <c:y val="-5.579366711125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3 in Microsoft Office PowerPoint]Age+sex'!$G$3:$N$3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'[Chart 3 in Microsoft Office PowerPoint]Age+sex'!$G$6:$N$6</c:f>
              <c:numCache>
                <c:formatCode>General</c:formatCode>
                <c:ptCount val="8"/>
                <c:pt idx="0">
                  <c:v>127.8</c:v>
                </c:pt>
                <c:pt idx="1">
                  <c:v>120</c:v>
                </c:pt>
                <c:pt idx="2">
                  <c:v>111.6</c:v>
                </c:pt>
                <c:pt idx="3">
                  <c:v>84.2</c:v>
                </c:pt>
                <c:pt idx="4">
                  <c:v>79.5</c:v>
                </c:pt>
                <c:pt idx="5">
                  <c:v>82.2</c:v>
                </c:pt>
                <c:pt idx="6">
                  <c:v>65.5</c:v>
                </c:pt>
                <c:pt idx="7">
                  <c:v>61.6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'[Chart 3 in Microsoft Office PowerPoint]Age+sex'!$A$7</c:f>
              <c:strCache>
                <c:ptCount val="1"/>
                <c:pt idx="0">
                  <c:v>40-49</c:v>
                </c:pt>
              </c:strCache>
            </c:strRef>
          </c:tx>
          <c:dLbls>
            <c:dLbl>
              <c:idx val="0"/>
              <c:layout>
                <c:manualLayout>
                  <c:x val="-3.8617886178861797E-2"/>
                  <c:y val="4.184525033344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3 in Microsoft Office PowerPoint]Age+sex'!$G$3:$N$3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'[Chart 3 in Microsoft Office PowerPoint]Age+sex'!$G$7:$N$7</c:f>
              <c:numCache>
                <c:formatCode>General</c:formatCode>
                <c:ptCount val="8"/>
                <c:pt idx="0">
                  <c:v>122.7</c:v>
                </c:pt>
                <c:pt idx="1">
                  <c:v>119.6</c:v>
                </c:pt>
                <c:pt idx="2">
                  <c:v>121.4</c:v>
                </c:pt>
                <c:pt idx="3">
                  <c:v>97.1</c:v>
                </c:pt>
                <c:pt idx="4">
                  <c:v>71.3</c:v>
                </c:pt>
                <c:pt idx="5">
                  <c:v>73.8</c:v>
                </c:pt>
                <c:pt idx="6">
                  <c:v>60.8</c:v>
                </c:pt>
                <c:pt idx="7">
                  <c:v>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'[Chart 3 in Microsoft Office PowerPoint]Age+sex'!$A$8</c:f>
              <c:strCache>
                <c:ptCount val="1"/>
                <c:pt idx="0">
                  <c:v>50-59</c:v>
                </c:pt>
              </c:strCache>
            </c:strRef>
          </c:tx>
          <c:cat>
            <c:numRef>
              <c:f>'[Chart 3 in Microsoft Office PowerPoint]Age+sex'!$G$3:$N$3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'[Chart 3 in Microsoft Office PowerPoint]Age+sex'!$G$8:$N$8</c:f>
              <c:numCache>
                <c:formatCode>General</c:formatCode>
                <c:ptCount val="8"/>
                <c:pt idx="0">
                  <c:v>76.099999999999994</c:v>
                </c:pt>
                <c:pt idx="1">
                  <c:v>75.900000000000006</c:v>
                </c:pt>
                <c:pt idx="2">
                  <c:v>73.7</c:v>
                </c:pt>
                <c:pt idx="3">
                  <c:v>70</c:v>
                </c:pt>
                <c:pt idx="4">
                  <c:v>61.4</c:v>
                </c:pt>
                <c:pt idx="5">
                  <c:v>43.7</c:v>
                </c:pt>
                <c:pt idx="6">
                  <c:v>35</c:v>
                </c:pt>
                <c:pt idx="7">
                  <c:v>36.5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'[Chart 3 in Microsoft Office PowerPoint]Age+sex'!$A$9</c:f>
              <c:strCache>
                <c:ptCount val="1"/>
                <c:pt idx="0">
                  <c:v>60+</c:v>
                </c:pt>
              </c:strCache>
            </c:strRef>
          </c:tx>
          <c:cat>
            <c:numRef>
              <c:f>'[Chart 3 in Microsoft Office PowerPoint]Age+sex'!$G$3:$N$3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'[Chart 3 in Microsoft Office PowerPoint]Age+sex'!$G$9:$N$9</c:f>
              <c:numCache>
                <c:formatCode>General</c:formatCode>
                <c:ptCount val="8"/>
                <c:pt idx="0">
                  <c:v>17.399999999999999</c:v>
                </c:pt>
                <c:pt idx="1">
                  <c:v>21.6</c:v>
                </c:pt>
                <c:pt idx="2">
                  <c:v>19.7</c:v>
                </c:pt>
                <c:pt idx="3">
                  <c:v>20.3</c:v>
                </c:pt>
                <c:pt idx="4">
                  <c:v>15.8</c:v>
                </c:pt>
                <c:pt idx="5">
                  <c:v>14.1</c:v>
                </c:pt>
                <c:pt idx="6">
                  <c:v>20.7</c:v>
                </c:pt>
                <c:pt idx="7">
                  <c:v>13.9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86496"/>
        <c:axId val="145400576"/>
      </c:lineChart>
      <c:catAx>
        <c:axId val="14538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400576"/>
        <c:crosses val="autoZero"/>
        <c:auto val="1"/>
        <c:lblAlgn val="ctr"/>
        <c:lblOffset val="100"/>
        <c:noMultiLvlLbl val="0"/>
      </c:catAx>
      <c:valAx>
        <c:axId val="145400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AIDS Diagnosis Rate per 100,000</a:t>
                </a:r>
                <a:endParaRPr lang="en-US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5386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931582485116201"/>
          <c:y val="1.39484167778147E-2"/>
          <c:w val="0.75892932590743201"/>
          <c:h val="5.377367276970310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9037105655915E-2"/>
          <c:y val="5.9317179489283452E-2"/>
          <c:w val="0.91858126190108602"/>
          <c:h val="0.8636193488213619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'Male Contraction Diag'!$O$2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'Male Contraction Diag'!$M$3:$M$17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Diag'!$O$3:$O$17</c:f>
              <c:numCache>
                <c:formatCode>General</c:formatCode>
                <c:ptCount val="15"/>
                <c:pt idx="0">
                  <c:v>183</c:v>
                </c:pt>
                <c:pt idx="1">
                  <c:v>125</c:v>
                </c:pt>
                <c:pt idx="2">
                  <c:v>156</c:v>
                </c:pt>
                <c:pt idx="3">
                  <c:v>151</c:v>
                </c:pt>
                <c:pt idx="4">
                  <c:v>161</c:v>
                </c:pt>
                <c:pt idx="5">
                  <c:v>131</c:v>
                </c:pt>
                <c:pt idx="6">
                  <c:v>133</c:v>
                </c:pt>
                <c:pt idx="7">
                  <c:v>167</c:v>
                </c:pt>
                <c:pt idx="8">
                  <c:v>125</c:v>
                </c:pt>
                <c:pt idx="9">
                  <c:v>147</c:v>
                </c:pt>
                <c:pt idx="10">
                  <c:v>128</c:v>
                </c:pt>
                <c:pt idx="11">
                  <c:v>132</c:v>
                </c:pt>
                <c:pt idx="12">
                  <c:v>126</c:v>
                </c:pt>
                <c:pt idx="13">
                  <c:v>88</c:v>
                </c:pt>
                <c:pt idx="14">
                  <c:v>71</c:v>
                </c:pt>
              </c:numCache>
            </c:numRef>
          </c:val>
        </c:ser>
        <c:ser>
          <c:idx val="2"/>
          <c:order val="2"/>
          <c:tx>
            <c:strRef>
              <c:f>'Male Contraction Diag'!$P$2</c:f>
              <c:strCache>
                <c:ptCount val="1"/>
                <c:pt idx="0">
                  <c:v>IDU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'Male Contraction Diag'!$M$3:$M$17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Diag'!$P$3:$P$17</c:f>
              <c:numCache>
                <c:formatCode>General</c:formatCode>
                <c:ptCount val="15"/>
                <c:pt idx="0">
                  <c:v>269</c:v>
                </c:pt>
                <c:pt idx="1">
                  <c:v>163</c:v>
                </c:pt>
                <c:pt idx="2">
                  <c:v>189</c:v>
                </c:pt>
                <c:pt idx="3">
                  <c:v>174</c:v>
                </c:pt>
                <c:pt idx="4">
                  <c:v>137</c:v>
                </c:pt>
                <c:pt idx="5">
                  <c:v>123</c:v>
                </c:pt>
                <c:pt idx="6">
                  <c:v>123</c:v>
                </c:pt>
                <c:pt idx="7">
                  <c:v>99</c:v>
                </c:pt>
                <c:pt idx="8">
                  <c:v>65</c:v>
                </c:pt>
                <c:pt idx="9">
                  <c:v>42</c:v>
                </c:pt>
                <c:pt idx="10">
                  <c:v>55</c:v>
                </c:pt>
                <c:pt idx="11">
                  <c:v>31</c:v>
                </c:pt>
                <c:pt idx="12">
                  <c:v>30</c:v>
                </c:pt>
                <c:pt idx="13">
                  <c:v>16</c:v>
                </c:pt>
                <c:pt idx="14">
                  <c:v>15</c:v>
                </c:pt>
              </c:numCache>
            </c:numRef>
          </c:val>
        </c:ser>
        <c:ser>
          <c:idx val="3"/>
          <c:order val="3"/>
          <c:tx>
            <c:strRef>
              <c:f>'Male Contraction Diag'!$Q$2</c:f>
              <c:strCache>
                <c:ptCount val="1"/>
                <c:pt idx="0">
                  <c:v>MSM-IDU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'Male Contraction Diag'!$M$3:$M$17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Diag'!$Q$3:$Q$17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  <c:pt idx="9">
                  <c:v>11</c:v>
                </c:pt>
                <c:pt idx="10">
                  <c:v>16</c:v>
                </c:pt>
                <c:pt idx="11">
                  <c:v>11</c:v>
                </c:pt>
                <c:pt idx="12">
                  <c:v>3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</c:ser>
        <c:ser>
          <c:idx val="4"/>
          <c:order val="4"/>
          <c:tx>
            <c:strRef>
              <c:f>'Male Contraction Diag'!$R$2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'Male Contraction Diag'!$M$3:$M$17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Diag'!$R$3:$R$17</c:f>
              <c:numCache>
                <c:formatCode>General</c:formatCode>
                <c:ptCount val="15"/>
                <c:pt idx="0">
                  <c:v>96</c:v>
                </c:pt>
                <c:pt idx="1">
                  <c:v>78</c:v>
                </c:pt>
                <c:pt idx="2">
                  <c:v>81</c:v>
                </c:pt>
                <c:pt idx="3">
                  <c:v>61</c:v>
                </c:pt>
                <c:pt idx="4">
                  <c:v>78</c:v>
                </c:pt>
                <c:pt idx="5">
                  <c:v>64</c:v>
                </c:pt>
                <c:pt idx="6">
                  <c:v>58</c:v>
                </c:pt>
                <c:pt idx="7">
                  <c:v>58</c:v>
                </c:pt>
                <c:pt idx="8">
                  <c:v>71</c:v>
                </c:pt>
                <c:pt idx="9">
                  <c:v>40</c:v>
                </c:pt>
                <c:pt idx="10">
                  <c:v>40</c:v>
                </c:pt>
                <c:pt idx="11">
                  <c:v>39</c:v>
                </c:pt>
                <c:pt idx="12">
                  <c:v>30</c:v>
                </c:pt>
                <c:pt idx="13">
                  <c:v>28</c:v>
                </c:pt>
                <c:pt idx="14">
                  <c:v>26</c:v>
                </c:pt>
              </c:numCache>
            </c:numRef>
          </c:val>
        </c:ser>
        <c:ser>
          <c:idx val="5"/>
          <c:order val="5"/>
          <c:tx>
            <c:strRef>
              <c:f>'Male Contraction Diag'!$S$2</c:f>
              <c:strCache>
                <c:ptCount val="1"/>
                <c:pt idx="0">
                  <c:v>Transgender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'Male Contraction Diag'!$M$3:$M$17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Diag'!$S$3:$S$17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6"/>
          <c:order val="6"/>
          <c:tx>
            <c:strRef>
              <c:f>'Male Contraction Diag'!$T$2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'Male Contraction Diag'!$M$3:$M$17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Diag'!$T$3:$T$17</c:f>
              <c:numCache>
                <c:formatCode>General</c:formatCode>
                <c:ptCount val="15"/>
                <c:pt idx="0">
                  <c:v>317</c:v>
                </c:pt>
                <c:pt idx="1">
                  <c:v>298</c:v>
                </c:pt>
                <c:pt idx="2">
                  <c:v>300</c:v>
                </c:pt>
                <c:pt idx="3">
                  <c:v>236</c:v>
                </c:pt>
                <c:pt idx="4">
                  <c:v>261</c:v>
                </c:pt>
                <c:pt idx="5">
                  <c:v>207</c:v>
                </c:pt>
                <c:pt idx="6">
                  <c:v>176</c:v>
                </c:pt>
                <c:pt idx="7">
                  <c:v>191</c:v>
                </c:pt>
                <c:pt idx="8">
                  <c:v>170</c:v>
                </c:pt>
                <c:pt idx="9">
                  <c:v>144</c:v>
                </c:pt>
                <c:pt idx="10">
                  <c:v>121</c:v>
                </c:pt>
                <c:pt idx="11">
                  <c:v>84</c:v>
                </c:pt>
                <c:pt idx="12">
                  <c:v>96</c:v>
                </c:pt>
                <c:pt idx="13">
                  <c:v>74</c:v>
                </c:pt>
                <c:pt idx="14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8433152"/>
        <c:axId val="38434688"/>
      </c:barChart>
      <c:lineChart>
        <c:grouping val="standard"/>
        <c:varyColors val="0"/>
        <c:ser>
          <c:idx val="0"/>
          <c:order val="0"/>
          <c:tx>
            <c:strRef>
              <c:f>'Male Contraction Diag'!$N$2</c:f>
              <c:strCache>
                <c:ptCount val="1"/>
                <c:pt idx="0">
                  <c:v>AIDS Diagnosis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437908496731906E-2"/>
                  <c:y val="-2.97741501765934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'Male Contraction Diag'!$M$3:$M$17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Diag'!$N$3:$N$17</c:f>
              <c:numCache>
                <c:formatCode>General</c:formatCode>
                <c:ptCount val="15"/>
                <c:pt idx="0">
                  <c:v>875</c:v>
                </c:pt>
                <c:pt idx="1">
                  <c:v>670</c:v>
                </c:pt>
                <c:pt idx="2">
                  <c:v>736</c:v>
                </c:pt>
                <c:pt idx="3">
                  <c:v>629</c:v>
                </c:pt>
                <c:pt idx="4">
                  <c:v>647</c:v>
                </c:pt>
                <c:pt idx="5">
                  <c:v>538</c:v>
                </c:pt>
                <c:pt idx="6" formatCode="0">
                  <c:v>501</c:v>
                </c:pt>
                <c:pt idx="7" formatCode="0">
                  <c:v>523</c:v>
                </c:pt>
                <c:pt idx="8" formatCode="0">
                  <c:v>457</c:v>
                </c:pt>
                <c:pt idx="9" formatCode="0">
                  <c:v>389</c:v>
                </c:pt>
                <c:pt idx="10" formatCode="0">
                  <c:v>365</c:v>
                </c:pt>
                <c:pt idx="11" formatCode="0">
                  <c:v>302</c:v>
                </c:pt>
                <c:pt idx="12" formatCode="0">
                  <c:v>290</c:v>
                </c:pt>
                <c:pt idx="13" formatCode="0.0">
                  <c:v>217</c:v>
                </c:pt>
                <c:pt idx="14" formatCode="0.0">
                  <c:v>193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68992"/>
        <c:axId val="38467456"/>
      </c:lineChart>
      <c:catAx>
        <c:axId val="3843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4688"/>
        <c:crosses val="autoZero"/>
        <c:auto val="1"/>
        <c:lblAlgn val="ctr"/>
        <c:lblOffset val="100"/>
        <c:noMultiLvlLbl val="0"/>
      </c:catAx>
      <c:valAx>
        <c:axId val="38434688"/>
        <c:scaling>
          <c:orientation val="minMax"/>
          <c:max val="90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Number of AIDS Diagnoses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6.4354639493592715E-3"/>
              <c:y val="0.293829639502248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433152"/>
        <c:crosses val="autoZero"/>
        <c:crossBetween val="between"/>
      </c:valAx>
      <c:valAx>
        <c:axId val="384674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8468992"/>
        <c:crosses val="max"/>
        <c:crossBetween val="between"/>
      </c:valAx>
      <c:catAx>
        <c:axId val="3846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46745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9.7385620915032681E-2"/>
          <c:y val="4.5677141150180883E-4"/>
          <c:w val="0.89999999999999991"/>
          <c:h val="4.782697545820736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3818897637795"/>
          <c:y val="5.2083333333333336E-2"/>
          <c:w val="0.52500000000000002"/>
          <c:h val="0.875"/>
        </c:manualLayout>
      </c:layout>
      <c:pieChart>
        <c:varyColors val="1"/>
        <c:ser>
          <c:idx val="0"/>
          <c:order val="0"/>
          <c:tx>
            <c:strRef>
              <c:f>'Male Contraction Diag'!$AF$3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Lbls>
            <c:dLbl>
              <c:idx val="2"/>
              <c:layout>
                <c:manualLayout>
                  <c:x val="-1.12886318897637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'Male Contraction Diag'!$AG$2:$AL$2</c:f>
              <c:strCache>
                <c:ptCount val="6"/>
                <c:pt idx="0">
                  <c:v>MSM</c:v>
                </c:pt>
                <c:pt idx="1">
                  <c:v>IDU </c:v>
                </c:pt>
                <c:pt idx="2">
                  <c:v>MSM-IDU</c:v>
                </c:pt>
                <c:pt idx="3">
                  <c:v>Heterosexual</c:v>
                </c:pt>
                <c:pt idx="4">
                  <c:v>Transgender</c:v>
                </c:pt>
                <c:pt idx="5">
                  <c:v>Unknown</c:v>
                </c:pt>
              </c:strCache>
            </c:strRef>
          </c:cat>
          <c:val>
            <c:numRef>
              <c:f>'Male Contraction Diag'!$AG$3:$AL$3</c:f>
              <c:numCache>
                <c:formatCode>General</c:formatCode>
                <c:ptCount val="6"/>
                <c:pt idx="0">
                  <c:v>71</c:v>
                </c:pt>
                <c:pt idx="1">
                  <c:v>15</c:v>
                </c:pt>
                <c:pt idx="2">
                  <c:v>5</c:v>
                </c:pt>
                <c:pt idx="3">
                  <c:v>26</c:v>
                </c:pt>
                <c:pt idx="4">
                  <c:v>0</c:v>
                </c:pt>
                <c:pt idx="5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98243288895823E-2"/>
          <c:y val="4.5696055142536329E-2"/>
          <c:w val="0.91385008185857952"/>
          <c:h val="0.8607403357633897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'Male Contraction Diag'!$O$31</c:f>
              <c:strCache>
                <c:ptCount val="1"/>
                <c:pt idx="0">
                  <c:v>IDU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'Male Contraction Diag'!$M$32:$M$46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Diag'!$O$32:$O$46</c:f>
              <c:numCache>
                <c:formatCode>General</c:formatCode>
                <c:ptCount val="15"/>
                <c:pt idx="0">
                  <c:v>147</c:v>
                </c:pt>
                <c:pt idx="1">
                  <c:v>89</c:v>
                </c:pt>
                <c:pt idx="2">
                  <c:v>95</c:v>
                </c:pt>
                <c:pt idx="3">
                  <c:v>75</c:v>
                </c:pt>
                <c:pt idx="4">
                  <c:v>62</c:v>
                </c:pt>
                <c:pt idx="5">
                  <c:v>49</c:v>
                </c:pt>
                <c:pt idx="6">
                  <c:v>56</c:v>
                </c:pt>
                <c:pt idx="7">
                  <c:v>44</c:v>
                </c:pt>
                <c:pt idx="8">
                  <c:v>42</c:v>
                </c:pt>
                <c:pt idx="9">
                  <c:v>31</c:v>
                </c:pt>
                <c:pt idx="10">
                  <c:v>33</c:v>
                </c:pt>
                <c:pt idx="11">
                  <c:v>18</c:v>
                </c:pt>
                <c:pt idx="12">
                  <c:v>15</c:v>
                </c:pt>
                <c:pt idx="13">
                  <c:v>19</c:v>
                </c:pt>
                <c:pt idx="14">
                  <c:v>7</c:v>
                </c:pt>
              </c:numCache>
            </c:numRef>
          </c:val>
        </c:ser>
        <c:ser>
          <c:idx val="2"/>
          <c:order val="2"/>
          <c:tx>
            <c:strRef>
              <c:f>'Male Contraction Diag'!$P$31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'Male Contraction Diag'!$M$32:$M$46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Diag'!$P$32:$P$46</c:f>
              <c:numCache>
                <c:formatCode>General</c:formatCode>
                <c:ptCount val="15"/>
                <c:pt idx="0">
                  <c:v>190</c:v>
                </c:pt>
                <c:pt idx="1">
                  <c:v>130</c:v>
                </c:pt>
                <c:pt idx="2">
                  <c:v>203</c:v>
                </c:pt>
                <c:pt idx="3">
                  <c:v>154</c:v>
                </c:pt>
                <c:pt idx="4">
                  <c:v>172</c:v>
                </c:pt>
                <c:pt idx="5">
                  <c:v>186</c:v>
                </c:pt>
                <c:pt idx="6">
                  <c:v>202</c:v>
                </c:pt>
                <c:pt idx="7">
                  <c:v>195</c:v>
                </c:pt>
                <c:pt idx="8">
                  <c:v>183</c:v>
                </c:pt>
                <c:pt idx="9">
                  <c:v>144</c:v>
                </c:pt>
                <c:pt idx="10">
                  <c:v>165</c:v>
                </c:pt>
                <c:pt idx="11">
                  <c:v>102</c:v>
                </c:pt>
                <c:pt idx="12">
                  <c:v>97</c:v>
                </c:pt>
                <c:pt idx="13">
                  <c:v>88</c:v>
                </c:pt>
                <c:pt idx="14">
                  <c:v>63</c:v>
                </c:pt>
              </c:numCache>
            </c:numRef>
          </c:val>
        </c:ser>
        <c:ser>
          <c:idx val="3"/>
          <c:order val="3"/>
          <c:tx>
            <c:strRef>
              <c:f>'Male Contraction Diag'!$Q$31</c:f>
              <c:strCache>
                <c:ptCount val="1"/>
                <c:pt idx="0">
                  <c:v>Transgender</c:v>
                </c:pt>
              </c:strCache>
            </c:strRef>
          </c:tx>
          <c:invertIfNegative val="0"/>
          <c:cat>
            <c:numRef>
              <c:f>'Male Contraction Diag'!$M$32:$M$46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Diag'!$Q$32:$Q$46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5</c:v>
                </c:pt>
                <c:pt idx="12">
                  <c:v>1</c:v>
                </c:pt>
                <c:pt idx="13">
                  <c:v>3</c:v>
                </c:pt>
                <c:pt idx="14">
                  <c:v>6</c:v>
                </c:pt>
              </c:numCache>
            </c:numRef>
          </c:val>
        </c:ser>
        <c:ser>
          <c:idx val="4"/>
          <c:order val="4"/>
          <c:tx>
            <c:strRef>
              <c:f>'Male Contraction Diag'!$R$31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'Male Contraction Diag'!$M$32:$M$46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Diag'!$R$32:$R$46</c:f>
              <c:numCache>
                <c:formatCode>General</c:formatCode>
                <c:ptCount val="15"/>
                <c:pt idx="0">
                  <c:v>222</c:v>
                </c:pt>
                <c:pt idx="1">
                  <c:v>183</c:v>
                </c:pt>
                <c:pt idx="2">
                  <c:v>220</c:v>
                </c:pt>
                <c:pt idx="3">
                  <c:v>184</c:v>
                </c:pt>
                <c:pt idx="4">
                  <c:v>157</c:v>
                </c:pt>
                <c:pt idx="5">
                  <c:v>115</c:v>
                </c:pt>
                <c:pt idx="6">
                  <c:v>94</c:v>
                </c:pt>
                <c:pt idx="7">
                  <c:v>82</c:v>
                </c:pt>
                <c:pt idx="8">
                  <c:v>49</c:v>
                </c:pt>
                <c:pt idx="9">
                  <c:v>40</c:v>
                </c:pt>
                <c:pt idx="10">
                  <c:v>29</c:v>
                </c:pt>
                <c:pt idx="11">
                  <c:v>35</c:v>
                </c:pt>
                <c:pt idx="12">
                  <c:v>23</c:v>
                </c:pt>
                <c:pt idx="13">
                  <c:v>21</c:v>
                </c:pt>
                <c:pt idx="1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2445440"/>
        <c:axId val="123122048"/>
      </c:barChart>
      <c:lineChart>
        <c:grouping val="standard"/>
        <c:varyColors val="0"/>
        <c:ser>
          <c:idx val="0"/>
          <c:order val="0"/>
          <c:tx>
            <c:strRef>
              <c:f>'Male Contraction Diag'!$N$31</c:f>
              <c:strCache>
                <c:ptCount val="1"/>
                <c:pt idx="0">
                  <c:v>AIDS Diagnosis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1.058588497269029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'Male Contraction Diag'!$M$32:$M$46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'Male Contraction Diag'!$N$32:$N$46</c:f>
              <c:numCache>
                <c:formatCode>General</c:formatCode>
                <c:ptCount val="15"/>
                <c:pt idx="0">
                  <c:v>573</c:v>
                </c:pt>
                <c:pt idx="1">
                  <c:v>410</c:v>
                </c:pt>
                <c:pt idx="2">
                  <c:v>527</c:v>
                </c:pt>
                <c:pt idx="3">
                  <c:v>422</c:v>
                </c:pt>
                <c:pt idx="4">
                  <c:v>399</c:v>
                </c:pt>
                <c:pt idx="5">
                  <c:v>359</c:v>
                </c:pt>
                <c:pt idx="6">
                  <c:v>358</c:v>
                </c:pt>
                <c:pt idx="7">
                  <c:v>329</c:v>
                </c:pt>
                <c:pt idx="8">
                  <c:v>285</c:v>
                </c:pt>
                <c:pt idx="9">
                  <c:v>223</c:v>
                </c:pt>
                <c:pt idx="10">
                  <c:v>203</c:v>
                </c:pt>
                <c:pt idx="11">
                  <c:v>168</c:v>
                </c:pt>
                <c:pt idx="12">
                  <c:v>137</c:v>
                </c:pt>
                <c:pt idx="13" formatCode="0.0">
                  <c:v>131</c:v>
                </c:pt>
                <c:pt idx="14" formatCode="0.0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29856"/>
        <c:axId val="123123968"/>
      </c:lineChart>
      <c:catAx>
        <c:axId val="4244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122048"/>
        <c:crosses val="autoZero"/>
        <c:auto val="1"/>
        <c:lblAlgn val="ctr"/>
        <c:lblOffset val="100"/>
        <c:noMultiLvlLbl val="0"/>
      </c:catAx>
      <c:valAx>
        <c:axId val="123122048"/>
        <c:scaling>
          <c:orientation val="minMax"/>
          <c:max val="6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 smtClean="0"/>
                  <a:t>Number of AIDS Diagnoses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3213014214807307E-3"/>
              <c:y val="0.266855990079275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445440"/>
        <c:crosses val="autoZero"/>
        <c:crossBetween val="between"/>
      </c:valAx>
      <c:valAx>
        <c:axId val="1231239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23129856"/>
        <c:crosses val="max"/>
        <c:crossBetween val="between"/>
      </c:valAx>
      <c:catAx>
        <c:axId val="12312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2396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812157120065874"/>
          <c:y val="1.0074697535963002E-2"/>
          <c:w val="0.81730700941794043"/>
          <c:h val="4.854972944082453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63188976377952E-2"/>
          <c:y val="8.8541666666666671E-2"/>
          <c:w val="0.52500000000000002"/>
          <c:h val="0.875"/>
        </c:manualLayout>
      </c:layout>
      <c:pieChart>
        <c:varyColors val="1"/>
        <c:ser>
          <c:idx val="0"/>
          <c:order val="0"/>
          <c:tx>
            <c:strRef>
              <c:f>'Male Contraction Diag'!$AF$30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'Male Contraction Diag'!$AG$29:$AJ$29</c:f>
              <c:strCache>
                <c:ptCount val="4"/>
                <c:pt idx="0">
                  <c:v>IDU </c:v>
                </c:pt>
                <c:pt idx="1">
                  <c:v>Heterosexual</c:v>
                </c:pt>
                <c:pt idx="2">
                  <c:v>Transgender</c:v>
                </c:pt>
                <c:pt idx="3">
                  <c:v>Unknown</c:v>
                </c:pt>
              </c:strCache>
            </c:strRef>
          </c:cat>
          <c:val>
            <c:numRef>
              <c:f>'Male Contraction Diag'!$AG$30:$AJ$30</c:f>
              <c:numCache>
                <c:formatCode>General</c:formatCode>
                <c:ptCount val="4"/>
                <c:pt idx="0">
                  <c:v>7</c:v>
                </c:pt>
                <c:pt idx="1">
                  <c:v>63</c:v>
                </c:pt>
                <c:pt idx="2">
                  <c:v>6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Timely initiation of care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Sheet1!$B$11:$F$11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Sheet1!$B$12:$F$12</c:f>
              <c:numCache>
                <c:formatCode>0%</c:formatCode>
                <c:ptCount val="5"/>
                <c:pt idx="0">
                  <c:v>0.73</c:v>
                </c:pt>
                <c:pt idx="1">
                  <c:v>0.72</c:v>
                </c:pt>
                <c:pt idx="2">
                  <c:v>0.73</c:v>
                </c:pt>
                <c:pt idx="3">
                  <c:v>0.7</c:v>
                </c:pt>
                <c:pt idx="4">
                  <c:v>0.71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931392"/>
        <c:axId val="177932928"/>
      </c:lineChart>
      <c:catAx>
        <c:axId val="17793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32928"/>
        <c:crosses val="autoZero"/>
        <c:auto val="1"/>
        <c:lblAlgn val="ctr"/>
        <c:lblOffset val="100"/>
        <c:noMultiLvlLbl val="0"/>
      </c:catAx>
      <c:valAx>
        <c:axId val="17793292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Timely initiation of </a:t>
                </a: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Care </a:t>
                </a:r>
                <a:r>
                  <a:rPr lang="en-US" sz="1200" b="1" i="0" baseline="0" dirty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(%)</a:t>
                </a:r>
                <a:endParaRPr lang="en-US" sz="1200" b="1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5723270440251573E-3"/>
              <c:y val="0.270614163999297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31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Sheet1!$A$21:$A$24</c:f>
              <c:strCache>
                <c:ptCount val="4"/>
                <c:pt idx="0">
                  <c:v>Black</c:v>
                </c:pt>
                <c:pt idx="1">
                  <c:v>Latino/Hispanic</c:v>
                </c:pt>
                <c:pt idx="2">
                  <c:v>White</c:v>
                </c:pt>
                <c:pt idx="3">
                  <c:v>Asian</c:v>
                </c:pt>
              </c:strCache>
            </c:strRef>
          </c:cat>
          <c:val>
            <c:numRef>
              <c:f>Sheet1!$B$21:$B$24</c:f>
              <c:numCache>
                <c:formatCode>0%</c:formatCode>
                <c:ptCount val="4"/>
                <c:pt idx="0">
                  <c:v>0.75</c:v>
                </c:pt>
                <c:pt idx="1">
                  <c:v>0.73</c:v>
                </c:pt>
                <c:pt idx="2">
                  <c:v>0.79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77963392"/>
        <c:axId val="177964928"/>
      </c:barChart>
      <c:catAx>
        <c:axId val="17796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964928"/>
        <c:crosses val="autoZero"/>
        <c:auto val="1"/>
        <c:lblAlgn val="ctr"/>
        <c:lblOffset val="100"/>
        <c:noMultiLvlLbl val="0"/>
      </c:catAx>
      <c:valAx>
        <c:axId val="17796492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</a:rPr>
                  <a:t>Percent</a:t>
                </a:r>
                <a:r>
                  <a:rPr lang="en-US" sz="1200" b="1" baseline="0" dirty="0" smtClean="0">
                    <a:solidFill>
                      <a:schemeClr val="tx1"/>
                    </a:solidFill>
                  </a:rPr>
                  <a:t> of Newly Diagnosed Bronx Residents with Timely Initiation of Care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8.5855205599300096E-3"/>
              <c:y val="6.774044186991212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963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84636920384999"/>
          <c:y val="1.6870713741427502E-2"/>
          <c:w val="0.83570918635170599"/>
          <c:h val="0.91938807044280801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NYC'!$O$2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8.8888888888888906E-3"/>
                  <c:y val="-3.7634408602150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NYC'!$N$3:$N$17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'Bronx V NYC'!$O$3:$O$17</c:f>
              <c:numCache>
                <c:formatCode>0.0</c:formatCode>
                <c:ptCount val="15"/>
                <c:pt idx="0">
                  <c:v>107.2483766233774</c:v>
                </c:pt>
                <c:pt idx="1">
                  <c:v>79.420228072045674</c:v>
                </c:pt>
                <c:pt idx="2">
                  <c:v>92.77157045313507</c:v>
                </c:pt>
                <c:pt idx="3">
                  <c:v>77.379818103075294</c:v>
                </c:pt>
                <c:pt idx="4">
                  <c:v>76.810609381850597</c:v>
                </c:pt>
                <c:pt idx="5" formatCode="General">
                  <c:v>66.900000000000006</c:v>
                </c:pt>
                <c:pt idx="6" formatCode="General">
                  <c:v>63.4</c:v>
                </c:pt>
                <c:pt idx="7" formatCode="General">
                  <c:v>62.6</c:v>
                </c:pt>
                <c:pt idx="8" formatCode="General">
                  <c:v>53.9</c:v>
                </c:pt>
                <c:pt idx="9" formatCode="General">
                  <c:v>44.6</c:v>
                </c:pt>
                <c:pt idx="10" formatCode="General">
                  <c:v>40.800000000000011</c:v>
                </c:pt>
                <c:pt idx="11" formatCode="General">
                  <c:v>34.1</c:v>
                </c:pt>
                <c:pt idx="12" formatCode="General">
                  <c:v>28.1</c:v>
                </c:pt>
                <c:pt idx="13">
                  <c:v>24.200278164116831</c:v>
                </c:pt>
                <c:pt idx="14">
                  <c:v>19.93127147766323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'Bronx V NYC'!$P$2</c:f>
              <c:strCache>
                <c:ptCount val="1"/>
                <c:pt idx="0">
                  <c:v>NYC Excluding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3.494623655913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NYC'!$N$3:$N$17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'Bronx V NYC'!$P$3:$P$17</c:f>
              <c:numCache>
                <c:formatCode>0.00</c:formatCode>
                <c:ptCount val="15"/>
                <c:pt idx="0">
                  <c:v>61.611374407582943</c:v>
                </c:pt>
                <c:pt idx="1">
                  <c:v>54.114158636026687</c:v>
                </c:pt>
                <c:pt idx="2">
                  <c:v>60.062010925734533</c:v>
                </c:pt>
                <c:pt idx="3">
                  <c:v>49.199823814417861</c:v>
                </c:pt>
                <c:pt idx="4">
                  <c:v>45.7439042195941</c:v>
                </c:pt>
                <c:pt idx="5">
                  <c:v>42.223837209302317</c:v>
                </c:pt>
                <c:pt idx="6">
                  <c:v>39.321299638989167</c:v>
                </c:pt>
                <c:pt idx="7">
                  <c:v>35.858005173900537</c:v>
                </c:pt>
                <c:pt idx="8">
                  <c:v>33.65260900643316</c:v>
                </c:pt>
                <c:pt idx="9">
                  <c:v>29.52674897119341</c:v>
                </c:pt>
                <c:pt idx="10">
                  <c:v>26.107158414403951</c:v>
                </c:pt>
                <c:pt idx="11">
                  <c:v>23.547180667433832</c:v>
                </c:pt>
                <c:pt idx="12">
                  <c:v>21.708743403223501</c:v>
                </c:pt>
                <c:pt idx="13">
                  <c:v>16.617042393307809</c:v>
                </c:pt>
                <c:pt idx="14">
                  <c:v>14.45423536100057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83584"/>
        <c:axId val="34489472"/>
      </c:lineChart>
      <c:catAx>
        <c:axId val="3448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89472"/>
        <c:crosses val="autoZero"/>
        <c:auto val="1"/>
        <c:lblAlgn val="ctr"/>
        <c:lblOffset val="100"/>
        <c:noMultiLvlLbl val="0"/>
      </c:catAx>
      <c:valAx>
        <c:axId val="3448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Rate of AIDS Diagnoses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4.4444444444444401E-3"/>
              <c:y val="0.20718652103970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4483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024682010902502"/>
          <c:y val="1.6129032258064498E-2"/>
          <c:w val="0.49933525136280998"/>
          <c:h val="5.181695030056730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9689496360125"/>
          <c:y val="0.13095496215147021"/>
          <c:w val="0.87130750755212205"/>
          <c:h val="0.803839818935676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Sheet1!$A$39:$A$41</c:f>
              <c:strCache>
                <c:ptCount val="3"/>
                <c:pt idx="0">
                  <c:v>MSM</c:v>
                </c:pt>
                <c:pt idx="1">
                  <c:v>IDU</c:v>
                </c:pt>
                <c:pt idx="2">
                  <c:v>Heterosexual Contact</c:v>
                </c:pt>
              </c:strCache>
            </c:strRef>
          </c:cat>
          <c:val>
            <c:numRef>
              <c:f>Sheet1!$B$39:$B$41</c:f>
              <c:numCache>
                <c:formatCode>0%</c:formatCode>
                <c:ptCount val="3"/>
                <c:pt idx="0">
                  <c:v>0.78</c:v>
                </c:pt>
                <c:pt idx="1">
                  <c:v>0.7</c:v>
                </c:pt>
                <c:pt idx="2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78189440"/>
        <c:axId val="178190976"/>
      </c:barChart>
      <c:catAx>
        <c:axId val="1781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190976"/>
        <c:crosses val="autoZero"/>
        <c:auto val="1"/>
        <c:lblAlgn val="ctr"/>
        <c:lblOffset val="100"/>
        <c:noMultiLvlLbl val="0"/>
      </c:catAx>
      <c:valAx>
        <c:axId val="178190976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Percent of Newly Diagnosed Bronx Residents with Timely Initiation of Care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1894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Timely initiation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BX</c:v>
                </c:pt>
                <c:pt idx="1">
                  <c:v>BK</c:v>
                </c:pt>
                <c:pt idx="2">
                  <c:v>M</c:v>
                </c:pt>
                <c:pt idx="3">
                  <c:v>Q</c:v>
                </c:pt>
                <c:pt idx="4">
                  <c:v>SI</c:v>
                </c:pt>
                <c:pt idx="6">
                  <c:v>BX</c:v>
                </c:pt>
                <c:pt idx="7">
                  <c:v>BK</c:v>
                </c:pt>
                <c:pt idx="8">
                  <c:v>M</c:v>
                </c:pt>
                <c:pt idx="9">
                  <c:v>Q</c:v>
                </c:pt>
                <c:pt idx="10">
                  <c:v>SI</c:v>
                </c:pt>
                <c:pt idx="12">
                  <c:v>BX</c:v>
                </c:pt>
                <c:pt idx="13">
                  <c:v>BK</c:v>
                </c:pt>
                <c:pt idx="14">
                  <c:v>M</c:v>
                </c:pt>
                <c:pt idx="15">
                  <c:v>Q</c:v>
                </c:pt>
                <c:pt idx="16">
                  <c:v>SI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74</c:v>
                </c:pt>
                <c:pt idx="1">
                  <c:v>74</c:v>
                </c:pt>
                <c:pt idx="2">
                  <c:v>73</c:v>
                </c:pt>
                <c:pt idx="3">
                  <c:v>72</c:v>
                </c:pt>
                <c:pt idx="4">
                  <c:v>74</c:v>
                </c:pt>
                <c:pt idx="6">
                  <c:v>69</c:v>
                </c:pt>
                <c:pt idx="7">
                  <c:v>67</c:v>
                </c:pt>
                <c:pt idx="8">
                  <c:v>75</c:v>
                </c:pt>
                <c:pt idx="9">
                  <c:v>74</c:v>
                </c:pt>
                <c:pt idx="10">
                  <c:v>74</c:v>
                </c:pt>
                <c:pt idx="12">
                  <c:v>76</c:v>
                </c:pt>
                <c:pt idx="13">
                  <c:v>76</c:v>
                </c:pt>
                <c:pt idx="14">
                  <c:v>83</c:v>
                </c:pt>
                <c:pt idx="15">
                  <c:v>79</c:v>
                </c:pt>
                <c:pt idx="16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7842432"/>
        <c:axId val="177848320"/>
      </c:barChart>
      <c:catAx>
        <c:axId val="17784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848320"/>
        <c:crosses val="autoZero"/>
        <c:auto val="1"/>
        <c:lblAlgn val="ctr"/>
        <c:lblOffset val="100"/>
        <c:noMultiLvlLbl val="0"/>
      </c:catAx>
      <c:valAx>
        <c:axId val="17784832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7784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Timely initiation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1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MSM</c:v>
                </c:pt>
                <c:pt idx="1">
                  <c:v>IDU</c:v>
                </c:pt>
                <c:pt idx="2">
                  <c:v>MSM-IDU</c:v>
                </c:pt>
                <c:pt idx="3">
                  <c:v>Heterosexual</c:v>
                </c:pt>
                <c:pt idx="4">
                  <c:v>TG-SC</c:v>
                </c:pt>
                <c:pt idx="6">
                  <c:v>MSM</c:v>
                </c:pt>
                <c:pt idx="7">
                  <c:v>IDU</c:v>
                </c:pt>
                <c:pt idx="8">
                  <c:v>MSM-IDU</c:v>
                </c:pt>
                <c:pt idx="9">
                  <c:v>Heterosexual</c:v>
                </c:pt>
                <c:pt idx="10">
                  <c:v>TG-SC</c:v>
                </c:pt>
                <c:pt idx="12">
                  <c:v>MSM</c:v>
                </c:pt>
                <c:pt idx="13">
                  <c:v>IDU</c:v>
                </c:pt>
                <c:pt idx="14">
                  <c:v>MSM-IDU</c:v>
                </c:pt>
                <c:pt idx="15">
                  <c:v>Heterosexual</c:v>
                </c:pt>
                <c:pt idx="16">
                  <c:v>TG-SC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76</c:v>
                </c:pt>
                <c:pt idx="1">
                  <c:v>65</c:v>
                </c:pt>
                <c:pt idx="2">
                  <c:v>55</c:v>
                </c:pt>
                <c:pt idx="3">
                  <c:v>74</c:v>
                </c:pt>
                <c:pt idx="4">
                  <c:v>63</c:v>
                </c:pt>
                <c:pt idx="6">
                  <c:v>77</c:v>
                </c:pt>
                <c:pt idx="7">
                  <c:v>65</c:v>
                </c:pt>
                <c:pt idx="8">
                  <c:v>61</c:v>
                </c:pt>
                <c:pt idx="9">
                  <c:v>73</c:v>
                </c:pt>
                <c:pt idx="10">
                  <c:v>66</c:v>
                </c:pt>
                <c:pt idx="12">
                  <c:v>82</c:v>
                </c:pt>
                <c:pt idx="13">
                  <c:v>76</c:v>
                </c:pt>
                <c:pt idx="14">
                  <c:v>75</c:v>
                </c:pt>
                <c:pt idx="15">
                  <c:v>77</c:v>
                </c:pt>
                <c:pt idx="16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8694016"/>
        <c:axId val="178695552"/>
      </c:barChart>
      <c:catAx>
        <c:axId val="17869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8695552"/>
        <c:crosses val="autoZero"/>
        <c:auto val="1"/>
        <c:lblAlgn val="ctr"/>
        <c:lblOffset val="100"/>
        <c:noMultiLvlLbl val="0"/>
      </c:catAx>
      <c:valAx>
        <c:axId val="17869555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7869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6670824562772"/>
          <c:y val="7.5772797836246075E-2"/>
          <c:w val="0.86378147657285409"/>
          <c:h val="0.870413225785801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Sheet1!$A$48:$A$49</c:f>
              <c:strCache>
                <c:ptCount val="2"/>
                <c:pt idx="0">
                  <c:v>6 Months</c:v>
                </c:pt>
                <c:pt idx="1">
                  <c:v>12 Months</c:v>
                </c:pt>
              </c:strCache>
            </c:strRef>
          </c:cat>
          <c:val>
            <c:numRef>
              <c:f>Sheet1!$B$48:$B$49</c:f>
              <c:numCache>
                <c:formatCode>0%</c:formatCode>
                <c:ptCount val="2"/>
                <c:pt idx="0">
                  <c:v>0.57999999999999996</c:v>
                </c:pt>
                <c:pt idx="1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11060096"/>
        <c:axId val="111061632"/>
      </c:barChart>
      <c:catAx>
        <c:axId val="1110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61632"/>
        <c:crosses val="autoZero"/>
        <c:auto val="1"/>
        <c:lblAlgn val="ctr"/>
        <c:lblOffset val="100"/>
        <c:noMultiLvlLbl val="0"/>
      </c:catAx>
      <c:valAx>
        <c:axId val="11106163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</a:rPr>
                  <a:t>Percent</a:t>
                </a:r>
                <a:r>
                  <a:rPr lang="en-US" sz="1200" b="1" baseline="0" dirty="0" smtClean="0">
                    <a:solidFill>
                      <a:schemeClr val="tx1"/>
                    </a:solidFill>
                  </a:rPr>
                  <a:t> of Newly Diagnosed Achieving Viral Suppression in the Bronx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9.4059405940594056E-3"/>
              <c:y val="0.106194185711542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6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Sheet1!$A$62:$A$65</c:f>
              <c:strCache>
                <c:ptCount val="4"/>
                <c:pt idx="0">
                  <c:v>Black</c:v>
                </c:pt>
                <c:pt idx="1">
                  <c:v>Latino/Hispanic</c:v>
                </c:pt>
                <c:pt idx="2">
                  <c:v>White</c:v>
                </c:pt>
                <c:pt idx="3">
                  <c:v>Asian</c:v>
                </c:pt>
              </c:strCache>
            </c:strRef>
          </c:cat>
          <c:val>
            <c:numRef>
              <c:f>Sheet1!$B$62:$B$65</c:f>
              <c:numCache>
                <c:formatCode>0%</c:formatCode>
                <c:ptCount val="4"/>
                <c:pt idx="0">
                  <c:v>0.7</c:v>
                </c:pt>
                <c:pt idx="1">
                  <c:v>0.69</c:v>
                </c:pt>
                <c:pt idx="2">
                  <c:v>0.64</c:v>
                </c:pt>
                <c:pt idx="3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11147648"/>
        <c:axId val="111153536"/>
      </c:barChart>
      <c:catAx>
        <c:axId val="1111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153536"/>
        <c:crosses val="autoZero"/>
        <c:auto val="1"/>
        <c:lblAlgn val="ctr"/>
        <c:lblOffset val="100"/>
        <c:noMultiLvlLbl val="0"/>
      </c:catAx>
      <c:valAx>
        <c:axId val="111153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Percent of Newly Diagnosed Achieving Viral Suppression in the Bronx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3457943925233638E-3"/>
              <c:y val="0.134624440327312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14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6628306077124"/>
          <c:y val="3.1298814218061459E-2"/>
          <c:w val="0.84840551181102364"/>
          <c:h val="0.899709392319925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'Viral Suppression'!$A$36:$A$38</c:f>
              <c:strCache>
                <c:ptCount val="3"/>
                <c:pt idx="0">
                  <c:v>MSM</c:v>
                </c:pt>
                <c:pt idx="1">
                  <c:v>IDU</c:v>
                </c:pt>
                <c:pt idx="2">
                  <c:v>Heterosexual Contact</c:v>
                </c:pt>
              </c:strCache>
            </c:strRef>
          </c:cat>
          <c:val>
            <c:numRef>
              <c:f>'Viral Suppression'!$B$36:$B$38</c:f>
              <c:numCache>
                <c:formatCode>0%</c:formatCode>
                <c:ptCount val="3"/>
                <c:pt idx="0">
                  <c:v>0.74</c:v>
                </c:pt>
                <c:pt idx="1">
                  <c:v>0.6</c:v>
                </c:pt>
                <c:pt idx="2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80373760"/>
        <c:axId val="180409088"/>
      </c:barChart>
      <c:catAx>
        <c:axId val="18037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409088"/>
        <c:crosses val="autoZero"/>
        <c:auto val="1"/>
        <c:lblAlgn val="ctr"/>
        <c:lblOffset val="100"/>
        <c:noMultiLvlLbl val="0"/>
      </c:catAx>
      <c:valAx>
        <c:axId val="1804090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Percent of Newly Diagnosed Achieving Viral Suppression in the Bronx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6153846153846159E-3"/>
              <c:y val="0.120611916905043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37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6812216654737"/>
          <c:y val="3.1482939632545934E-2"/>
          <c:w val="0.86576521116678595"/>
          <c:h val="0.896680902175363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'PLWHA Viral Suppression'!$A$3:$A$8</c:f>
              <c:strCache>
                <c:ptCount val="6"/>
                <c:pt idx="0">
                  <c:v>Black</c:v>
                </c:pt>
                <c:pt idx="1">
                  <c:v>Latino/Hispanic</c:v>
                </c:pt>
                <c:pt idx="2">
                  <c:v>White</c:v>
                </c:pt>
                <c:pt idx="3">
                  <c:v>Asian</c:v>
                </c:pt>
                <c:pt idx="4">
                  <c:v>Native American</c:v>
                </c:pt>
                <c:pt idx="5">
                  <c:v>Other</c:v>
                </c:pt>
              </c:strCache>
            </c:strRef>
          </c:cat>
          <c:val>
            <c:numRef>
              <c:f>'PLWHA Viral Suppression'!$B$3:$B$8</c:f>
              <c:numCache>
                <c:formatCode>0%</c:formatCode>
                <c:ptCount val="6"/>
                <c:pt idx="0">
                  <c:v>0.73</c:v>
                </c:pt>
                <c:pt idx="1">
                  <c:v>0.78</c:v>
                </c:pt>
                <c:pt idx="2">
                  <c:v>0.82</c:v>
                </c:pt>
                <c:pt idx="3">
                  <c:v>0.75</c:v>
                </c:pt>
                <c:pt idx="4">
                  <c:v>0.74</c:v>
                </c:pt>
                <c:pt idx="5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81138944"/>
        <c:axId val="180531584"/>
      </c:barChart>
      <c:catAx>
        <c:axId val="1811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531584"/>
        <c:crosses val="autoZero"/>
        <c:auto val="1"/>
        <c:lblAlgn val="ctr"/>
        <c:lblOffset val="100"/>
        <c:noMultiLvlLbl val="0"/>
      </c:catAx>
      <c:valAx>
        <c:axId val="180531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Percent of Newly Diagnosed Achieving Viral Suppression in the Bronx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0909090909090905E-3"/>
              <c:y val="0.119985764491302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3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0127613358674"/>
          <c:y val="3.3950617283950615E-2"/>
          <c:w val="0.87012631007330976"/>
          <c:h val="0.852957130358705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'PLWHA Viral Suppression'!$A$21:$A$27</c:f>
              <c:strCache>
                <c:ptCount val="7"/>
                <c:pt idx="0">
                  <c:v>MSM</c:v>
                </c:pt>
                <c:pt idx="1">
                  <c:v>IDU</c:v>
                </c:pt>
                <c:pt idx="2">
                  <c:v>MSM-IDU</c:v>
                </c:pt>
                <c:pt idx="3">
                  <c:v>Heterosexual Contact</c:v>
                </c:pt>
                <c:pt idx="4">
                  <c:v>TG-SC</c:v>
                </c:pt>
                <c:pt idx="5">
                  <c:v>Perinatal</c:v>
                </c:pt>
                <c:pt idx="6">
                  <c:v>Other/Unknown</c:v>
                </c:pt>
              </c:strCache>
            </c:strRef>
          </c:cat>
          <c:val>
            <c:numRef>
              <c:f>'PLWHA Viral Suppression'!$B$21:$B$27</c:f>
              <c:numCache>
                <c:formatCode>0%</c:formatCode>
                <c:ptCount val="7"/>
                <c:pt idx="0">
                  <c:v>0.77</c:v>
                </c:pt>
                <c:pt idx="1">
                  <c:v>0.75</c:v>
                </c:pt>
                <c:pt idx="2">
                  <c:v>0.74</c:v>
                </c:pt>
                <c:pt idx="3">
                  <c:v>0.76</c:v>
                </c:pt>
                <c:pt idx="4">
                  <c:v>0.68</c:v>
                </c:pt>
                <c:pt idx="5">
                  <c:v>0.59</c:v>
                </c:pt>
                <c:pt idx="6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80905856"/>
        <c:axId val="180907392"/>
      </c:barChart>
      <c:catAx>
        <c:axId val="1809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07392"/>
        <c:crosses val="autoZero"/>
        <c:auto val="1"/>
        <c:lblAlgn val="ctr"/>
        <c:lblOffset val="100"/>
        <c:noMultiLvlLbl val="0"/>
      </c:catAx>
      <c:valAx>
        <c:axId val="180907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Viral Suppression Among Diagnosed PLWHA by Transmission Risk in the Bronx, 2015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8965517241379309E-3"/>
              <c:y val="7.653251676873723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0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'PLWHA Viral Suppression'!$A$41:$A$44</c:f>
              <c:strCache>
                <c:ptCount val="4"/>
                <c:pt idx="0">
                  <c:v>HIV-diagnosed</c:v>
                </c:pt>
                <c:pt idx="1">
                  <c:v>Retained in Care</c:v>
                </c:pt>
                <c:pt idx="2">
                  <c:v>Prescribed ART</c:v>
                </c:pt>
                <c:pt idx="3">
                  <c:v>Virally Suppressed</c:v>
                </c:pt>
              </c:strCache>
            </c:strRef>
          </c:cat>
          <c:val>
            <c:numRef>
              <c:f>'PLWHA Viral Suppression'!$B$41:$B$44</c:f>
              <c:numCache>
                <c:formatCode>0%</c:formatCode>
                <c:ptCount val="4"/>
                <c:pt idx="0">
                  <c:v>0.94</c:v>
                </c:pt>
                <c:pt idx="1">
                  <c:v>0.87</c:v>
                </c:pt>
                <c:pt idx="2">
                  <c:v>0.83</c:v>
                </c:pt>
                <c:pt idx="3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81134464"/>
        <c:axId val="181136000"/>
      </c:barChart>
      <c:catAx>
        <c:axId val="181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36000"/>
        <c:crosses val="autoZero"/>
        <c:auto val="1"/>
        <c:lblAlgn val="ctr"/>
        <c:lblOffset val="100"/>
        <c:noMultiLvlLbl val="0"/>
      </c:catAx>
      <c:valAx>
        <c:axId val="181136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Viral Suppression Among Diagnosed in the Bronx, 2015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3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74144194104399"/>
          <c:y val="3.2807612544449999E-2"/>
          <c:w val="0.87238733593023798"/>
          <c:h val="0.862895476065185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42.6</c:v>
                </c:pt>
                <c:pt idx="1">
                  <c:v>41.4</c:v>
                </c:pt>
                <c:pt idx="2">
                  <c:v>37.299999999999997</c:v>
                </c:pt>
                <c:pt idx="3">
                  <c:v>39.299999999999997</c:v>
                </c:pt>
                <c:pt idx="4">
                  <c:v>36.799999999999997</c:v>
                </c:pt>
                <c:pt idx="5">
                  <c:v>33.299999999999997</c:v>
                </c:pt>
                <c:pt idx="6">
                  <c:v>28.2</c:v>
                </c:pt>
                <c:pt idx="7">
                  <c:v>27</c:v>
                </c:pt>
                <c:pt idx="8">
                  <c:v>23.9</c:v>
                </c:pt>
                <c:pt idx="9">
                  <c:v>24.3</c:v>
                </c:pt>
                <c:pt idx="10">
                  <c:v>18.7</c:v>
                </c:pt>
                <c:pt idx="11">
                  <c:v>18.2</c:v>
                </c:pt>
                <c:pt idx="12">
                  <c:v>12.8</c:v>
                </c:pt>
                <c:pt idx="13">
                  <c:v>12.5</c:v>
                </c:pt>
                <c:pt idx="14">
                  <c:v>11</c:v>
                </c:pt>
                <c:pt idx="15">
                  <c:v>11.2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Rest of NYC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16.8</c:v>
                </c:pt>
                <c:pt idx="1">
                  <c:v>15.2</c:v>
                </c:pt>
                <c:pt idx="2">
                  <c:v>15.3</c:v>
                </c:pt>
                <c:pt idx="3">
                  <c:v>13.7</c:v>
                </c:pt>
                <c:pt idx="4">
                  <c:v>11.4</c:v>
                </c:pt>
                <c:pt idx="5">
                  <c:v>11.9</c:v>
                </c:pt>
                <c:pt idx="6">
                  <c:v>10</c:v>
                </c:pt>
                <c:pt idx="7">
                  <c:v>9.1</c:v>
                </c:pt>
                <c:pt idx="8">
                  <c:v>8.9</c:v>
                </c:pt>
                <c:pt idx="9">
                  <c:v>7.5</c:v>
                </c:pt>
                <c:pt idx="10">
                  <c:v>6.1</c:v>
                </c:pt>
                <c:pt idx="11">
                  <c:v>5.9</c:v>
                </c:pt>
                <c:pt idx="12">
                  <c:v>4.2</c:v>
                </c:pt>
                <c:pt idx="13">
                  <c:v>4.2</c:v>
                </c:pt>
                <c:pt idx="14">
                  <c:v>3.6</c:v>
                </c:pt>
                <c:pt idx="15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99936"/>
        <c:axId val="183401472"/>
      </c:lineChart>
      <c:catAx>
        <c:axId val="18339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401472"/>
        <c:crosses val="autoZero"/>
        <c:auto val="1"/>
        <c:lblAlgn val="ctr"/>
        <c:lblOffset val="100"/>
        <c:noMultiLvlLbl val="0"/>
      </c:catAx>
      <c:valAx>
        <c:axId val="183401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Age-adjusted</a:t>
                </a:r>
                <a:r>
                  <a:rPr lang="en-US" baseline="0" dirty="0" smtClean="0"/>
                  <a:t> HIV/AIDS mortality rate per 100,000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3168441593940504E-3"/>
              <c:y val="0.1176119821369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33999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12982970151999"/>
          <c:y val="1.52663396583624E-2"/>
          <c:w val="0.86328877494964296"/>
          <c:h val="0.93360870874747204"/>
        </c:manualLayout>
      </c:layout>
      <c:lineChart>
        <c:grouping val="standard"/>
        <c:varyColors val="0"/>
        <c:ser>
          <c:idx val="0"/>
          <c:order val="0"/>
          <c:tx>
            <c:strRef>
              <c:f>'Bronx V NYC'!$H$2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6511627906976804E-3"/>
                  <c:y val="-3.225806451612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NYC'!$G$3:$G$17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'Bronx V NYC'!$H$3:$H$17</c:f>
              <c:numCache>
                <c:formatCode>0</c:formatCode>
                <c:ptCount val="15"/>
                <c:pt idx="0">
                  <c:v>99.693587662338402</c:v>
                </c:pt>
                <c:pt idx="1">
                  <c:v>87.288713631035407</c:v>
                </c:pt>
                <c:pt idx="2">
                  <c:v>78.962342230498933</c:v>
                </c:pt>
                <c:pt idx="3">
                  <c:v>73.624945864010783</c:v>
                </c:pt>
                <c:pt idx="4">
                  <c:v>69.98136782113157</c:v>
                </c:pt>
                <c:pt idx="5">
                  <c:v>65.900000000000006</c:v>
                </c:pt>
                <c:pt idx="6">
                  <c:v>67.400000000000006</c:v>
                </c:pt>
                <c:pt idx="7">
                  <c:v>65.2</c:v>
                </c:pt>
                <c:pt idx="8">
                  <c:v>53.6</c:v>
                </c:pt>
                <c:pt idx="9">
                  <c:v>47.6</c:v>
                </c:pt>
                <c:pt idx="10">
                  <c:v>45.2</c:v>
                </c:pt>
                <c:pt idx="11">
                  <c:v>40.300000000000011</c:v>
                </c:pt>
                <c:pt idx="12">
                  <c:v>39.800000000000011</c:v>
                </c:pt>
                <c:pt idx="13" formatCode="0.0">
                  <c:v>35.535465924895689</c:v>
                </c:pt>
                <c:pt idx="14" formatCode="0.0">
                  <c:v>34.364261168384878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'Bronx V NYC'!$I$2</c:f>
              <c:strCache>
                <c:ptCount val="1"/>
                <c:pt idx="0">
                  <c:v>NYC Excluding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6511627906976804E-3"/>
                  <c:y val="3.225806451612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'Bronx V NYC'!$G$3:$G$17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'Bronx V NYC'!$I$3:$I$17</c:f>
              <c:numCache>
                <c:formatCode>0.00</c:formatCode>
                <c:ptCount val="15"/>
                <c:pt idx="0">
                  <c:v>64.247630331753555</c:v>
                </c:pt>
                <c:pt idx="1">
                  <c:v>57.879911045218677</c:v>
                </c:pt>
                <c:pt idx="2">
                  <c:v>51.601948914808801</c:v>
                </c:pt>
                <c:pt idx="3">
                  <c:v>46.777272059903098</c:v>
                </c:pt>
                <c:pt idx="4">
                  <c:v>49.087458023069047</c:v>
                </c:pt>
                <c:pt idx="5">
                  <c:v>47.616279069767437</c:v>
                </c:pt>
                <c:pt idx="6">
                  <c:v>47.595667870036102</c:v>
                </c:pt>
                <c:pt idx="7">
                  <c:v>48.476573728082798</c:v>
                </c:pt>
                <c:pt idx="8">
                  <c:v>42.416011436740519</c:v>
                </c:pt>
                <c:pt idx="9">
                  <c:v>40.770135214579668</c:v>
                </c:pt>
                <c:pt idx="10">
                  <c:v>40.060984463481923</c:v>
                </c:pt>
                <c:pt idx="11">
                  <c:v>36.59378596087457</c:v>
                </c:pt>
                <c:pt idx="12">
                  <c:v>33.119383825417202</c:v>
                </c:pt>
                <c:pt idx="13">
                  <c:v>31.802070041117251</c:v>
                </c:pt>
                <c:pt idx="14">
                  <c:v>28.32575326890278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96192"/>
        <c:axId val="34620160"/>
      </c:lineChart>
      <c:catAx>
        <c:axId val="346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20160"/>
        <c:crosses val="autoZero"/>
        <c:auto val="1"/>
        <c:lblAlgn val="ctr"/>
        <c:lblOffset val="100"/>
        <c:noMultiLvlLbl val="0"/>
      </c:catAx>
      <c:valAx>
        <c:axId val="34620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Rate of HIV Diagnoses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7.4301409998168803E-3"/>
              <c:y val="0.2176016002031999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46961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74144194104399"/>
          <c:y val="3.2807612544449999E-2"/>
          <c:w val="0.87238733593023798"/>
          <c:h val="0.862895476065185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4417522211642399E-2"/>
                  <c:y val="3.3775084829547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5727056837563102E-3"/>
                  <c:y val="2.84456994377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42.6</c:v>
                </c:pt>
                <c:pt idx="1">
                  <c:v>41.4</c:v>
                </c:pt>
                <c:pt idx="2">
                  <c:v>37.299999999999997</c:v>
                </c:pt>
                <c:pt idx="3">
                  <c:v>39.299999999999997</c:v>
                </c:pt>
                <c:pt idx="4">
                  <c:v>36.799999999999997</c:v>
                </c:pt>
                <c:pt idx="5">
                  <c:v>33.299999999999997</c:v>
                </c:pt>
                <c:pt idx="6">
                  <c:v>28.2</c:v>
                </c:pt>
                <c:pt idx="7">
                  <c:v>27</c:v>
                </c:pt>
                <c:pt idx="8">
                  <c:v>23.9</c:v>
                </c:pt>
                <c:pt idx="9">
                  <c:v>24.3</c:v>
                </c:pt>
                <c:pt idx="10">
                  <c:v>18.7</c:v>
                </c:pt>
                <c:pt idx="11">
                  <c:v>18.2</c:v>
                </c:pt>
                <c:pt idx="12">
                  <c:v>12.8</c:v>
                </c:pt>
                <c:pt idx="13">
                  <c:v>12.5</c:v>
                </c:pt>
                <c:pt idx="14">
                  <c:v>11</c:v>
                </c:pt>
                <c:pt idx="15">
                  <c:v>11.2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Miami-Dade County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7580821603625491E-3"/>
                  <c:y val="2.9311619654773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21.4</c:v>
                </c:pt>
                <c:pt idx="1">
                  <c:v>20.3</c:v>
                </c:pt>
                <c:pt idx="2">
                  <c:v>17.7</c:v>
                </c:pt>
                <c:pt idx="3">
                  <c:v>18</c:v>
                </c:pt>
                <c:pt idx="4">
                  <c:v>18.399999999999999</c:v>
                </c:pt>
                <c:pt idx="5">
                  <c:v>16.899999999999999</c:v>
                </c:pt>
                <c:pt idx="6">
                  <c:v>18</c:v>
                </c:pt>
                <c:pt idx="7">
                  <c:v>15.8</c:v>
                </c:pt>
                <c:pt idx="8">
                  <c:v>13.8</c:v>
                </c:pt>
                <c:pt idx="9">
                  <c:v>10.8</c:v>
                </c:pt>
                <c:pt idx="10">
                  <c:v>9.8000000000000007</c:v>
                </c:pt>
                <c:pt idx="11">
                  <c:v>8.4</c:v>
                </c:pt>
                <c:pt idx="12">
                  <c:v>7.7</c:v>
                </c:pt>
                <c:pt idx="13">
                  <c:v>7.9</c:v>
                </c:pt>
                <c:pt idx="14">
                  <c:v>6.6</c:v>
                </c:pt>
                <c:pt idx="15">
                  <c:v>6.1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4.1471849181540801E-2"/>
                  <c:y val="-3.4641005046550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44.6</c:v>
                </c:pt>
                <c:pt idx="1">
                  <c:v>38.299999999999997</c:v>
                </c:pt>
                <c:pt idx="2">
                  <c:v>41</c:v>
                </c:pt>
                <c:pt idx="3">
                  <c:v>43.1</c:v>
                </c:pt>
                <c:pt idx="4">
                  <c:v>41.3</c:v>
                </c:pt>
                <c:pt idx="5">
                  <c:v>36.1</c:v>
                </c:pt>
                <c:pt idx="6">
                  <c:v>37.799999999999997</c:v>
                </c:pt>
                <c:pt idx="7">
                  <c:v>33.6</c:v>
                </c:pt>
                <c:pt idx="8">
                  <c:v>27.8</c:v>
                </c:pt>
                <c:pt idx="9">
                  <c:v>24.1</c:v>
                </c:pt>
                <c:pt idx="10">
                  <c:v>20.399999999999999</c:v>
                </c:pt>
                <c:pt idx="11">
                  <c:v>15</c:v>
                </c:pt>
                <c:pt idx="12">
                  <c:v>15.8</c:v>
                </c:pt>
                <c:pt idx="13">
                  <c:v>12</c:v>
                </c:pt>
                <c:pt idx="14">
                  <c:v>11.2</c:v>
                </c:pt>
                <c:pt idx="15">
                  <c:v>10.3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Baltimore City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52.5</c:v>
                </c:pt>
                <c:pt idx="1">
                  <c:v>54.1</c:v>
                </c:pt>
                <c:pt idx="2">
                  <c:v>61.5</c:v>
                </c:pt>
                <c:pt idx="3">
                  <c:v>63.9</c:v>
                </c:pt>
                <c:pt idx="4">
                  <c:v>51.7</c:v>
                </c:pt>
                <c:pt idx="5">
                  <c:v>45.8</c:v>
                </c:pt>
                <c:pt idx="6">
                  <c:v>43</c:v>
                </c:pt>
                <c:pt idx="7">
                  <c:v>38.4</c:v>
                </c:pt>
                <c:pt idx="8">
                  <c:v>39.299999999999997</c:v>
                </c:pt>
                <c:pt idx="9">
                  <c:v>28.2</c:v>
                </c:pt>
                <c:pt idx="10">
                  <c:v>25.7</c:v>
                </c:pt>
                <c:pt idx="11">
                  <c:v>19.7</c:v>
                </c:pt>
                <c:pt idx="12">
                  <c:v>20.3</c:v>
                </c:pt>
                <c:pt idx="13">
                  <c:v>19.100000000000001</c:v>
                </c:pt>
                <c:pt idx="14">
                  <c:v>15.4</c:v>
                </c:pt>
                <c:pt idx="15">
                  <c:v>14.1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60000"/>
        <c:axId val="181761536"/>
      </c:lineChart>
      <c:catAx>
        <c:axId val="18176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761536"/>
        <c:crosses val="autoZero"/>
        <c:auto val="1"/>
        <c:lblAlgn val="ctr"/>
        <c:lblOffset val="100"/>
        <c:noMultiLvlLbl val="0"/>
      </c:catAx>
      <c:valAx>
        <c:axId val="181761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Age-adjusted</a:t>
                </a:r>
                <a:r>
                  <a:rPr lang="en-US" baseline="0" dirty="0" smtClean="0"/>
                  <a:t> HIV/AIDS mortality rate per 100,000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3168441593940504E-3"/>
              <c:y val="0.1176119821369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1760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852273008856602"/>
          <c:y val="3.1976312350661798E-2"/>
          <c:w val="0.59912434658786995"/>
          <c:h val="9.63739617140309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09987940697"/>
          <c:y val="1.6055977916553499E-2"/>
          <c:w val="0.87178814641413105"/>
          <c:h val="0.88312619133074099"/>
        </c:manualLayout>
      </c:layout>
      <c:lineChart>
        <c:grouping val="standard"/>
        <c:varyColors val="0"/>
        <c:ser>
          <c:idx val="0"/>
          <c:order val="0"/>
          <c:tx>
            <c:strRef>
              <c:f>Gender!$A$2</c:f>
              <c:strCache>
                <c:ptCount val="1"/>
                <c:pt idx="0">
                  <c:v>Female</c:v>
                </c:pt>
              </c:strCache>
            </c:strRef>
          </c:tx>
          <c:dLbls>
            <c:dLbl>
              <c:idx val="0"/>
              <c:layout>
                <c:manualLayout>
                  <c:x val="-1.5151515151515199E-3"/>
                  <c:y val="2.298850574712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047619047619001E-2"/>
                  <c:y val="3.2668243059445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Gender!$B$1:$Q$1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Gender!$B$2:$Q$2</c:f>
              <c:numCache>
                <c:formatCode>General</c:formatCode>
                <c:ptCount val="16"/>
                <c:pt idx="0">
                  <c:v>27.8</c:v>
                </c:pt>
                <c:pt idx="1">
                  <c:v>29</c:v>
                </c:pt>
                <c:pt idx="2">
                  <c:v>27.4</c:v>
                </c:pt>
                <c:pt idx="3">
                  <c:v>27.7</c:v>
                </c:pt>
                <c:pt idx="4">
                  <c:v>25.3</c:v>
                </c:pt>
                <c:pt idx="5">
                  <c:v>20.2</c:v>
                </c:pt>
                <c:pt idx="6">
                  <c:v>18.8</c:v>
                </c:pt>
                <c:pt idx="7">
                  <c:v>18</c:v>
                </c:pt>
                <c:pt idx="8">
                  <c:v>17.399999999999999</c:v>
                </c:pt>
                <c:pt idx="9">
                  <c:v>17.600000000000001</c:v>
                </c:pt>
                <c:pt idx="10">
                  <c:v>11</c:v>
                </c:pt>
                <c:pt idx="11">
                  <c:v>11.9</c:v>
                </c:pt>
                <c:pt idx="12">
                  <c:v>9.3000000000000007</c:v>
                </c:pt>
                <c:pt idx="13">
                  <c:v>7.9</c:v>
                </c:pt>
                <c:pt idx="14">
                  <c:v>7.7</c:v>
                </c:pt>
                <c:pt idx="15">
                  <c:v>7.4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Gender!$A$3</c:f>
              <c:strCache>
                <c:ptCount val="1"/>
                <c:pt idx="0">
                  <c:v>Male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285714285714299E-2"/>
                  <c:y val="-3.539059664773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Gender!$B$1:$Q$1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Gender!$B$3:$Q$3</c:f>
              <c:numCache>
                <c:formatCode>General</c:formatCode>
                <c:ptCount val="16"/>
                <c:pt idx="0">
                  <c:v>61</c:v>
                </c:pt>
                <c:pt idx="1">
                  <c:v>56.9</c:v>
                </c:pt>
                <c:pt idx="2">
                  <c:v>49.7</c:v>
                </c:pt>
                <c:pt idx="3">
                  <c:v>53.6</c:v>
                </c:pt>
                <c:pt idx="4">
                  <c:v>51</c:v>
                </c:pt>
                <c:pt idx="5">
                  <c:v>49.4</c:v>
                </c:pt>
                <c:pt idx="6">
                  <c:v>39.9</c:v>
                </c:pt>
                <c:pt idx="7">
                  <c:v>38.200000000000003</c:v>
                </c:pt>
                <c:pt idx="8">
                  <c:v>31.9</c:v>
                </c:pt>
                <c:pt idx="9">
                  <c:v>32.9</c:v>
                </c:pt>
                <c:pt idx="10">
                  <c:v>28.2</c:v>
                </c:pt>
                <c:pt idx="11">
                  <c:v>26.2</c:v>
                </c:pt>
                <c:pt idx="12">
                  <c:v>17.3</c:v>
                </c:pt>
                <c:pt idx="13">
                  <c:v>18.100000000000001</c:v>
                </c:pt>
                <c:pt idx="14">
                  <c:v>15.4</c:v>
                </c:pt>
                <c:pt idx="15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850688"/>
        <c:axId val="182852224"/>
      </c:lineChart>
      <c:catAx>
        <c:axId val="1828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2852224"/>
        <c:crosses val="autoZero"/>
        <c:auto val="1"/>
        <c:lblAlgn val="ctr"/>
        <c:lblOffset val="100"/>
        <c:noMultiLvlLbl val="0"/>
      </c:catAx>
      <c:valAx>
        <c:axId val="182852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</a:t>
                </a:r>
                <a:r>
                  <a:rPr lang="en-US" sz="1200" baseline="0" dirty="0" smtClean="0"/>
                  <a:t> HIV Mortality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9.8484848484848495E-3"/>
              <c:y val="0.13755950764775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285068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235690615893096E-2"/>
          <c:y val="3.6997604053235003E-2"/>
          <c:w val="0.89343979658792605"/>
          <c:h val="0.89966958885786996"/>
        </c:manualLayout>
      </c:layout>
      <c:lineChart>
        <c:grouping val="standard"/>
        <c:varyColors val="0"/>
        <c:ser>
          <c:idx val="0"/>
          <c:order val="0"/>
          <c:tx>
            <c:strRef>
              <c:f>Age!$A$2</c:f>
              <c:strCache>
                <c:ptCount val="1"/>
                <c:pt idx="0">
                  <c:v>25-34</c:v>
                </c:pt>
              </c:strCache>
            </c:strRef>
          </c:tx>
          <c:cat>
            <c:numRef>
              <c:f>Age!$B$1:$Q$1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Age!$B$2:$Q$2</c:f>
              <c:numCache>
                <c:formatCode>General</c:formatCode>
                <c:ptCount val="16"/>
                <c:pt idx="0">
                  <c:v>29.7</c:v>
                </c:pt>
                <c:pt idx="1">
                  <c:v>28.5</c:v>
                </c:pt>
                <c:pt idx="2">
                  <c:v>19.3</c:v>
                </c:pt>
                <c:pt idx="3">
                  <c:v>16.600000000000001</c:v>
                </c:pt>
                <c:pt idx="4">
                  <c:v>12.8</c:v>
                </c:pt>
                <c:pt idx="5">
                  <c:v>11.1</c:v>
                </c:pt>
                <c:pt idx="6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Age!$A$3</c:f>
              <c:strCache>
                <c:ptCount val="1"/>
                <c:pt idx="0">
                  <c:v>35-44</c:v>
                </c:pt>
              </c:strCache>
            </c:strRef>
          </c:tx>
          <c:dLbls>
            <c:dLbl>
              <c:idx val="0"/>
              <c:layout>
                <c:manualLayout>
                  <c:x val="-4.3859644073808097E-3"/>
                  <c:y val="-3.7393154528998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Age!$B$1:$Q$1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Age!$B$3:$Q$3</c:f>
              <c:numCache>
                <c:formatCode>General</c:formatCode>
                <c:ptCount val="16"/>
                <c:pt idx="0">
                  <c:v>89.4</c:v>
                </c:pt>
                <c:pt idx="1">
                  <c:v>90.7</c:v>
                </c:pt>
                <c:pt idx="2">
                  <c:v>88.8</c:v>
                </c:pt>
                <c:pt idx="3">
                  <c:v>82.2</c:v>
                </c:pt>
                <c:pt idx="4">
                  <c:v>70.2</c:v>
                </c:pt>
                <c:pt idx="5">
                  <c:v>64.400000000000006</c:v>
                </c:pt>
                <c:pt idx="6">
                  <c:v>55.5</c:v>
                </c:pt>
                <c:pt idx="7">
                  <c:v>49.2</c:v>
                </c:pt>
                <c:pt idx="8">
                  <c:v>44.3</c:v>
                </c:pt>
                <c:pt idx="9">
                  <c:v>37.6</c:v>
                </c:pt>
                <c:pt idx="10">
                  <c:v>23</c:v>
                </c:pt>
                <c:pt idx="11">
                  <c:v>30</c:v>
                </c:pt>
                <c:pt idx="12">
                  <c:v>13.1</c:v>
                </c:pt>
                <c:pt idx="13">
                  <c:v>15.9</c:v>
                </c:pt>
                <c:pt idx="14">
                  <c:v>11.4</c:v>
                </c:pt>
                <c:pt idx="15">
                  <c:v>11.3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Age!$A$4</c:f>
              <c:strCache>
                <c:ptCount val="1"/>
                <c:pt idx="0">
                  <c:v>45-54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Age!$B$1:$Q$1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Age!$B$4:$Q$4</c:f>
              <c:numCache>
                <c:formatCode>General</c:formatCode>
                <c:ptCount val="16"/>
                <c:pt idx="0">
                  <c:v>128.4</c:v>
                </c:pt>
                <c:pt idx="1">
                  <c:v>118.9</c:v>
                </c:pt>
                <c:pt idx="2">
                  <c:v>105.3</c:v>
                </c:pt>
                <c:pt idx="3">
                  <c:v>121.5</c:v>
                </c:pt>
                <c:pt idx="4">
                  <c:v>121.6</c:v>
                </c:pt>
                <c:pt idx="5">
                  <c:v>104.4</c:v>
                </c:pt>
                <c:pt idx="6">
                  <c:v>86.4</c:v>
                </c:pt>
                <c:pt idx="7">
                  <c:v>81.599999999999994</c:v>
                </c:pt>
                <c:pt idx="8">
                  <c:v>65.900000000000006</c:v>
                </c:pt>
                <c:pt idx="9">
                  <c:v>63.3</c:v>
                </c:pt>
                <c:pt idx="10">
                  <c:v>59.8</c:v>
                </c:pt>
                <c:pt idx="11">
                  <c:v>42.4</c:v>
                </c:pt>
                <c:pt idx="12">
                  <c:v>35.700000000000003</c:v>
                </c:pt>
                <c:pt idx="13">
                  <c:v>35.9</c:v>
                </c:pt>
                <c:pt idx="14">
                  <c:v>31.5</c:v>
                </c:pt>
                <c:pt idx="15">
                  <c:v>28.2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Age!$A$5</c:f>
              <c:strCache>
                <c:ptCount val="1"/>
                <c:pt idx="0">
                  <c:v>55-64</c:v>
                </c:pt>
              </c:strCache>
            </c:strRef>
          </c:tx>
          <c:dLbls>
            <c:dLbl>
              <c:idx val="0"/>
              <c:layout>
                <c:manualLayout>
                  <c:x val="2.9239762715871998E-3"/>
                  <c:y val="1.8696577264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13675168737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Age!$B$1:$Q$1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Age!$B$5:$Q$5</c:f>
              <c:numCache>
                <c:formatCode>General</c:formatCode>
                <c:ptCount val="16"/>
                <c:pt idx="0">
                  <c:v>50.8</c:v>
                </c:pt>
                <c:pt idx="1">
                  <c:v>57</c:v>
                </c:pt>
                <c:pt idx="2">
                  <c:v>47.4</c:v>
                </c:pt>
                <c:pt idx="3">
                  <c:v>61.2</c:v>
                </c:pt>
                <c:pt idx="4">
                  <c:v>58.9</c:v>
                </c:pt>
                <c:pt idx="5">
                  <c:v>70</c:v>
                </c:pt>
                <c:pt idx="6">
                  <c:v>49.3</c:v>
                </c:pt>
                <c:pt idx="7">
                  <c:v>53.2</c:v>
                </c:pt>
                <c:pt idx="8">
                  <c:v>53.8</c:v>
                </c:pt>
                <c:pt idx="9">
                  <c:v>71.599999999999994</c:v>
                </c:pt>
                <c:pt idx="10">
                  <c:v>52.4</c:v>
                </c:pt>
                <c:pt idx="11">
                  <c:v>53.1</c:v>
                </c:pt>
                <c:pt idx="12">
                  <c:v>36.200000000000003</c:v>
                </c:pt>
                <c:pt idx="13">
                  <c:v>34.6</c:v>
                </c:pt>
                <c:pt idx="14">
                  <c:v>31.5</c:v>
                </c:pt>
                <c:pt idx="15">
                  <c:v>30.5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085696"/>
        <c:axId val="183170560"/>
      </c:lineChart>
      <c:catAx>
        <c:axId val="18308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3170560"/>
        <c:crosses val="autoZero"/>
        <c:auto val="1"/>
        <c:lblAlgn val="ctr"/>
        <c:lblOffset val="100"/>
        <c:noMultiLvlLbl val="0"/>
      </c:catAx>
      <c:valAx>
        <c:axId val="183170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HIV/AIDS Mortality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07282692604601E-2"/>
              <c:y val="0.19675283975497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308569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4581510644503E-2"/>
          <c:y val="5.1784412365121026E-2"/>
          <c:w val="0.88695009477981923"/>
          <c:h val="0.78239647127442402"/>
        </c:manualLayout>
      </c:layout>
      <c:lineChart>
        <c:grouping val="standard"/>
        <c:varyColors val="0"/>
        <c:ser>
          <c:idx val="0"/>
          <c:order val="0"/>
          <c:tx>
            <c:strRef>
              <c:f>'[HIV mortality data.xlsx]Age+Gender'!$A$55</c:f>
              <c:strCache>
                <c:ptCount val="1"/>
                <c:pt idx="0">
                  <c:v>35-44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'[HIV mortality data.xlsx]Age+Gender'!$B$53:$Q$53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'[HIV mortality data.xlsx]Age+Gender'!$B$55:$Q$55</c:f>
              <c:numCache>
                <c:formatCode>General</c:formatCode>
                <c:ptCount val="16"/>
                <c:pt idx="0">
                  <c:v>122.3</c:v>
                </c:pt>
                <c:pt idx="1">
                  <c:v>102.9</c:v>
                </c:pt>
                <c:pt idx="2">
                  <c:v>107.8</c:v>
                </c:pt>
                <c:pt idx="3">
                  <c:v>89.4</c:v>
                </c:pt>
                <c:pt idx="4">
                  <c:v>83.8</c:v>
                </c:pt>
                <c:pt idx="5">
                  <c:v>82.3</c:v>
                </c:pt>
                <c:pt idx="6">
                  <c:v>69.900000000000006</c:v>
                </c:pt>
                <c:pt idx="7">
                  <c:v>59.9</c:v>
                </c:pt>
                <c:pt idx="8">
                  <c:v>48.5</c:v>
                </c:pt>
                <c:pt idx="9">
                  <c:v>86.2</c:v>
                </c:pt>
                <c:pt idx="10">
                  <c:v>30.1</c:v>
                </c:pt>
                <c:pt idx="11">
                  <c:v>35.5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'[HIV mortality data.xlsx]Age+Gender'!$A$56</c:f>
              <c:strCache>
                <c:ptCount val="1"/>
                <c:pt idx="0">
                  <c:v>45-54</c:v>
                </c:pt>
              </c:strCache>
            </c:strRef>
          </c:tx>
          <c:dLbls>
            <c:dLbl>
              <c:idx val="0"/>
              <c:layout>
                <c:manualLayout>
                  <c:x val="4.3859641549309231E-3"/>
                  <c:y val="-2.4193548387096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7719283098618064E-3"/>
                  <c:y val="2.4193548387096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'[HIV mortality data.xlsx]Age+Gender'!$B$53:$Q$53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'[HIV mortality data.xlsx]Age+Gender'!$B$56:$Q$56</c:f>
              <c:numCache>
                <c:formatCode>General</c:formatCode>
                <c:ptCount val="16"/>
                <c:pt idx="0">
                  <c:v>189.6</c:v>
                </c:pt>
                <c:pt idx="1">
                  <c:v>187</c:v>
                </c:pt>
                <c:pt idx="2">
                  <c:v>151.69999999999999</c:v>
                </c:pt>
                <c:pt idx="3">
                  <c:v>177.9</c:v>
                </c:pt>
                <c:pt idx="4">
                  <c:v>176</c:v>
                </c:pt>
                <c:pt idx="5">
                  <c:v>160.6</c:v>
                </c:pt>
                <c:pt idx="6">
                  <c:v>121.8</c:v>
                </c:pt>
                <c:pt idx="7">
                  <c:v>115.5</c:v>
                </c:pt>
                <c:pt idx="8">
                  <c:v>90.7</c:v>
                </c:pt>
                <c:pt idx="9">
                  <c:v>106.2</c:v>
                </c:pt>
                <c:pt idx="10">
                  <c:v>84.9</c:v>
                </c:pt>
                <c:pt idx="11">
                  <c:v>58.6</c:v>
                </c:pt>
                <c:pt idx="12">
                  <c:v>40.700000000000003</c:v>
                </c:pt>
                <c:pt idx="13">
                  <c:v>48.2</c:v>
                </c:pt>
                <c:pt idx="14">
                  <c:v>41.1</c:v>
                </c:pt>
                <c:pt idx="15">
                  <c:v>37.299999999999997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'[HIV mortality data.xlsx]Age+Gender'!$A$57</c:f>
              <c:strCache>
                <c:ptCount val="1"/>
                <c:pt idx="0">
                  <c:v>55-64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7719283098618064E-3"/>
                  <c:y val="-3.7634408602150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'[HIV mortality data.xlsx]Age+Gender'!$B$53:$Q$53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'[HIV mortality data.xlsx]Age+Gender'!$B$57:$Q$57</c:f>
              <c:numCache>
                <c:formatCode>General</c:formatCode>
                <c:ptCount val="16"/>
                <c:pt idx="0">
                  <c:v>88</c:v>
                </c:pt>
                <c:pt idx="1">
                  <c:v>98.5</c:v>
                </c:pt>
                <c:pt idx="2">
                  <c:v>67</c:v>
                </c:pt>
                <c:pt idx="3">
                  <c:v>108.3</c:v>
                </c:pt>
                <c:pt idx="4">
                  <c:v>97.4</c:v>
                </c:pt>
                <c:pt idx="5">
                  <c:v>121.2</c:v>
                </c:pt>
                <c:pt idx="6">
                  <c:v>80.400000000000006</c:v>
                </c:pt>
                <c:pt idx="7">
                  <c:v>91.5</c:v>
                </c:pt>
                <c:pt idx="8">
                  <c:v>93.2</c:v>
                </c:pt>
                <c:pt idx="10">
                  <c:v>91.4</c:v>
                </c:pt>
                <c:pt idx="11">
                  <c:v>85.1</c:v>
                </c:pt>
                <c:pt idx="12">
                  <c:v>51.1</c:v>
                </c:pt>
                <c:pt idx="13">
                  <c:v>54</c:v>
                </c:pt>
                <c:pt idx="14">
                  <c:v>53.8</c:v>
                </c:pt>
                <c:pt idx="15">
                  <c:v>41.9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15872"/>
        <c:axId val="183617792"/>
      </c:lineChart>
      <c:catAx>
        <c:axId val="18361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617792"/>
        <c:crosses val="autoZero"/>
        <c:auto val="1"/>
        <c:lblAlgn val="ctr"/>
        <c:lblOffset val="100"/>
        <c:noMultiLvlLbl val="0"/>
      </c:catAx>
      <c:valAx>
        <c:axId val="183617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Male HIV Mortality Rate per 100,000</a:t>
                </a:r>
                <a:endParaRPr lang="en-US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36158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737403194970999E-2"/>
          <c:y val="3.3265893846602494E-2"/>
          <c:w val="0.8707070412494734"/>
          <c:h val="0.80091498979294251"/>
        </c:manualLayout>
      </c:layout>
      <c:lineChart>
        <c:grouping val="standard"/>
        <c:varyColors val="0"/>
        <c:ser>
          <c:idx val="0"/>
          <c:order val="0"/>
          <c:tx>
            <c:strRef>
              <c:f>'[HIV mortality data.xlsx]Age+Gender'!$A$63</c:f>
              <c:strCache>
                <c:ptCount val="1"/>
                <c:pt idx="0">
                  <c:v>35-44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'[HIV mortality data.xlsx]Age+Gender'!$B$61:$Q$61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'[HIV mortality data.xlsx]Age+Gender'!$B$63:$Q$63</c:f>
              <c:numCache>
                <c:formatCode>General</c:formatCode>
                <c:ptCount val="16"/>
                <c:pt idx="0">
                  <c:v>61.2</c:v>
                </c:pt>
                <c:pt idx="1">
                  <c:v>80.2</c:v>
                </c:pt>
                <c:pt idx="2">
                  <c:v>72.599999999999994</c:v>
                </c:pt>
                <c:pt idx="3">
                  <c:v>76</c:v>
                </c:pt>
                <c:pt idx="4">
                  <c:v>58.5</c:v>
                </c:pt>
                <c:pt idx="5">
                  <c:v>49.1</c:v>
                </c:pt>
                <c:pt idx="6">
                  <c:v>43.1</c:v>
                </c:pt>
                <c:pt idx="7">
                  <c:v>40</c:v>
                </c:pt>
                <c:pt idx="8">
                  <c:v>40.6</c:v>
                </c:pt>
                <c:pt idx="9">
                  <c:v>33.5</c:v>
                </c:pt>
                <c:pt idx="11">
                  <c:v>25.3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'[HIV mortality data.xlsx]Age+Gender'!$A$64</c:f>
              <c:strCache>
                <c:ptCount val="1"/>
                <c:pt idx="0">
                  <c:v>45-54</c:v>
                </c:pt>
              </c:strCache>
            </c:strRef>
          </c:tx>
          <c:dLbls>
            <c:dLbl>
              <c:idx val="0"/>
              <c:layout>
                <c:manualLayout>
                  <c:x val="-8.658010133621389E-3"/>
                  <c:y val="-1.8817204301075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658010133621389E-3"/>
                  <c:y val="-1.8817204301075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'[HIV mortality data.xlsx]Age+Gender'!$B$61:$Q$61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'[HIV mortality data.xlsx]Age+Gender'!$B$64:$Q$64</c:f>
              <c:numCache>
                <c:formatCode>General</c:formatCode>
                <c:ptCount val="16"/>
                <c:pt idx="0">
                  <c:v>78.3</c:v>
                </c:pt>
                <c:pt idx="1">
                  <c:v>62.6</c:v>
                </c:pt>
                <c:pt idx="2">
                  <c:v>66.900000000000006</c:v>
                </c:pt>
                <c:pt idx="3">
                  <c:v>74.599999999999994</c:v>
                </c:pt>
                <c:pt idx="4">
                  <c:v>76.400000000000006</c:v>
                </c:pt>
                <c:pt idx="5">
                  <c:v>57.6</c:v>
                </c:pt>
                <c:pt idx="6">
                  <c:v>56.8</c:v>
                </c:pt>
                <c:pt idx="7">
                  <c:v>53.3</c:v>
                </c:pt>
                <c:pt idx="8">
                  <c:v>45.1</c:v>
                </c:pt>
                <c:pt idx="9">
                  <c:v>44.1</c:v>
                </c:pt>
                <c:pt idx="10">
                  <c:v>38.700000000000003</c:v>
                </c:pt>
                <c:pt idx="11">
                  <c:v>38.799999999999997</c:v>
                </c:pt>
                <c:pt idx="12">
                  <c:v>31.5</c:v>
                </c:pt>
                <c:pt idx="13">
                  <c:v>25.4</c:v>
                </c:pt>
                <c:pt idx="14">
                  <c:v>23.3</c:v>
                </c:pt>
                <c:pt idx="15">
                  <c:v>20.3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'[HIV mortality data.xlsx]Age+Gender'!$A$65</c:f>
              <c:strCache>
                <c:ptCount val="1"/>
                <c:pt idx="0">
                  <c:v>55-64</c:v>
                </c:pt>
              </c:strCache>
            </c:strRef>
          </c:tx>
          <c:cat>
            <c:numRef>
              <c:f>'[HIV mortality data.xlsx]Age+Gender'!$B$61:$Q$61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'[HIV mortality data.xlsx]Age+Gender'!$B$65:$Q$65</c:f>
              <c:numCache>
                <c:formatCode>General</c:formatCode>
                <c:ptCount val="16"/>
                <c:pt idx="2">
                  <c:v>32.200000000000003</c:v>
                </c:pt>
                <c:pt idx="5">
                  <c:v>30</c:v>
                </c:pt>
                <c:pt idx="9">
                  <c:v>44.2</c:v>
                </c:pt>
                <c:pt idx="11">
                  <c:v>27.5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62272"/>
        <c:axId val="184340480"/>
      </c:lineChart>
      <c:catAx>
        <c:axId val="18466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340480"/>
        <c:crosses val="autoZero"/>
        <c:auto val="1"/>
        <c:lblAlgn val="ctr"/>
        <c:lblOffset val="100"/>
        <c:noMultiLvlLbl val="0"/>
      </c:catAx>
      <c:valAx>
        <c:axId val="184340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Female</a:t>
                </a:r>
                <a:r>
                  <a:rPr lang="en-US" sz="1100" baseline="0" dirty="0" smtClean="0"/>
                  <a:t> HIV Mortality Rate per 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8.9802994478473345E-3"/>
              <c:y val="0.167500211667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46622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3112607912006E-2"/>
          <c:y val="8.8706323818897703E-2"/>
          <c:w val="0.91984062233184705"/>
          <c:h val="0.84954437335958"/>
        </c:manualLayout>
      </c:layout>
      <c:lineChart>
        <c:grouping val="standard"/>
        <c:varyColors val="0"/>
        <c:ser>
          <c:idx val="2"/>
          <c:order val="0"/>
          <c:tx>
            <c:strRef>
              <c:f>Race!$A$4</c:f>
              <c:strCache>
                <c:ptCount val="1"/>
                <c:pt idx="0">
                  <c:v>Hispanic</c:v>
                </c:pt>
              </c:strCache>
            </c:strRef>
          </c:tx>
          <c:dLbls>
            <c:dLbl>
              <c:idx val="0"/>
              <c:layout>
                <c:manualLayout>
                  <c:x val="1.5060240963855401E-3"/>
                  <c:y val="-2.604166666666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Race!$B$1:$Q$1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Race!$B$4:$Q$4</c:f>
              <c:numCache>
                <c:formatCode>General</c:formatCode>
                <c:ptCount val="16"/>
                <c:pt idx="0">
                  <c:v>37.700000000000003</c:v>
                </c:pt>
                <c:pt idx="1">
                  <c:v>37.9</c:v>
                </c:pt>
                <c:pt idx="2">
                  <c:v>36.9</c:v>
                </c:pt>
                <c:pt idx="3">
                  <c:v>35.1</c:v>
                </c:pt>
                <c:pt idx="4">
                  <c:v>32.299999999999997</c:v>
                </c:pt>
                <c:pt idx="5">
                  <c:v>29.9</c:v>
                </c:pt>
                <c:pt idx="6">
                  <c:v>24.2</c:v>
                </c:pt>
                <c:pt idx="7">
                  <c:v>24.7</c:v>
                </c:pt>
                <c:pt idx="8">
                  <c:v>22.7</c:v>
                </c:pt>
                <c:pt idx="9">
                  <c:v>23.2</c:v>
                </c:pt>
                <c:pt idx="10">
                  <c:v>16.899999999999999</c:v>
                </c:pt>
                <c:pt idx="11">
                  <c:v>16.100000000000001</c:v>
                </c:pt>
                <c:pt idx="12">
                  <c:v>10.6</c:v>
                </c:pt>
                <c:pt idx="13">
                  <c:v>12</c:v>
                </c:pt>
                <c:pt idx="14">
                  <c:v>8.9</c:v>
                </c:pt>
                <c:pt idx="15">
                  <c:v>8.2000000000000011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Race!$A$2</c:f>
              <c:strCache>
                <c:ptCount val="1"/>
                <c:pt idx="0">
                  <c:v>NHB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Race!$B$1:$Q$1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Race!$B$2:$Q$2</c:f>
              <c:numCache>
                <c:formatCode>General</c:formatCode>
                <c:ptCount val="16"/>
                <c:pt idx="0">
                  <c:v>55.6</c:v>
                </c:pt>
                <c:pt idx="1">
                  <c:v>47.4</c:v>
                </c:pt>
                <c:pt idx="2">
                  <c:v>43.9</c:v>
                </c:pt>
                <c:pt idx="3">
                  <c:v>51</c:v>
                </c:pt>
                <c:pt idx="4">
                  <c:v>51.1</c:v>
                </c:pt>
                <c:pt idx="5">
                  <c:v>44</c:v>
                </c:pt>
                <c:pt idx="6">
                  <c:v>41.4</c:v>
                </c:pt>
                <c:pt idx="7">
                  <c:v>39.6</c:v>
                </c:pt>
                <c:pt idx="8">
                  <c:v>34.1</c:v>
                </c:pt>
                <c:pt idx="9">
                  <c:v>34.5</c:v>
                </c:pt>
                <c:pt idx="10">
                  <c:v>27.9</c:v>
                </c:pt>
                <c:pt idx="11">
                  <c:v>26.3</c:v>
                </c:pt>
                <c:pt idx="12">
                  <c:v>20.399999999999999</c:v>
                </c:pt>
                <c:pt idx="13">
                  <c:v>16.5</c:v>
                </c:pt>
                <c:pt idx="14">
                  <c:v>17.899999999999999</c:v>
                </c:pt>
                <c:pt idx="15">
                  <c:v>16.899999999999999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Race!$A$3</c:f>
              <c:strCache>
                <c:ptCount val="1"/>
                <c:pt idx="0">
                  <c:v>NHW</c:v>
                </c:pt>
              </c:strCache>
            </c:strRef>
          </c:tx>
          <c:cat>
            <c:numRef>
              <c:f>Race!$B$1:$Q$1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Race!$B$3:$Q$3</c:f>
              <c:numCache>
                <c:formatCode>General</c:formatCode>
                <c:ptCount val="16"/>
                <c:pt idx="0">
                  <c:v>25.6</c:v>
                </c:pt>
                <c:pt idx="1">
                  <c:v>29.6</c:v>
                </c:pt>
                <c:pt idx="2">
                  <c:v>26.6</c:v>
                </c:pt>
                <c:pt idx="3">
                  <c:v>28</c:v>
                </c:pt>
                <c:pt idx="4">
                  <c:v>24.4</c:v>
                </c:pt>
                <c:pt idx="5">
                  <c:v>26.3</c:v>
                </c:pt>
                <c:pt idx="6">
                  <c:v>17.899999999999999</c:v>
                </c:pt>
                <c:pt idx="7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58944"/>
        <c:axId val="184668928"/>
      </c:lineChart>
      <c:catAx>
        <c:axId val="18465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4668928"/>
        <c:crosses val="autoZero"/>
        <c:auto val="1"/>
        <c:lblAlgn val="ctr"/>
        <c:lblOffset val="100"/>
        <c:noMultiLvlLbl val="0"/>
      </c:catAx>
      <c:valAx>
        <c:axId val="184668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HIV/AIDS Mortality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1126041666666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46589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21911777156895E-2"/>
          <c:y val="2.90440925566855E-2"/>
          <c:w val="0.89739861146388999"/>
          <c:h val="0.92650780925870602"/>
        </c:manualLayout>
      </c:layout>
      <c:lineChart>
        <c:grouping val="standard"/>
        <c:varyColors val="0"/>
        <c:ser>
          <c:idx val="0"/>
          <c:order val="0"/>
          <c:tx>
            <c:strRef>
              <c:f>'Mortality CD'!$A$2</c:f>
              <c:strCache>
                <c:ptCount val="1"/>
                <c:pt idx="0">
                  <c:v>Mott Haven (201)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CD'!$B$2:$P$2</c:f>
              <c:numCache>
                <c:formatCode>General</c:formatCode>
                <c:ptCount val="15"/>
                <c:pt idx="0">
                  <c:v>73.2</c:v>
                </c:pt>
                <c:pt idx="1">
                  <c:v>77.7</c:v>
                </c:pt>
                <c:pt idx="2">
                  <c:v>55.6</c:v>
                </c:pt>
                <c:pt idx="3">
                  <c:v>64.599999999999994</c:v>
                </c:pt>
                <c:pt idx="4">
                  <c:v>66.2</c:v>
                </c:pt>
                <c:pt idx="5">
                  <c:v>51.7</c:v>
                </c:pt>
                <c:pt idx="6">
                  <c:v>54.2</c:v>
                </c:pt>
                <c:pt idx="7">
                  <c:v>32.700000000000003</c:v>
                </c:pt>
                <c:pt idx="8">
                  <c:v>36.6</c:v>
                </c:pt>
                <c:pt idx="9">
                  <c:v>41.2</c:v>
                </c:pt>
                <c:pt idx="10">
                  <c:v>23.9</c:v>
                </c:pt>
                <c:pt idx="11">
                  <c:v>27.6</c:v>
                </c:pt>
                <c:pt idx="12">
                  <c:v>23.3</c:v>
                </c:pt>
                <c:pt idx="13">
                  <c:v>17.100000000000001</c:v>
                </c:pt>
                <c:pt idx="14">
                  <c:v>21.5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'Mortality CD'!$A$3</c:f>
              <c:strCache>
                <c:ptCount val="1"/>
                <c:pt idx="0">
                  <c:v>Hunts Point (202)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CD'!$B$3:$P$3</c:f>
              <c:numCache>
                <c:formatCode>General</c:formatCode>
                <c:ptCount val="15"/>
                <c:pt idx="0">
                  <c:v>50</c:v>
                </c:pt>
                <c:pt idx="1">
                  <c:v>54.4</c:v>
                </c:pt>
                <c:pt idx="2">
                  <c:v>76.599999999999994</c:v>
                </c:pt>
                <c:pt idx="3">
                  <c:v>50.8</c:v>
                </c:pt>
                <c:pt idx="4">
                  <c:v>50.7</c:v>
                </c:pt>
                <c:pt idx="5">
                  <c:v>64.3</c:v>
                </c:pt>
                <c:pt idx="6">
                  <c:v>33</c:v>
                </c:pt>
                <c:pt idx="7">
                  <c:v>40.800000000000011</c:v>
                </c:pt>
                <c:pt idx="8">
                  <c:v>33.800000000000011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'Mortality CD'!$A$4</c:f>
              <c:strCache>
                <c:ptCount val="1"/>
                <c:pt idx="0">
                  <c:v>Morrisania (203)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921146953405001E-3"/>
                  <c:y val="1.27627031606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CD'!$B$4:$P$4</c:f>
              <c:numCache>
                <c:formatCode>General</c:formatCode>
                <c:ptCount val="15"/>
                <c:pt idx="0">
                  <c:v>118.3</c:v>
                </c:pt>
                <c:pt idx="1">
                  <c:v>77.2</c:v>
                </c:pt>
                <c:pt idx="2">
                  <c:v>74</c:v>
                </c:pt>
                <c:pt idx="3">
                  <c:v>95.8</c:v>
                </c:pt>
                <c:pt idx="4">
                  <c:v>89.7</c:v>
                </c:pt>
                <c:pt idx="5">
                  <c:v>65.900000000000006</c:v>
                </c:pt>
                <c:pt idx="6">
                  <c:v>66.900000000000006</c:v>
                </c:pt>
                <c:pt idx="7">
                  <c:v>65.7</c:v>
                </c:pt>
                <c:pt idx="8">
                  <c:v>56.4</c:v>
                </c:pt>
                <c:pt idx="9">
                  <c:v>69</c:v>
                </c:pt>
                <c:pt idx="10">
                  <c:v>42.4</c:v>
                </c:pt>
                <c:pt idx="11">
                  <c:v>44.2</c:v>
                </c:pt>
                <c:pt idx="12">
                  <c:v>27</c:v>
                </c:pt>
                <c:pt idx="13">
                  <c:v>27.8</c:v>
                </c:pt>
                <c:pt idx="14">
                  <c:v>20.6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'Mortality CD'!$A$5</c:f>
              <c:strCache>
                <c:ptCount val="1"/>
                <c:pt idx="0">
                  <c:v>Concourse, Highbridge (204)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CD'!$B$5:$P$5</c:f>
              <c:numCache>
                <c:formatCode>General</c:formatCode>
                <c:ptCount val="15"/>
                <c:pt idx="0">
                  <c:v>62.3</c:v>
                </c:pt>
                <c:pt idx="1">
                  <c:v>61.6</c:v>
                </c:pt>
                <c:pt idx="2">
                  <c:v>49.2</c:v>
                </c:pt>
                <c:pt idx="3">
                  <c:v>59.5</c:v>
                </c:pt>
                <c:pt idx="4">
                  <c:v>53.5</c:v>
                </c:pt>
                <c:pt idx="5">
                  <c:v>49.9</c:v>
                </c:pt>
                <c:pt idx="6">
                  <c:v>48</c:v>
                </c:pt>
                <c:pt idx="7">
                  <c:v>42.4</c:v>
                </c:pt>
                <c:pt idx="8">
                  <c:v>39</c:v>
                </c:pt>
                <c:pt idx="9">
                  <c:v>51.9</c:v>
                </c:pt>
                <c:pt idx="10">
                  <c:v>33.800000000000011</c:v>
                </c:pt>
                <c:pt idx="11">
                  <c:v>25.4</c:v>
                </c:pt>
                <c:pt idx="12">
                  <c:v>22.3</c:v>
                </c:pt>
                <c:pt idx="13">
                  <c:v>18</c:v>
                </c:pt>
                <c:pt idx="14">
                  <c:v>14.2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'Mortality CD'!$A$6</c:f>
              <c:strCache>
                <c:ptCount val="1"/>
                <c:pt idx="0">
                  <c:v>University/Morris Heights (205)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CD'!$B$6:$P$6</c:f>
              <c:numCache>
                <c:formatCode>General</c:formatCode>
                <c:ptCount val="15"/>
                <c:pt idx="0">
                  <c:v>81.3</c:v>
                </c:pt>
                <c:pt idx="1">
                  <c:v>68.099999999999994</c:v>
                </c:pt>
                <c:pt idx="2">
                  <c:v>54.7</c:v>
                </c:pt>
                <c:pt idx="3">
                  <c:v>58.4</c:v>
                </c:pt>
                <c:pt idx="4">
                  <c:v>62</c:v>
                </c:pt>
                <c:pt idx="5">
                  <c:v>50.5</c:v>
                </c:pt>
                <c:pt idx="6">
                  <c:v>48.5</c:v>
                </c:pt>
                <c:pt idx="7">
                  <c:v>46.8</c:v>
                </c:pt>
                <c:pt idx="8">
                  <c:v>36.4</c:v>
                </c:pt>
                <c:pt idx="9">
                  <c:v>34.800000000000011</c:v>
                </c:pt>
                <c:pt idx="10">
                  <c:v>28.5</c:v>
                </c:pt>
                <c:pt idx="11">
                  <c:v>33.4</c:v>
                </c:pt>
                <c:pt idx="12">
                  <c:v>14.1</c:v>
                </c:pt>
                <c:pt idx="13">
                  <c:v>24.9</c:v>
                </c:pt>
                <c:pt idx="14">
                  <c:v>14.9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'Mortality CD'!$A$7</c:f>
              <c:strCache>
                <c:ptCount val="1"/>
                <c:pt idx="0">
                  <c:v>East Tremont (206)</c:v>
                </c:pt>
              </c:strCache>
            </c:strRef>
          </c:tx>
          <c:dLbls>
            <c:dLbl>
              <c:idx val="0"/>
              <c:layout>
                <c:manualLayout>
                  <c:x val="-3.2258064516128997E-2"/>
                  <c:y val="-3.063048758550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1684587813620098E-3"/>
                  <c:y val="-3.063048758550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CD'!$B$7:$P$7</c:f>
              <c:numCache>
                <c:formatCode>General</c:formatCode>
                <c:ptCount val="15"/>
                <c:pt idx="0">
                  <c:v>88.3</c:v>
                </c:pt>
                <c:pt idx="1">
                  <c:v>59.5</c:v>
                </c:pt>
                <c:pt idx="2">
                  <c:v>73.099999999999994</c:v>
                </c:pt>
                <c:pt idx="3">
                  <c:v>52.7</c:v>
                </c:pt>
                <c:pt idx="4">
                  <c:v>59.9</c:v>
                </c:pt>
                <c:pt idx="5">
                  <c:v>43.8</c:v>
                </c:pt>
                <c:pt idx="6">
                  <c:v>44.6</c:v>
                </c:pt>
                <c:pt idx="7">
                  <c:v>49.7</c:v>
                </c:pt>
                <c:pt idx="8">
                  <c:v>30</c:v>
                </c:pt>
                <c:pt idx="9">
                  <c:v>22.3</c:v>
                </c:pt>
                <c:pt idx="10">
                  <c:v>28.3</c:v>
                </c:pt>
                <c:pt idx="11">
                  <c:v>27.8</c:v>
                </c:pt>
                <c:pt idx="12">
                  <c:v>22</c:v>
                </c:pt>
                <c:pt idx="13">
                  <c:v>18.100000000000001</c:v>
                </c:pt>
                <c:pt idx="14">
                  <c:v>22.7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'Mortality CD'!$A$8</c:f>
              <c:strCache>
                <c:ptCount val="1"/>
                <c:pt idx="0">
                  <c:v>Fordham (207)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CD'!$B$8:$P$8</c:f>
              <c:numCache>
                <c:formatCode>General</c:formatCode>
                <c:ptCount val="15"/>
                <c:pt idx="0">
                  <c:v>38</c:v>
                </c:pt>
                <c:pt idx="1">
                  <c:v>39.200000000000003</c:v>
                </c:pt>
                <c:pt idx="2">
                  <c:v>27.8</c:v>
                </c:pt>
                <c:pt idx="3">
                  <c:v>29</c:v>
                </c:pt>
                <c:pt idx="4">
                  <c:v>25.6</c:v>
                </c:pt>
                <c:pt idx="5">
                  <c:v>29.1</c:v>
                </c:pt>
                <c:pt idx="6">
                  <c:v>18.5</c:v>
                </c:pt>
                <c:pt idx="7">
                  <c:v>9.7000000000000011</c:v>
                </c:pt>
                <c:pt idx="8">
                  <c:v>10.199999999999999</c:v>
                </c:pt>
                <c:pt idx="9">
                  <c:v>17.3</c:v>
                </c:pt>
                <c:pt idx="10">
                  <c:v>14.2</c:v>
                </c:pt>
                <c:pt idx="11">
                  <c:v>14.9</c:v>
                </c:pt>
                <c:pt idx="12">
                  <c:v>10.7</c:v>
                </c:pt>
                <c:pt idx="13">
                  <c:v>13.2</c:v>
                </c:pt>
                <c:pt idx="14">
                  <c:v>7.9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'Mortality CD'!$A$9</c:f>
              <c:strCache>
                <c:ptCount val="1"/>
                <c:pt idx="0">
                  <c:v>Riverdale (208)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CD'!$B$9:$P$9</c:f>
              <c:numCache>
                <c:formatCode>General</c:formatCode>
                <c:ptCount val="15"/>
                <c:pt idx="0">
                  <c:v>12</c:v>
                </c:pt>
                <c:pt idx="1">
                  <c:v>17.600000000000001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'Mortality CD'!$A$10</c:f>
              <c:strCache>
                <c:ptCount val="1"/>
                <c:pt idx="0">
                  <c:v>Unionport, Soundview (209)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CD'!$B$10:$P$10</c:f>
              <c:numCache>
                <c:formatCode>General</c:formatCode>
                <c:ptCount val="15"/>
                <c:pt idx="0">
                  <c:v>27.4</c:v>
                </c:pt>
                <c:pt idx="1">
                  <c:v>31.9</c:v>
                </c:pt>
                <c:pt idx="2">
                  <c:v>39.200000000000003</c:v>
                </c:pt>
                <c:pt idx="3">
                  <c:v>37.9</c:v>
                </c:pt>
                <c:pt idx="4">
                  <c:v>32.300000000000011</c:v>
                </c:pt>
                <c:pt idx="5">
                  <c:v>32.5</c:v>
                </c:pt>
                <c:pt idx="6">
                  <c:v>23</c:v>
                </c:pt>
                <c:pt idx="7">
                  <c:v>19.600000000000001</c:v>
                </c:pt>
                <c:pt idx="8">
                  <c:v>19.8</c:v>
                </c:pt>
                <c:pt idx="9">
                  <c:v>13</c:v>
                </c:pt>
                <c:pt idx="10">
                  <c:v>11.9</c:v>
                </c:pt>
                <c:pt idx="11">
                  <c:v>10.3</c:v>
                </c:pt>
                <c:pt idx="12">
                  <c:v>11.1</c:v>
                </c:pt>
                <c:pt idx="14">
                  <c:v>10.6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'Mortality CD'!$A$11</c:f>
              <c:strCache>
                <c:ptCount val="1"/>
                <c:pt idx="0">
                  <c:v>Throgs Neck (210)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CD'!$B$11:$P$11</c:f>
              <c:numCache>
                <c:formatCode>General</c:formatCode>
                <c:ptCount val="15"/>
                <c:pt idx="1">
                  <c:v>9.6</c:v>
                </c:pt>
                <c:pt idx="2">
                  <c:v>10.5</c:v>
                </c:pt>
                <c:pt idx="4">
                  <c:v>9.4</c:v>
                </c:pt>
                <c:pt idx="5">
                  <c:v>11.2</c:v>
                </c:pt>
                <c:pt idx="6">
                  <c:v>9.6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'Mortality CD'!$A$12</c:f>
              <c:strCache>
                <c:ptCount val="1"/>
                <c:pt idx="0">
                  <c:v>Pelham Parkway (211)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CD'!$B$12:$P$12</c:f>
              <c:numCache>
                <c:formatCode>General</c:formatCode>
                <c:ptCount val="15"/>
                <c:pt idx="0">
                  <c:v>17.8</c:v>
                </c:pt>
                <c:pt idx="1">
                  <c:v>13.8</c:v>
                </c:pt>
                <c:pt idx="2">
                  <c:v>10.8</c:v>
                </c:pt>
                <c:pt idx="3">
                  <c:v>19.7</c:v>
                </c:pt>
                <c:pt idx="4">
                  <c:v>12.4</c:v>
                </c:pt>
                <c:pt idx="5">
                  <c:v>16.899999999999999</c:v>
                </c:pt>
                <c:pt idx="7">
                  <c:v>14.9</c:v>
                </c:pt>
                <c:pt idx="9">
                  <c:v>10.1</c:v>
                </c:pt>
                <c:pt idx="10">
                  <c:v>15.8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'Mortality CD'!$A$13</c:f>
              <c:strCache>
                <c:ptCount val="1"/>
                <c:pt idx="0">
                  <c:v>Williamsbridge (212)</c:v>
                </c:pt>
              </c:strCache>
            </c:strRef>
          </c:tx>
          <c:cat>
            <c:numRef>
              <c:f>'Mortality CD'!$B$1:$P$1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'Mortality CD'!$B$13:$P$13</c:f>
              <c:numCache>
                <c:formatCode>General</c:formatCode>
                <c:ptCount val="15"/>
                <c:pt idx="0">
                  <c:v>17</c:v>
                </c:pt>
                <c:pt idx="1">
                  <c:v>23.1</c:v>
                </c:pt>
                <c:pt idx="2">
                  <c:v>17.399999999999999</c:v>
                </c:pt>
                <c:pt idx="3">
                  <c:v>25.9</c:v>
                </c:pt>
                <c:pt idx="4">
                  <c:v>16.7</c:v>
                </c:pt>
                <c:pt idx="5">
                  <c:v>12</c:v>
                </c:pt>
                <c:pt idx="6">
                  <c:v>10.5</c:v>
                </c:pt>
                <c:pt idx="7">
                  <c:v>16.100000000000001</c:v>
                </c:pt>
                <c:pt idx="8">
                  <c:v>20.399999999999999</c:v>
                </c:pt>
                <c:pt idx="9">
                  <c:v>12.5</c:v>
                </c:pt>
                <c:pt idx="10">
                  <c:v>14.3</c:v>
                </c:pt>
                <c:pt idx="11">
                  <c:v>14.3</c:v>
                </c:pt>
                <c:pt idx="14">
                  <c:v>12.2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97344"/>
        <c:axId val="185898880"/>
      </c:lineChart>
      <c:catAx>
        <c:axId val="18589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898880"/>
        <c:crosses val="autoZero"/>
        <c:auto val="1"/>
        <c:lblAlgn val="ctr"/>
        <c:lblOffset val="100"/>
        <c:noMultiLvlLbl val="0"/>
      </c:catAx>
      <c:valAx>
        <c:axId val="185898880"/>
        <c:scaling>
          <c:orientation val="minMax"/>
          <c:max val="1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</a:t>
                </a:r>
                <a:r>
                  <a:rPr lang="en-US" sz="1200" baseline="0" dirty="0" smtClean="0"/>
                  <a:t> Death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2124501676737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897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1885530437728"/>
          <c:y val="1.3300080708748401E-2"/>
          <c:w val="0.79029599043422305"/>
          <c:h val="0.116927074197165"/>
        </c:manualLayout>
      </c:layout>
      <c:overlay val="0"/>
    </c:legend>
    <c:plotVisOnly val="1"/>
    <c:dispBlanksAs val="span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'Mortality CD'!$S$2:$S$13</c:f>
              <c:strCache>
                <c:ptCount val="12"/>
                <c:pt idx="0">
                  <c:v>Hunts Point (202)</c:v>
                </c:pt>
                <c:pt idx="1">
                  <c:v>Riverdale (208)</c:v>
                </c:pt>
                <c:pt idx="2">
                  <c:v>Throgs Neck (210)</c:v>
                </c:pt>
                <c:pt idx="3">
                  <c:v>Pelham Parkway (211)</c:v>
                </c:pt>
                <c:pt idx="4">
                  <c:v>Fordham (207)</c:v>
                </c:pt>
                <c:pt idx="5">
                  <c:v>Unionport, Soundview (209)</c:v>
                </c:pt>
                <c:pt idx="6">
                  <c:v>Williamsbridge (212)</c:v>
                </c:pt>
                <c:pt idx="7">
                  <c:v>Concourse, Highbridge (204)</c:v>
                </c:pt>
                <c:pt idx="8">
                  <c:v>University/Morris Heights (205)</c:v>
                </c:pt>
                <c:pt idx="9">
                  <c:v>Morrisania (203)</c:v>
                </c:pt>
                <c:pt idx="10">
                  <c:v>Mott Haven (201)</c:v>
                </c:pt>
                <c:pt idx="11">
                  <c:v>East Tremont (206)</c:v>
                </c:pt>
              </c:strCache>
            </c:strRef>
          </c:cat>
          <c:val>
            <c:numRef>
              <c:f>'Mortality CD'!$T$2:$T$13</c:f>
              <c:numCache>
                <c:formatCode>General</c:formatCode>
                <c:ptCount val="12"/>
                <c:pt idx="4">
                  <c:v>7.9</c:v>
                </c:pt>
                <c:pt idx="5">
                  <c:v>10.6</c:v>
                </c:pt>
                <c:pt idx="6">
                  <c:v>12.2</c:v>
                </c:pt>
                <c:pt idx="7">
                  <c:v>14.2</c:v>
                </c:pt>
                <c:pt idx="8">
                  <c:v>14.9</c:v>
                </c:pt>
                <c:pt idx="9">
                  <c:v>20.6</c:v>
                </c:pt>
                <c:pt idx="10">
                  <c:v>21.5</c:v>
                </c:pt>
                <c:pt idx="11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6583680"/>
        <c:axId val="186585472"/>
      </c:barChart>
      <c:catAx>
        <c:axId val="18658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585472"/>
        <c:crosses val="autoZero"/>
        <c:auto val="1"/>
        <c:lblAlgn val="ctr"/>
        <c:lblOffset val="100"/>
        <c:noMultiLvlLbl val="0"/>
      </c:catAx>
      <c:valAx>
        <c:axId val="186585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2014 Age-Adjusted</a:t>
                </a:r>
                <a:r>
                  <a:rPr lang="en-US" baseline="0" dirty="0" smtClean="0"/>
                  <a:t> Death Rate per 100,000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658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7"/>
                <c:pt idx="0">
                  <c:v>MSM</c:v>
                </c:pt>
                <c:pt idx="1">
                  <c:v>IDU</c:v>
                </c:pt>
                <c:pt idx="2">
                  <c:v>MSM-IDU</c:v>
                </c:pt>
                <c:pt idx="3">
                  <c:v>Heterosexual</c:v>
                </c:pt>
                <c:pt idx="5">
                  <c:v>IDU</c:v>
                </c:pt>
                <c:pt idx="6">
                  <c:v>Heterosexual</c:v>
                </c:pt>
              </c:strCache>
            </c:strRef>
          </c:cat>
          <c:val>
            <c:numRef>
              <c:f>Sheet1!$B$3:$B$9</c:f>
              <c:numCache>
                <c:formatCode>0.0</c:formatCode>
                <c:ptCount val="7"/>
                <c:pt idx="0">
                  <c:v>8.8732502103572308</c:v>
                </c:pt>
                <c:pt idx="1">
                  <c:v>28.416581221620039</c:v>
                </c:pt>
                <c:pt idx="2">
                  <c:v>34.626038781163437</c:v>
                </c:pt>
                <c:pt idx="3">
                  <c:v>13.641755634638191</c:v>
                </c:pt>
                <c:pt idx="5">
                  <c:v>27.43205486410973</c:v>
                </c:pt>
                <c:pt idx="6">
                  <c:v>14.367816091954021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6880768"/>
        <c:axId val="186882304"/>
      </c:barChart>
      <c:catAx>
        <c:axId val="18688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882304"/>
        <c:crosses val="autoZero"/>
        <c:auto val="1"/>
        <c:lblAlgn val="ctr"/>
        <c:lblOffset val="100"/>
        <c:noMultiLvlLbl val="0"/>
      </c:catAx>
      <c:valAx>
        <c:axId val="186882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n-US" sz="1300" dirty="0" smtClean="0"/>
                  <a:t>Estimated deaths among people with HIV/AIDS per 1,000 PLWHA</a:t>
                </a:r>
                <a:endParaRPr lang="en-US" sz="1300" dirty="0"/>
              </a:p>
            </c:rich>
          </c:tx>
          <c:layout>
            <c:manualLayout>
              <c:xMode val="edge"/>
              <c:yMode val="edge"/>
              <c:x val="5.6306311299062902E-3"/>
              <c:y val="0.1645030334322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86880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76387998695499E-2"/>
          <c:y val="9.1094953781320695E-2"/>
          <c:w val="0.85234492690480101"/>
          <c:h val="0.84404640949032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'PLWHIV v Diag'!$B$2</c:f>
              <c:strCache>
                <c:ptCount val="1"/>
                <c:pt idx="0">
                  <c:v>People Living with HIV and AIDS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'PLWHIV v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'PLWHIV v Diag'!$B$3:$B$17</c:f>
              <c:numCache>
                <c:formatCode>0.00</c:formatCode>
                <c:ptCount val="15"/>
                <c:pt idx="0">
                  <c:v>1.3819537658463841</c:v>
                </c:pt>
                <c:pt idx="1">
                  <c:v>1.4581602373887239</c:v>
                </c:pt>
                <c:pt idx="2">
                  <c:v>1.5078286558345639</c:v>
                </c:pt>
                <c:pt idx="3">
                  <c:v>1.5447387785136131</c:v>
                </c:pt>
                <c:pt idx="4">
                  <c:v>1.583882783882784</c:v>
                </c:pt>
                <c:pt idx="5">
                  <c:v>1.6366000000000001</c:v>
                </c:pt>
                <c:pt idx="6">
                  <c:v>1.6617999999999999</c:v>
                </c:pt>
                <c:pt idx="7">
                  <c:v>1.6802999999999999</c:v>
                </c:pt>
                <c:pt idx="8">
                  <c:v>1.8064</c:v>
                </c:pt>
                <c:pt idx="9">
                  <c:v>1.8218000000000001</c:v>
                </c:pt>
                <c:pt idx="10">
                  <c:v>1.8483000000000001</c:v>
                </c:pt>
                <c:pt idx="11">
                  <c:v>1.8905000000000001</c:v>
                </c:pt>
                <c:pt idx="12">
                  <c:v>1.9277</c:v>
                </c:pt>
                <c:pt idx="13">
                  <c:v>1.9714186369958271</c:v>
                </c:pt>
                <c:pt idx="14">
                  <c:v>1.999243986254295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888512"/>
        <c:axId val="35906688"/>
      </c:barChart>
      <c:lineChart>
        <c:grouping val="standard"/>
        <c:varyColors val="0"/>
        <c:ser>
          <c:idx val="1"/>
          <c:order val="1"/>
          <c:tx>
            <c:strRef>
              <c:f>'PLWHIV v Diag'!$C$2</c:f>
              <c:strCache>
                <c:ptCount val="1"/>
                <c:pt idx="0">
                  <c:v>HIV Diagnosis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26553354311817E-2"/>
                  <c:y val="-3.106795483159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'PLWHIV v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'PLWHIV v Diag'!$C$3:$C$17</c:f>
              <c:numCache>
                <c:formatCode>0</c:formatCode>
                <c:ptCount val="15"/>
                <c:pt idx="0">
                  <c:v>99.693587662338402</c:v>
                </c:pt>
                <c:pt idx="1">
                  <c:v>87.288713631035407</c:v>
                </c:pt>
                <c:pt idx="2">
                  <c:v>78.962342230498933</c:v>
                </c:pt>
                <c:pt idx="3">
                  <c:v>73.624945864010783</c:v>
                </c:pt>
                <c:pt idx="4">
                  <c:v>69.98136782113157</c:v>
                </c:pt>
                <c:pt idx="5">
                  <c:v>52.7</c:v>
                </c:pt>
                <c:pt idx="6">
                  <c:v>67.400000000000006</c:v>
                </c:pt>
                <c:pt idx="7">
                  <c:v>65.2</c:v>
                </c:pt>
                <c:pt idx="8">
                  <c:v>53.6</c:v>
                </c:pt>
                <c:pt idx="9">
                  <c:v>47.6</c:v>
                </c:pt>
                <c:pt idx="10">
                  <c:v>45.2</c:v>
                </c:pt>
                <c:pt idx="11">
                  <c:v>40.300000000000011</c:v>
                </c:pt>
                <c:pt idx="12">
                  <c:v>39.800000000000011</c:v>
                </c:pt>
                <c:pt idx="13" formatCode="0.0">
                  <c:v>35.535465924895689</c:v>
                </c:pt>
                <c:pt idx="14" formatCode="0.0">
                  <c:v>34.364261168384878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'PLWHIV v Diag'!$D$2</c:f>
              <c:strCache>
                <c:ptCount val="1"/>
                <c:pt idx="0">
                  <c:v>AIDS Diagnosis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5320669011320698E-2"/>
                  <c:y val="-3.106795483159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'PLWHIV v Diag'!$A$3:$A$17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'PLWHIV v Diag'!$D$3:$D$17</c:f>
              <c:numCache>
                <c:formatCode>0.0</c:formatCode>
                <c:ptCount val="15"/>
                <c:pt idx="0">
                  <c:v>107.2483766233774</c:v>
                </c:pt>
                <c:pt idx="1">
                  <c:v>79.420228072045674</c:v>
                </c:pt>
                <c:pt idx="2">
                  <c:v>92.77157045313507</c:v>
                </c:pt>
                <c:pt idx="3">
                  <c:v>77.379818103075294</c:v>
                </c:pt>
                <c:pt idx="4">
                  <c:v>76.810609381850597</c:v>
                </c:pt>
                <c:pt idx="5" formatCode="General">
                  <c:v>66.900000000000006</c:v>
                </c:pt>
                <c:pt idx="6" formatCode="General">
                  <c:v>63.4</c:v>
                </c:pt>
                <c:pt idx="7" formatCode="General">
                  <c:v>62.6</c:v>
                </c:pt>
                <c:pt idx="8" formatCode="General">
                  <c:v>53.9</c:v>
                </c:pt>
                <c:pt idx="9" formatCode="General">
                  <c:v>44.6</c:v>
                </c:pt>
                <c:pt idx="10" formatCode="General">
                  <c:v>40.800000000000011</c:v>
                </c:pt>
                <c:pt idx="11" formatCode="General">
                  <c:v>34.1</c:v>
                </c:pt>
                <c:pt idx="12" formatCode="General">
                  <c:v>28.1</c:v>
                </c:pt>
                <c:pt idx="13">
                  <c:v>24.200278164116831</c:v>
                </c:pt>
                <c:pt idx="14">
                  <c:v>19.93127147766323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21664"/>
        <c:axId val="35908608"/>
      </c:lineChart>
      <c:catAx>
        <c:axId val="358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906688"/>
        <c:crosses val="autoZero"/>
        <c:auto val="1"/>
        <c:lblAlgn val="ctr"/>
        <c:lblOffset val="100"/>
        <c:noMultiLvlLbl val="0"/>
      </c:catAx>
      <c:valAx>
        <c:axId val="35906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Percent </a:t>
                </a:r>
                <a:r>
                  <a:rPr lang="en-US" sz="1200" baseline="0" dirty="0"/>
                  <a:t>of People Living with </a:t>
                </a:r>
                <a:r>
                  <a:rPr lang="en-US" sz="1200" baseline="0" dirty="0" smtClean="0"/>
                  <a:t>HIV and AIDS 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3.7181403442939401E-3"/>
              <c:y val="0.1626845730072480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5888512"/>
        <c:crosses val="autoZero"/>
        <c:crossBetween val="between"/>
      </c:valAx>
      <c:valAx>
        <c:axId val="359086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Rate</a:t>
                </a:r>
                <a:r>
                  <a:rPr lang="en-US" sz="1200" baseline="0"/>
                  <a:t> of HIV and AIDS Diagnoses per 100,000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95915376288436904"/>
              <c:y val="0.185357656579231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5521664"/>
        <c:crosses val="max"/>
        <c:crossBetween val="between"/>
        <c:majorUnit val="20"/>
      </c:valAx>
      <c:catAx>
        <c:axId val="3552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908608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92941760658302E-2"/>
          <c:y val="2.74408298223307E-2"/>
          <c:w val="0.93411967085195402"/>
          <c:h val="0.73239754591623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18-24</c:v>
                </c:pt>
                <c:pt idx="7">
                  <c:v>25-44</c:v>
                </c:pt>
                <c:pt idx="8">
                  <c:v>45-64</c:v>
                </c:pt>
                <c:pt idx="9">
                  <c:v>65+</c:v>
                </c:pt>
                <c:pt idx="11">
                  <c:v>Male</c:v>
                </c:pt>
                <c:pt idx="12">
                  <c:v>Female</c:v>
                </c:pt>
                <c:pt idx="14">
                  <c:v>Hispanic</c:v>
                </c:pt>
                <c:pt idx="15">
                  <c:v>Non-Hispanic black</c:v>
                </c:pt>
                <c:pt idx="16">
                  <c:v>Non-Hispanic white</c:v>
                </c:pt>
                <c:pt idx="18">
                  <c:v>Married/
in-couple</c:v>
                </c:pt>
                <c:pt idx="19">
                  <c:v>Divorced, widowed 
or separated</c:v>
                </c:pt>
                <c:pt idx="20">
                  <c:v>Never married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76.599999999999994</c:v>
                </c:pt>
                <c:pt idx="1">
                  <c:v>63.4</c:v>
                </c:pt>
                <c:pt idx="2">
                  <c:v>65.900000000000006</c:v>
                </c:pt>
                <c:pt idx="3">
                  <c:v>55.400000000000013</c:v>
                </c:pt>
                <c:pt idx="4">
                  <c:v>47.2</c:v>
                </c:pt>
                <c:pt idx="6">
                  <c:v>66.900000000000006</c:v>
                </c:pt>
                <c:pt idx="7">
                  <c:v>89</c:v>
                </c:pt>
                <c:pt idx="8">
                  <c:v>83.2</c:v>
                </c:pt>
                <c:pt idx="9">
                  <c:v>42.8</c:v>
                </c:pt>
                <c:pt idx="11">
                  <c:v>73.2</c:v>
                </c:pt>
                <c:pt idx="12">
                  <c:v>80</c:v>
                </c:pt>
                <c:pt idx="14">
                  <c:v>82.5</c:v>
                </c:pt>
                <c:pt idx="15">
                  <c:v>78.099999999999994</c:v>
                </c:pt>
                <c:pt idx="16">
                  <c:v>56.9</c:v>
                </c:pt>
                <c:pt idx="18">
                  <c:v>77</c:v>
                </c:pt>
                <c:pt idx="19">
                  <c:v>85.1</c:v>
                </c:pt>
                <c:pt idx="20">
                  <c:v>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599872"/>
        <c:axId val="35601408"/>
      </c:barChart>
      <c:catAx>
        <c:axId val="3559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01408"/>
        <c:crosses val="autoZero"/>
        <c:auto val="1"/>
        <c:lblAlgn val="ctr"/>
        <c:lblOffset val="100"/>
        <c:noMultiLvlLbl val="0"/>
      </c:catAx>
      <c:valAx>
        <c:axId val="356014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 smtClean="0"/>
                  <a:t>Age-adjusted percent</a:t>
                </a:r>
                <a:r>
                  <a:rPr lang="en-US" sz="1100" baseline="0" dirty="0" smtClean="0"/>
                  <a:t> reporting ever getting HIV/AIDS test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3.77252252252252E-3"/>
              <c:y val="4.385135204981999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59987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92941760658302E-2"/>
          <c:y val="2.74408298223307E-2"/>
          <c:w val="0.93411967085195402"/>
          <c:h val="0.7464637078255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  <c:pt idx="4">
                  <c:v>Highest poverty</c:v>
                </c:pt>
                <c:pt idx="5">
                  <c:v>High poverty</c:v>
                </c:pt>
                <c:pt idx="6">
                  <c:v>Medium poverty</c:v>
                </c:pt>
                <c:pt idx="7">
                  <c:v>Low poverty</c:v>
                </c:pt>
                <c:pt idx="8">
                  <c:v>Lowest poverty</c:v>
                </c:pt>
                <c:pt idx="10">
                  <c:v>&lt;HS</c:v>
                </c:pt>
                <c:pt idx="11">
                  <c:v>High school</c:v>
                </c:pt>
                <c:pt idx="12">
                  <c:v>Some college</c:v>
                </c:pt>
                <c:pt idx="13">
                  <c:v>College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82.5</c:v>
                </c:pt>
                <c:pt idx="1">
                  <c:v>78.099999999999994</c:v>
                </c:pt>
                <c:pt idx="2">
                  <c:v>56.9</c:v>
                </c:pt>
                <c:pt idx="4">
                  <c:v>80.2</c:v>
                </c:pt>
                <c:pt idx="5">
                  <c:v>79.7</c:v>
                </c:pt>
                <c:pt idx="6">
                  <c:v>73.5</c:v>
                </c:pt>
                <c:pt idx="7">
                  <c:v>66.8</c:v>
                </c:pt>
                <c:pt idx="8">
                  <c:v>67.400000000000006</c:v>
                </c:pt>
                <c:pt idx="10">
                  <c:v>79.8</c:v>
                </c:pt>
                <c:pt idx="11">
                  <c:v>76</c:v>
                </c:pt>
                <c:pt idx="12">
                  <c:v>79.3</c:v>
                </c:pt>
                <c:pt idx="13">
                  <c:v>67.2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707136"/>
        <c:axId val="35708928"/>
      </c:barChart>
      <c:catAx>
        <c:axId val="3570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708928"/>
        <c:crosses val="autoZero"/>
        <c:auto val="1"/>
        <c:lblAlgn val="ctr"/>
        <c:lblOffset val="100"/>
        <c:noMultiLvlLbl val="0"/>
      </c:catAx>
      <c:valAx>
        <c:axId val="35708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 smtClean="0">
                    <a:effectLst/>
                    <a:latin typeface="+mj-lt"/>
                  </a:rPr>
                  <a:t>Age-adjusted percent reporting ever getting HIV/AIDS test</a:t>
                </a:r>
                <a:endParaRPr lang="en-US" sz="1100" dirty="0">
                  <a:effectLst/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3.77252252252252E-3"/>
              <c:y val="1.0888204191867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70713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64189825853996E-2"/>
          <c:y val="3.13785307094172E-2"/>
          <c:w val="0.88960652995777101"/>
          <c:h val="0.870337786655233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54.3</c:v>
                </c:pt>
                <c:pt idx="1">
                  <c:v>61</c:v>
                </c:pt>
                <c:pt idx="3">
                  <c:v>64.2</c:v>
                </c:pt>
                <c:pt idx="4">
                  <c:v>67.400000000000006</c:v>
                </c:pt>
                <c:pt idx="5">
                  <c:v>71.2</c:v>
                </c:pt>
                <c:pt idx="6">
                  <c:v>72.099999999999994</c:v>
                </c:pt>
                <c:pt idx="7">
                  <c:v>74.5</c:v>
                </c:pt>
                <c:pt idx="8">
                  <c:v>75.900000000000006</c:v>
                </c:pt>
                <c:pt idx="9">
                  <c:v>73.900000000000006</c:v>
                </c:pt>
                <c:pt idx="10">
                  <c:v>77.400000000000006</c:v>
                </c:pt>
                <c:pt idx="11">
                  <c:v>76.599999999999994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44.7</c:v>
                </c:pt>
                <c:pt idx="1">
                  <c:v>49.400000000000013</c:v>
                </c:pt>
                <c:pt idx="3">
                  <c:v>55.600000000000009</c:v>
                </c:pt>
                <c:pt idx="4">
                  <c:v>55.6</c:v>
                </c:pt>
                <c:pt idx="5">
                  <c:v>58.8</c:v>
                </c:pt>
                <c:pt idx="6">
                  <c:v>61.2</c:v>
                </c:pt>
                <c:pt idx="7">
                  <c:v>59.9</c:v>
                </c:pt>
                <c:pt idx="8">
                  <c:v>62.3</c:v>
                </c:pt>
                <c:pt idx="9">
                  <c:v>59.5</c:v>
                </c:pt>
                <c:pt idx="10">
                  <c:v>62.8</c:v>
                </c:pt>
                <c:pt idx="11">
                  <c:v>63.4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51</c:v>
                </c:pt>
                <c:pt idx="1">
                  <c:v>56.6</c:v>
                </c:pt>
                <c:pt idx="3">
                  <c:v>60.6</c:v>
                </c:pt>
                <c:pt idx="4">
                  <c:v>61</c:v>
                </c:pt>
                <c:pt idx="5">
                  <c:v>64.3</c:v>
                </c:pt>
                <c:pt idx="6">
                  <c:v>64.300000000000011</c:v>
                </c:pt>
                <c:pt idx="7">
                  <c:v>68.099999999999994</c:v>
                </c:pt>
                <c:pt idx="8">
                  <c:v>66.400000000000006</c:v>
                </c:pt>
                <c:pt idx="9">
                  <c:v>64.5</c:v>
                </c:pt>
                <c:pt idx="10">
                  <c:v>66.599999999999994</c:v>
                </c:pt>
                <c:pt idx="11">
                  <c:v>65.900000000000006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41.7</c:v>
                </c:pt>
                <c:pt idx="1">
                  <c:v>44.7</c:v>
                </c:pt>
                <c:pt idx="3">
                  <c:v>50.5</c:v>
                </c:pt>
                <c:pt idx="4">
                  <c:v>52.2</c:v>
                </c:pt>
                <c:pt idx="5">
                  <c:v>54.4</c:v>
                </c:pt>
                <c:pt idx="6">
                  <c:v>51.7</c:v>
                </c:pt>
                <c:pt idx="7">
                  <c:v>53.2</c:v>
                </c:pt>
                <c:pt idx="8">
                  <c:v>55.400000000000013</c:v>
                </c:pt>
                <c:pt idx="9">
                  <c:v>58.600000000000009</c:v>
                </c:pt>
                <c:pt idx="10">
                  <c:v>56.5</c:v>
                </c:pt>
                <c:pt idx="11">
                  <c:v>55.400000000000013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36.200000000000003</c:v>
                </c:pt>
                <c:pt idx="1">
                  <c:v>40.700000000000003</c:v>
                </c:pt>
                <c:pt idx="3">
                  <c:v>44.3</c:v>
                </c:pt>
                <c:pt idx="4">
                  <c:v>38.300000000000011</c:v>
                </c:pt>
                <c:pt idx="5">
                  <c:v>47.8</c:v>
                </c:pt>
                <c:pt idx="6">
                  <c:v>42.2</c:v>
                </c:pt>
                <c:pt idx="7">
                  <c:v>49.600000000000009</c:v>
                </c:pt>
                <c:pt idx="8">
                  <c:v>44.4</c:v>
                </c:pt>
                <c:pt idx="9">
                  <c:v>47.9</c:v>
                </c:pt>
                <c:pt idx="10">
                  <c:v>50.7</c:v>
                </c:pt>
                <c:pt idx="11">
                  <c:v>47.2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6176"/>
        <c:axId val="34227712"/>
      </c:lineChart>
      <c:catAx>
        <c:axId val="3422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227712"/>
        <c:crosses val="autoZero"/>
        <c:auto val="1"/>
        <c:lblAlgn val="ctr"/>
        <c:lblOffset val="100"/>
        <c:noMultiLvlLbl val="0"/>
      </c:catAx>
      <c:valAx>
        <c:axId val="34227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 dirty="0" smtClean="0">
                    <a:effectLst/>
                  </a:rPr>
                  <a:t>Age-adjusted percent reporting ever getting HIV/AIDS test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5695267799603403E-3"/>
              <c:y val="7.88116544698019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226176"/>
        <c:crosses val="autoZero"/>
        <c:crossBetween val="between"/>
      </c:valAx>
    </c:plotArea>
    <c:legend>
      <c:legendPos val="t"/>
      <c:layout/>
      <c:overlay val="0"/>
    </c:legend>
    <c:plotVisOnly val="1"/>
    <c:dispBlanksAs val="span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366539367952E-2"/>
          <c:y val="5.4429773124861199E-2"/>
          <c:w val="0.87625365723135795"/>
          <c:h val="0.89114045375027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'Ever Tested'!$I$1</c:f>
              <c:strCache>
                <c:ptCount val="1"/>
                <c:pt idx="0">
                  <c:v>TEST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2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8"/>
            <c:invertIfNegative val="0"/>
            <c:bubble3D val="0"/>
            <c:spPr>
              <a:solidFill>
                <a:schemeClr val="accent6"/>
              </a:solidFill>
            </c:spPr>
          </c:dPt>
          <c:cat>
            <c:numRef>
              <c:f>'Ever Tested'!$F$2:$F$60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</c:numCache>
            </c:numRef>
          </c:cat>
          <c:val>
            <c:numRef>
              <c:f>'Ever Tested'!$I$2:$I$60</c:f>
              <c:numCache>
                <c:formatCode>General</c:formatCode>
                <c:ptCount val="59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43</c:v>
                </c:pt>
                <c:pt idx="4">
                  <c:v>43</c:v>
                </c:pt>
                <c:pt idx="5">
                  <c:v>45</c:v>
                </c:pt>
                <c:pt idx="6">
                  <c:v>47</c:v>
                </c:pt>
                <c:pt idx="7">
                  <c:v>48</c:v>
                </c:pt>
                <c:pt idx="8">
                  <c:v>49</c:v>
                </c:pt>
                <c:pt idx="9">
                  <c:v>50</c:v>
                </c:pt>
                <c:pt idx="10">
                  <c:v>52</c:v>
                </c:pt>
                <c:pt idx="11">
                  <c:v>53</c:v>
                </c:pt>
                <c:pt idx="12">
                  <c:v>55</c:v>
                </c:pt>
                <c:pt idx="13">
                  <c:v>55</c:v>
                </c:pt>
                <c:pt idx="14">
                  <c:v>56</c:v>
                </c:pt>
                <c:pt idx="15">
                  <c:v>56</c:v>
                </c:pt>
                <c:pt idx="16">
                  <c:v>58</c:v>
                </c:pt>
                <c:pt idx="17">
                  <c:v>58</c:v>
                </c:pt>
                <c:pt idx="18">
                  <c:v>59</c:v>
                </c:pt>
                <c:pt idx="19">
                  <c:v>59</c:v>
                </c:pt>
                <c:pt idx="20">
                  <c:v>60</c:v>
                </c:pt>
                <c:pt idx="21">
                  <c:v>60</c:v>
                </c:pt>
                <c:pt idx="22">
                  <c:v>61</c:v>
                </c:pt>
                <c:pt idx="23">
                  <c:v>61</c:v>
                </c:pt>
                <c:pt idx="24">
                  <c:v>62</c:v>
                </c:pt>
                <c:pt idx="25">
                  <c:v>62</c:v>
                </c:pt>
                <c:pt idx="26">
                  <c:v>63</c:v>
                </c:pt>
                <c:pt idx="27">
                  <c:v>63</c:v>
                </c:pt>
                <c:pt idx="28">
                  <c:v>64</c:v>
                </c:pt>
                <c:pt idx="29">
                  <c:v>64</c:v>
                </c:pt>
                <c:pt idx="30">
                  <c:v>64</c:v>
                </c:pt>
                <c:pt idx="31">
                  <c:v>65</c:v>
                </c:pt>
                <c:pt idx="32">
                  <c:v>65</c:v>
                </c:pt>
                <c:pt idx="33">
                  <c:v>66</c:v>
                </c:pt>
                <c:pt idx="34">
                  <c:v>66</c:v>
                </c:pt>
                <c:pt idx="35">
                  <c:v>66</c:v>
                </c:pt>
                <c:pt idx="36">
                  <c:v>66</c:v>
                </c:pt>
                <c:pt idx="37">
                  <c:v>67</c:v>
                </c:pt>
                <c:pt idx="38">
                  <c:v>67</c:v>
                </c:pt>
                <c:pt idx="39">
                  <c:v>68</c:v>
                </c:pt>
                <c:pt idx="40">
                  <c:v>70</c:v>
                </c:pt>
                <c:pt idx="41">
                  <c:v>70</c:v>
                </c:pt>
                <c:pt idx="42">
                  <c:v>70</c:v>
                </c:pt>
                <c:pt idx="43">
                  <c:v>71</c:v>
                </c:pt>
                <c:pt idx="44">
                  <c:v>71</c:v>
                </c:pt>
                <c:pt idx="45">
                  <c:v>74</c:v>
                </c:pt>
                <c:pt idx="46">
                  <c:v>75</c:v>
                </c:pt>
                <c:pt idx="47">
                  <c:v>75</c:v>
                </c:pt>
                <c:pt idx="48">
                  <c:v>75</c:v>
                </c:pt>
                <c:pt idx="49">
                  <c:v>76</c:v>
                </c:pt>
                <c:pt idx="50">
                  <c:v>77</c:v>
                </c:pt>
                <c:pt idx="51">
                  <c:v>77</c:v>
                </c:pt>
                <c:pt idx="52">
                  <c:v>78</c:v>
                </c:pt>
                <c:pt idx="53">
                  <c:v>80</c:v>
                </c:pt>
                <c:pt idx="54">
                  <c:v>80</c:v>
                </c:pt>
                <c:pt idx="55">
                  <c:v>81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</c:numCache>
            </c:numRef>
          </c:val>
        </c:ser>
        <c:ser>
          <c:idx val="1"/>
          <c:order val="1"/>
          <c:tx>
            <c:strRef>
              <c:f>'Ever Tested'!$J$2</c:f>
              <c:strCache>
                <c:ptCount val="1"/>
                <c:pt idx="0">
                  <c:v>62</c:v>
                </c:pt>
              </c:strCache>
            </c:strRef>
          </c:tx>
          <c:spPr>
            <a:noFill/>
          </c:spPr>
          <c:invertIfNegative val="0"/>
          <c:trendline>
            <c:spPr>
              <a:ln w="28575">
                <a:solidFill>
                  <a:schemeClr val="accent5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'Ever Tested'!$J$2:$J$60</c:f>
              <c:numCache>
                <c:formatCode>General</c:formatCode>
                <c:ptCount val="59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62</c:v>
                </c:pt>
                <c:pt idx="5">
                  <c:v>62</c:v>
                </c:pt>
                <c:pt idx="6">
                  <c:v>62</c:v>
                </c:pt>
                <c:pt idx="7">
                  <c:v>62</c:v>
                </c:pt>
                <c:pt idx="8">
                  <c:v>62</c:v>
                </c:pt>
                <c:pt idx="9">
                  <c:v>62</c:v>
                </c:pt>
                <c:pt idx="10">
                  <c:v>62</c:v>
                </c:pt>
                <c:pt idx="11">
                  <c:v>62</c:v>
                </c:pt>
                <c:pt idx="12">
                  <c:v>62</c:v>
                </c:pt>
                <c:pt idx="13">
                  <c:v>62</c:v>
                </c:pt>
                <c:pt idx="14">
                  <c:v>62</c:v>
                </c:pt>
                <c:pt idx="15">
                  <c:v>62</c:v>
                </c:pt>
                <c:pt idx="16">
                  <c:v>62</c:v>
                </c:pt>
                <c:pt idx="17">
                  <c:v>62</c:v>
                </c:pt>
                <c:pt idx="18">
                  <c:v>62</c:v>
                </c:pt>
                <c:pt idx="19">
                  <c:v>62</c:v>
                </c:pt>
                <c:pt idx="20">
                  <c:v>62</c:v>
                </c:pt>
                <c:pt idx="21">
                  <c:v>62</c:v>
                </c:pt>
                <c:pt idx="22">
                  <c:v>62</c:v>
                </c:pt>
                <c:pt idx="23">
                  <c:v>62</c:v>
                </c:pt>
                <c:pt idx="24">
                  <c:v>62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62</c:v>
                </c:pt>
                <c:pt idx="52">
                  <c:v>62</c:v>
                </c:pt>
                <c:pt idx="53">
                  <c:v>62</c:v>
                </c:pt>
                <c:pt idx="54">
                  <c:v>62</c:v>
                </c:pt>
                <c:pt idx="55">
                  <c:v>62</c:v>
                </c:pt>
                <c:pt idx="56">
                  <c:v>62</c:v>
                </c:pt>
                <c:pt idx="57">
                  <c:v>62</c:v>
                </c:pt>
                <c:pt idx="58">
                  <c:v>62</c:v>
                </c:pt>
              </c:numCache>
            </c:numRef>
          </c:val>
        </c:ser>
        <c:ser>
          <c:idx val="2"/>
          <c:order val="2"/>
          <c:tx>
            <c:strRef>
              <c:f>'Ever Tested'!$K$2</c:f>
              <c:strCache>
                <c:ptCount val="1"/>
                <c:pt idx="0">
                  <c:v>75</c:v>
                </c:pt>
              </c:strCache>
            </c:strRef>
          </c:tx>
          <c:spPr>
            <a:noFill/>
          </c:spPr>
          <c:invertIfNegative val="0"/>
          <c:trendline>
            <c:spPr>
              <a:ln w="28575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'Ever Tested'!$K$2:$K$60</c:f>
              <c:numCache>
                <c:formatCode>General</c:formatCode>
                <c:ptCount val="59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75</c:v>
                </c:pt>
                <c:pt idx="22">
                  <c:v>75</c:v>
                </c:pt>
                <c:pt idx="23">
                  <c:v>75</c:v>
                </c:pt>
                <c:pt idx="24">
                  <c:v>75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75</c:v>
                </c:pt>
                <c:pt idx="30">
                  <c:v>75</c:v>
                </c:pt>
                <c:pt idx="31">
                  <c:v>75</c:v>
                </c:pt>
                <c:pt idx="32">
                  <c:v>75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75</c:v>
                </c:pt>
                <c:pt idx="42">
                  <c:v>75</c:v>
                </c:pt>
                <c:pt idx="43">
                  <c:v>75</c:v>
                </c:pt>
                <c:pt idx="44">
                  <c:v>75</c:v>
                </c:pt>
                <c:pt idx="45">
                  <c:v>75</c:v>
                </c:pt>
                <c:pt idx="46">
                  <c:v>75</c:v>
                </c:pt>
                <c:pt idx="47">
                  <c:v>75</c:v>
                </c:pt>
                <c:pt idx="48">
                  <c:v>75</c:v>
                </c:pt>
                <c:pt idx="49">
                  <c:v>75</c:v>
                </c:pt>
                <c:pt idx="50">
                  <c:v>75</c:v>
                </c:pt>
                <c:pt idx="51">
                  <c:v>75</c:v>
                </c:pt>
                <c:pt idx="52">
                  <c:v>75</c:v>
                </c:pt>
                <c:pt idx="53">
                  <c:v>75</c:v>
                </c:pt>
                <c:pt idx="54">
                  <c:v>75</c:v>
                </c:pt>
                <c:pt idx="55">
                  <c:v>75</c:v>
                </c:pt>
                <c:pt idx="56">
                  <c:v>75</c:v>
                </c:pt>
                <c:pt idx="57">
                  <c:v>75</c:v>
                </c:pt>
                <c:pt idx="58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80"/>
        <c:axId val="145154432"/>
        <c:axId val="145155968"/>
      </c:barChart>
      <c:catAx>
        <c:axId val="145154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155968"/>
        <c:crosses val="autoZero"/>
        <c:auto val="1"/>
        <c:lblAlgn val="ctr"/>
        <c:lblOffset val="100"/>
        <c:noMultiLvlLbl val="0"/>
      </c:catAx>
      <c:valAx>
        <c:axId val="145155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</a:t>
                </a:r>
                <a:r>
                  <a:rPr lang="en-US" baseline="0" dirty="0" smtClean="0"/>
                  <a:t> Adults Ever Tested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7030828101331298E-3"/>
              <c:y val="0.1232964883640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5154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53835-60FE-4A47-8EF8-48939B275A4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7DA53C-5887-4E3C-AC69-5CCF5E7CE293}">
      <dgm:prSet phldrT="[Text]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Disparities exist in early HIV/AIDS detection, but are declining</a:t>
          </a:r>
          <a:endParaRPr lang="en-US" dirty="0">
            <a:solidFill>
              <a:schemeClr val="tx1"/>
            </a:solidFill>
          </a:endParaRPr>
        </a:p>
      </dgm:t>
    </dgm:pt>
    <dgm:pt modelId="{D1B96269-BF68-475F-ACA7-232549D1E6B0}" type="parTrans" cxnId="{EEFDD66F-20C1-4D2A-8CFD-6927E94558E5}">
      <dgm:prSet/>
      <dgm:spPr/>
      <dgm:t>
        <a:bodyPr/>
        <a:lstStyle/>
        <a:p>
          <a:endParaRPr lang="en-US"/>
        </a:p>
      </dgm:t>
    </dgm:pt>
    <dgm:pt modelId="{7D4B9F2A-0F51-4CCE-BF46-B86BA8680BE3}" type="sibTrans" cxnId="{EEFDD66F-20C1-4D2A-8CFD-6927E94558E5}">
      <dgm:prSet/>
      <dgm:spPr/>
      <dgm:t>
        <a:bodyPr/>
        <a:lstStyle/>
        <a:p>
          <a:endParaRPr lang="en-US"/>
        </a:p>
      </dgm:t>
    </dgm:pt>
    <dgm:pt modelId="{1B8A7B19-5E52-495A-8A69-868004EE697B}">
      <dgm:prSet phldrT="[Text]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Bronx residents are being diagnosed with HIV at a lower rate and are living with HIV longer</a:t>
          </a:r>
        </a:p>
      </dgm:t>
    </dgm:pt>
    <dgm:pt modelId="{79AA2C9E-7328-4EC1-AAFC-8020794C19BD}" type="parTrans" cxnId="{4395D81E-D688-4AC6-9DB3-5CB570188893}">
      <dgm:prSet/>
      <dgm:spPr/>
      <dgm:t>
        <a:bodyPr/>
        <a:lstStyle/>
        <a:p>
          <a:endParaRPr lang="en-US"/>
        </a:p>
      </dgm:t>
    </dgm:pt>
    <dgm:pt modelId="{27415237-AAF9-471F-A469-D3A3246377B0}" type="sibTrans" cxnId="{4395D81E-D688-4AC6-9DB3-5CB570188893}">
      <dgm:prSet/>
      <dgm:spPr/>
      <dgm:t>
        <a:bodyPr/>
        <a:lstStyle/>
        <a:p>
          <a:endParaRPr lang="en-US"/>
        </a:p>
      </dgm:t>
    </dgm:pt>
    <dgm:pt modelId="{E28B8B33-E660-4A43-A0CB-67BFE3B2CE73}">
      <dgm:prSet phldrT="[Text]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Bronx residents have the highest likelihood of ever having an HIV/AIDS screening compared to other boroughs</a:t>
          </a:r>
          <a:endParaRPr lang="en-US" dirty="0">
            <a:solidFill>
              <a:schemeClr val="tx1"/>
            </a:solidFill>
          </a:endParaRPr>
        </a:p>
      </dgm:t>
    </dgm:pt>
    <dgm:pt modelId="{2AD712BB-E9CC-4707-A536-03B14198A30F}" type="parTrans" cxnId="{955AB1FE-C807-41F5-A95F-5051773ED281}">
      <dgm:prSet/>
      <dgm:spPr/>
      <dgm:t>
        <a:bodyPr/>
        <a:lstStyle/>
        <a:p>
          <a:endParaRPr lang="en-US"/>
        </a:p>
      </dgm:t>
    </dgm:pt>
    <dgm:pt modelId="{A9F0B393-21EC-4571-9646-AA04BD521031}" type="sibTrans" cxnId="{955AB1FE-C807-41F5-A95F-5051773ED281}">
      <dgm:prSet/>
      <dgm:spPr/>
      <dgm:t>
        <a:bodyPr/>
        <a:lstStyle/>
        <a:p>
          <a:endParaRPr lang="en-US"/>
        </a:p>
      </dgm:t>
    </dgm:pt>
    <dgm:pt modelId="{0BEB433D-18DE-457D-B08A-F8E26EEF7152}">
      <dgm:prSet phldrT="[Text]"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sym typeface="Wingdings"/>
            </a:rPr>
            <a:t>AIDS diagnoses are highest in the Bronx amongst non-Hispanic black and males</a:t>
          </a:r>
          <a:endParaRPr lang="en-US" dirty="0">
            <a:solidFill>
              <a:schemeClr val="tx1"/>
            </a:solidFill>
          </a:endParaRPr>
        </a:p>
      </dgm:t>
    </dgm:pt>
    <dgm:pt modelId="{D4418FBE-E1B5-4790-B799-A6942F6BFC5B}" type="parTrans" cxnId="{D0EF33FD-D105-4A58-B3F5-DC61D09159D7}">
      <dgm:prSet/>
      <dgm:spPr/>
      <dgm:t>
        <a:bodyPr/>
        <a:lstStyle/>
        <a:p>
          <a:endParaRPr lang="en-US"/>
        </a:p>
      </dgm:t>
    </dgm:pt>
    <dgm:pt modelId="{4B65F38A-0357-461F-9952-53BA53CE67A5}" type="sibTrans" cxnId="{D0EF33FD-D105-4A58-B3F5-DC61D09159D7}">
      <dgm:prSet/>
      <dgm:spPr/>
      <dgm:t>
        <a:bodyPr/>
        <a:lstStyle/>
        <a:p>
          <a:endParaRPr lang="en-US"/>
        </a:p>
      </dgm:t>
    </dgm:pt>
    <dgm:pt modelId="{FFFE18BA-8F14-4F0F-A3B1-769DC750F682}">
      <dgm:prSet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sym typeface="Wingdings"/>
            </a:rPr>
            <a:t>Bronx residents with lower incomes and less education are more likely to have had an HIV/AIDS test</a:t>
          </a:r>
          <a:endParaRPr lang="en-US" dirty="0" smtClean="0">
            <a:solidFill>
              <a:schemeClr val="tx1"/>
            </a:solidFill>
          </a:endParaRPr>
        </a:p>
      </dgm:t>
    </dgm:pt>
    <dgm:pt modelId="{55159A51-8DA6-4BC5-958B-4A5A01703D16}" type="parTrans" cxnId="{BD85908B-D12E-4C32-ABD6-153D00ADF39B}">
      <dgm:prSet/>
      <dgm:spPr/>
      <dgm:t>
        <a:bodyPr/>
        <a:lstStyle/>
        <a:p>
          <a:endParaRPr lang="en-US"/>
        </a:p>
      </dgm:t>
    </dgm:pt>
    <dgm:pt modelId="{04BF0A5B-593A-4DC9-AFDB-BF27CE5D0662}" type="sibTrans" cxnId="{BD85908B-D12E-4C32-ABD6-153D00ADF39B}">
      <dgm:prSet/>
      <dgm:spPr/>
      <dgm:t>
        <a:bodyPr/>
        <a:lstStyle/>
        <a:p>
          <a:endParaRPr lang="en-US"/>
        </a:p>
      </dgm:t>
    </dgm:pt>
    <dgm:pt modelId="{78E90F94-1C9A-4BBB-832A-14024741F85E}">
      <dgm:prSet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Newly diagnosed Bronx residents equally likely to initiate care, but somewhat less likely to have viral suppression, 2015</a:t>
          </a:r>
          <a:endParaRPr lang="en-US">
            <a:solidFill>
              <a:schemeClr val="tx1"/>
            </a:solidFill>
          </a:endParaRPr>
        </a:p>
      </dgm:t>
    </dgm:pt>
    <dgm:pt modelId="{8EC1EEEF-C0EB-4098-9B91-40BCEBCD54C6}" type="parTrans" cxnId="{AD099DD5-C42E-47A6-A0E1-A3F9A336F213}">
      <dgm:prSet/>
      <dgm:spPr/>
      <dgm:t>
        <a:bodyPr/>
        <a:lstStyle/>
        <a:p>
          <a:endParaRPr lang="en-US"/>
        </a:p>
      </dgm:t>
    </dgm:pt>
    <dgm:pt modelId="{834F3630-64A6-4E06-BC91-458F67705C61}" type="sibTrans" cxnId="{AD099DD5-C42E-47A6-A0E1-A3F9A336F213}">
      <dgm:prSet/>
      <dgm:spPr/>
      <dgm:t>
        <a:bodyPr/>
        <a:lstStyle/>
        <a:p>
          <a:endParaRPr lang="en-US"/>
        </a:p>
      </dgm:t>
    </dgm:pt>
    <dgm:pt modelId="{B09C47E1-0000-418A-A191-1D6A562282E2}" type="pres">
      <dgm:prSet presAssocID="{4EE53835-60FE-4A47-8EF8-48939B275A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E911B-5E93-4AB8-A855-05B21011A207}" type="pres">
      <dgm:prSet presAssocID="{757DA53C-5887-4E3C-AC69-5CCF5E7CE293}" presName="node" presStyleLbl="node1" presStyleIdx="0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35C98-0573-4B9C-B897-2504840FF187}" type="pres">
      <dgm:prSet presAssocID="{7D4B9F2A-0F51-4CCE-BF46-B86BA8680BE3}" presName="sibTrans" presStyleCnt="0"/>
      <dgm:spPr/>
    </dgm:pt>
    <dgm:pt modelId="{DC472368-19AC-4BA2-B9B1-024B31B921F6}" type="pres">
      <dgm:prSet presAssocID="{1B8A7B19-5E52-495A-8A69-868004EE697B}" presName="node" presStyleLbl="node1" presStyleIdx="1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E16CE-C75B-4B64-8EF2-839F62B529C4}" type="pres">
      <dgm:prSet presAssocID="{27415237-AAF9-471F-A469-D3A3246377B0}" presName="sibTrans" presStyleCnt="0"/>
      <dgm:spPr/>
    </dgm:pt>
    <dgm:pt modelId="{12E1DFF4-A8C5-44A6-B1E8-E1944F0286B7}" type="pres">
      <dgm:prSet presAssocID="{FFFE18BA-8F14-4F0F-A3B1-769DC750F6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5B19A-7EBF-4C1F-A011-2C0F8A2509EB}" type="pres">
      <dgm:prSet presAssocID="{04BF0A5B-593A-4DC9-AFDB-BF27CE5D0662}" presName="sibTrans" presStyleCnt="0"/>
      <dgm:spPr/>
    </dgm:pt>
    <dgm:pt modelId="{7C4D7EBF-88FB-49FD-BD6F-7B7507900C61}" type="pres">
      <dgm:prSet presAssocID="{E28B8B33-E660-4A43-A0CB-67BFE3B2CE73}" presName="node" presStyleLbl="node1" presStyleIdx="3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8FCE5-8FD6-49B6-B9FF-27A675E9F49D}" type="pres">
      <dgm:prSet presAssocID="{A9F0B393-21EC-4571-9646-AA04BD521031}" presName="sibTrans" presStyleCnt="0"/>
      <dgm:spPr/>
    </dgm:pt>
    <dgm:pt modelId="{625A6005-242B-48CC-9F5B-52709C47327C}" type="pres">
      <dgm:prSet presAssocID="{78E90F94-1C9A-4BBB-832A-14024741F85E}" presName="node" presStyleLbl="node1" presStyleIdx="4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00CA-03C3-428F-AB9C-DB74BB6CD7A9}" type="pres">
      <dgm:prSet presAssocID="{834F3630-64A6-4E06-BC91-458F67705C61}" presName="sibTrans" presStyleCnt="0"/>
      <dgm:spPr/>
    </dgm:pt>
    <dgm:pt modelId="{EB98F2FF-D101-42A8-97F8-24161B0966AF}" type="pres">
      <dgm:prSet presAssocID="{0BEB433D-18DE-457D-B08A-F8E26EEF7152}" presName="node" presStyleLbl="node1" presStyleIdx="5" presStyleCnt="6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9ADDE-4DB1-4280-AF2D-418B45A96E14}" type="presOf" srcId="{4EE53835-60FE-4A47-8EF8-48939B275A45}" destId="{B09C47E1-0000-418A-A191-1D6A562282E2}" srcOrd="0" destOrd="0" presId="urn:microsoft.com/office/officeart/2005/8/layout/default"/>
    <dgm:cxn modelId="{4395D81E-D688-4AC6-9DB3-5CB570188893}" srcId="{4EE53835-60FE-4A47-8EF8-48939B275A45}" destId="{1B8A7B19-5E52-495A-8A69-868004EE697B}" srcOrd="1" destOrd="0" parTransId="{79AA2C9E-7328-4EC1-AAFC-8020794C19BD}" sibTransId="{27415237-AAF9-471F-A469-D3A3246377B0}"/>
    <dgm:cxn modelId="{D0EF33FD-D105-4A58-B3F5-DC61D09159D7}" srcId="{4EE53835-60FE-4A47-8EF8-48939B275A45}" destId="{0BEB433D-18DE-457D-B08A-F8E26EEF7152}" srcOrd="5" destOrd="0" parTransId="{D4418FBE-E1B5-4790-B799-A6942F6BFC5B}" sibTransId="{4B65F38A-0357-461F-9952-53BA53CE67A5}"/>
    <dgm:cxn modelId="{AD099DD5-C42E-47A6-A0E1-A3F9A336F213}" srcId="{4EE53835-60FE-4A47-8EF8-48939B275A45}" destId="{78E90F94-1C9A-4BBB-832A-14024741F85E}" srcOrd="4" destOrd="0" parTransId="{8EC1EEEF-C0EB-4098-9B91-40BCEBCD54C6}" sibTransId="{834F3630-64A6-4E06-BC91-458F67705C61}"/>
    <dgm:cxn modelId="{955AB1FE-C807-41F5-A95F-5051773ED281}" srcId="{4EE53835-60FE-4A47-8EF8-48939B275A45}" destId="{E28B8B33-E660-4A43-A0CB-67BFE3B2CE73}" srcOrd="3" destOrd="0" parTransId="{2AD712BB-E9CC-4707-A536-03B14198A30F}" sibTransId="{A9F0B393-21EC-4571-9646-AA04BD521031}"/>
    <dgm:cxn modelId="{4201E1D7-20DD-4BBC-8699-CC5137437F22}" type="presOf" srcId="{FFFE18BA-8F14-4F0F-A3B1-769DC750F682}" destId="{12E1DFF4-A8C5-44A6-B1E8-E1944F0286B7}" srcOrd="0" destOrd="0" presId="urn:microsoft.com/office/officeart/2005/8/layout/default"/>
    <dgm:cxn modelId="{EAC14B3F-9213-45B7-A153-7DE472E3562D}" type="presOf" srcId="{1B8A7B19-5E52-495A-8A69-868004EE697B}" destId="{DC472368-19AC-4BA2-B9B1-024B31B921F6}" srcOrd="0" destOrd="0" presId="urn:microsoft.com/office/officeart/2005/8/layout/default"/>
    <dgm:cxn modelId="{467BE373-F9C7-48E3-98DF-C8DE867A695F}" type="presOf" srcId="{78E90F94-1C9A-4BBB-832A-14024741F85E}" destId="{625A6005-242B-48CC-9F5B-52709C47327C}" srcOrd="0" destOrd="0" presId="urn:microsoft.com/office/officeart/2005/8/layout/default"/>
    <dgm:cxn modelId="{93EA4A4B-6E4A-491B-BF2C-4A309CF00BF8}" type="presOf" srcId="{0BEB433D-18DE-457D-B08A-F8E26EEF7152}" destId="{EB98F2FF-D101-42A8-97F8-24161B0966AF}" srcOrd="0" destOrd="0" presId="urn:microsoft.com/office/officeart/2005/8/layout/default"/>
    <dgm:cxn modelId="{06D12027-9040-4E72-B4F8-D7C4ED280600}" type="presOf" srcId="{757DA53C-5887-4E3C-AC69-5CCF5E7CE293}" destId="{E5FE911B-5E93-4AB8-A855-05B21011A207}" srcOrd="0" destOrd="0" presId="urn:microsoft.com/office/officeart/2005/8/layout/default"/>
    <dgm:cxn modelId="{BD85908B-D12E-4C32-ABD6-153D00ADF39B}" srcId="{4EE53835-60FE-4A47-8EF8-48939B275A45}" destId="{FFFE18BA-8F14-4F0F-A3B1-769DC750F682}" srcOrd="2" destOrd="0" parTransId="{55159A51-8DA6-4BC5-958B-4A5A01703D16}" sibTransId="{04BF0A5B-593A-4DC9-AFDB-BF27CE5D0662}"/>
    <dgm:cxn modelId="{EEFDD66F-20C1-4D2A-8CFD-6927E94558E5}" srcId="{4EE53835-60FE-4A47-8EF8-48939B275A45}" destId="{757DA53C-5887-4E3C-AC69-5CCF5E7CE293}" srcOrd="0" destOrd="0" parTransId="{D1B96269-BF68-475F-ACA7-232549D1E6B0}" sibTransId="{7D4B9F2A-0F51-4CCE-BF46-B86BA8680BE3}"/>
    <dgm:cxn modelId="{82FDEC6D-7027-4625-BE3A-D98A61398448}" type="presOf" srcId="{E28B8B33-E660-4A43-A0CB-67BFE3B2CE73}" destId="{7C4D7EBF-88FB-49FD-BD6F-7B7507900C61}" srcOrd="0" destOrd="0" presId="urn:microsoft.com/office/officeart/2005/8/layout/default"/>
    <dgm:cxn modelId="{928CF885-6890-430A-9C17-F6C94E07B761}" type="presParOf" srcId="{B09C47E1-0000-418A-A191-1D6A562282E2}" destId="{E5FE911B-5E93-4AB8-A855-05B21011A207}" srcOrd="0" destOrd="0" presId="urn:microsoft.com/office/officeart/2005/8/layout/default"/>
    <dgm:cxn modelId="{33FB4509-9978-495F-9C64-A6C194F5EEB8}" type="presParOf" srcId="{B09C47E1-0000-418A-A191-1D6A562282E2}" destId="{B8235C98-0573-4B9C-B897-2504840FF187}" srcOrd="1" destOrd="0" presId="urn:microsoft.com/office/officeart/2005/8/layout/default"/>
    <dgm:cxn modelId="{41EF19F8-7C5B-466C-8536-CD5E7D2C01AF}" type="presParOf" srcId="{B09C47E1-0000-418A-A191-1D6A562282E2}" destId="{DC472368-19AC-4BA2-B9B1-024B31B921F6}" srcOrd="2" destOrd="0" presId="urn:microsoft.com/office/officeart/2005/8/layout/default"/>
    <dgm:cxn modelId="{B71673C1-FDCA-427F-8914-6EBD001D5C65}" type="presParOf" srcId="{B09C47E1-0000-418A-A191-1D6A562282E2}" destId="{5E6E16CE-C75B-4B64-8EF2-839F62B529C4}" srcOrd="3" destOrd="0" presId="urn:microsoft.com/office/officeart/2005/8/layout/default"/>
    <dgm:cxn modelId="{DD0E643B-6869-4B7A-85B1-F6986B3A4887}" type="presParOf" srcId="{B09C47E1-0000-418A-A191-1D6A562282E2}" destId="{12E1DFF4-A8C5-44A6-B1E8-E1944F0286B7}" srcOrd="4" destOrd="0" presId="urn:microsoft.com/office/officeart/2005/8/layout/default"/>
    <dgm:cxn modelId="{44926A92-326F-46CF-84BA-A4004D9775F5}" type="presParOf" srcId="{B09C47E1-0000-418A-A191-1D6A562282E2}" destId="{2675B19A-7EBF-4C1F-A011-2C0F8A2509EB}" srcOrd="5" destOrd="0" presId="urn:microsoft.com/office/officeart/2005/8/layout/default"/>
    <dgm:cxn modelId="{6D610288-1676-47F0-BD13-4880C2A3B770}" type="presParOf" srcId="{B09C47E1-0000-418A-A191-1D6A562282E2}" destId="{7C4D7EBF-88FB-49FD-BD6F-7B7507900C61}" srcOrd="6" destOrd="0" presId="urn:microsoft.com/office/officeart/2005/8/layout/default"/>
    <dgm:cxn modelId="{6C7F341B-3265-4AF4-86B1-CAB6607440A2}" type="presParOf" srcId="{B09C47E1-0000-418A-A191-1D6A562282E2}" destId="{8898FCE5-8FD6-49B6-B9FF-27A675E9F49D}" srcOrd="7" destOrd="0" presId="urn:microsoft.com/office/officeart/2005/8/layout/default"/>
    <dgm:cxn modelId="{7C822970-A85A-4D31-AC73-6FB71828D228}" type="presParOf" srcId="{B09C47E1-0000-418A-A191-1D6A562282E2}" destId="{625A6005-242B-48CC-9F5B-52709C47327C}" srcOrd="8" destOrd="0" presId="urn:microsoft.com/office/officeart/2005/8/layout/default"/>
    <dgm:cxn modelId="{B8F3D5E0-0334-4323-8303-80AE1AFD0986}" type="presParOf" srcId="{B09C47E1-0000-418A-A191-1D6A562282E2}" destId="{157A00CA-03C3-428F-AB9C-DB74BB6CD7A9}" srcOrd="9" destOrd="0" presId="urn:microsoft.com/office/officeart/2005/8/layout/default"/>
    <dgm:cxn modelId="{AFAB28C1-E783-452D-BC9A-4AB9C88C2394}" type="presParOf" srcId="{B09C47E1-0000-418A-A191-1D6A562282E2}" destId="{EB98F2FF-D101-42A8-97F8-24161B0966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E911B-5E93-4AB8-A855-05B21011A207}">
      <dsp:nvSpPr>
        <dsp:cNvPr id="0" name=""/>
        <dsp:cNvSpPr/>
      </dsp:nvSpPr>
      <dsp:spPr>
        <a:xfrm>
          <a:off x="0" y="381004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Disparities exist in early HIV/AIDS detection, but are declining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381004"/>
        <a:ext cx="3095624" cy="1857375"/>
      </dsp:txXfrm>
    </dsp:sp>
    <dsp:sp modelId="{DC472368-19AC-4BA2-B9B1-024B31B921F6}">
      <dsp:nvSpPr>
        <dsp:cNvPr id="0" name=""/>
        <dsp:cNvSpPr/>
      </dsp:nvSpPr>
      <dsp:spPr>
        <a:xfrm>
          <a:off x="3405187" y="381004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Bronx residents are being diagnosed with HIV at a lower rate and are living with HIV longer</a:t>
          </a:r>
        </a:p>
      </dsp:txBody>
      <dsp:txXfrm>
        <a:off x="3405187" y="381004"/>
        <a:ext cx="3095624" cy="1857375"/>
      </dsp:txXfrm>
    </dsp:sp>
    <dsp:sp modelId="{12E1DFF4-A8C5-44A6-B1E8-E1944F0286B7}">
      <dsp:nvSpPr>
        <dsp:cNvPr id="0" name=""/>
        <dsp:cNvSpPr/>
      </dsp:nvSpPr>
      <dsp:spPr>
        <a:xfrm>
          <a:off x="6810375" y="408957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sym typeface="Wingdings"/>
            </a:rPr>
            <a:t>Bronx residents with lower incomes and less education are more likely to have had an HIV/AIDS test</a:t>
          </a:r>
          <a:endParaRPr lang="en-US" sz="2100" kern="1200" dirty="0" smtClean="0">
            <a:solidFill>
              <a:schemeClr val="tx1"/>
            </a:solidFill>
          </a:endParaRPr>
        </a:p>
      </dsp:txBody>
      <dsp:txXfrm>
        <a:off x="6810375" y="408957"/>
        <a:ext cx="3095624" cy="1857375"/>
      </dsp:txXfrm>
    </dsp:sp>
    <dsp:sp modelId="{7C4D7EBF-88FB-49FD-BD6F-7B7507900C61}">
      <dsp:nvSpPr>
        <dsp:cNvPr id="0" name=""/>
        <dsp:cNvSpPr/>
      </dsp:nvSpPr>
      <dsp:spPr>
        <a:xfrm>
          <a:off x="0" y="2547941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Bronx residents have the highest likelihood of ever having an HIV/AIDS screening compared to other boroughs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2547941"/>
        <a:ext cx="3095624" cy="1857375"/>
      </dsp:txXfrm>
    </dsp:sp>
    <dsp:sp modelId="{625A6005-242B-48CC-9F5B-52709C47327C}">
      <dsp:nvSpPr>
        <dsp:cNvPr id="0" name=""/>
        <dsp:cNvSpPr/>
      </dsp:nvSpPr>
      <dsp:spPr>
        <a:xfrm>
          <a:off x="3405187" y="2547941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tx1"/>
              </a:solidFill>
            </a:rPr>
            <a:t>Newly diagnosed Bronx residents equally likely to initiate care, but somewhat less likely to have viral suppression, 2015</a:t>
          </a:r>
          <a:endParaRPr lang="en-US" sz="2100" kern="1200">
            <a:solidFill>
              <a:schemeClr val="tx1"/>
            </a:solidFill>
          </a:endParaRPr>
        </a:p>
      </dsp:txBody>
      <dsp:txXfrm>
        <a:off x="3405187" y="2547941"/>
        <a:ext cx="3095624" cy="1857375"/>
      </dsp:txXfrm>
    </dsp:sp>
    <dsp:sp modelId="{EB98F2FF-D101-42A8-97F8-24161B0966AF}">
      <dsp:nvSpPr>
        <dsp:cNvPr id="0" name=""/>
        <dsp:cNvSpPr/>
      </dsp:nvSpPr>
      <dsp:spPr>
        <a:xfrm>
          <a:off x="6810375" y="2547941"/>
          <a:ext cx="3095624" cy="185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sym typeface="Wingdings"/>
            </a:rPr>
            <a:t>AIDS diagnoses are highest in the Bronx amongst non-Hispanic black and males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810375" y="2547941"/>
        <a:ext cx="3095624" cy="185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68DFD0-178C-48EF-A6DE-494971253022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0EE4A2-7554-4E4D-A61D-B3472264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8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670692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6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1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23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0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87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1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+mn-lt"/>
              </a:rPr>
              <a:t>MSM-IDU (N = 4), transgender people with sexual contact (N = 10), and new diagnoses with other/unknown transmission risk not displayed.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0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NYC </a:t>
            </a:r>
            <a:r>
              <a:rPr lang="en-US" dirty="0"/>
              <a:t>needle exchange program was implemented in 1992</a:t>
            </a:r>
          </a:p>
          <a:p>
            <a:r>
              <a:rPr lang="en-US" dirty="0"/>
              <a:t>**Since June 1, 2000, laboratories and health care providers in New York State have been required to report HIV infection even in persons without AIDS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65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age+gender</a:t>
            </a:r>
            <a:r>
              <a:rPr lang="en-US" dirty="0" smtClean="0"/>
              <a:t> graph</a:t>
            </a:r>
            <a:r>
              <a:rPr lang="en-US" baseline="0" dirty="0" smtClean="0"/>
              <a:t> / breakdown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8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2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2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0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9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E4A2-7554-4E4D-A61D-B347226417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05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50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47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19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3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6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10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98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9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06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37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99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86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08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46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46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77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79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41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2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28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20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3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87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crehm@montefiore.or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584988"/>
            <a:ext cx="11877674" cy="33547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 smtClean="0"/>
              <a:t>Bronx Community Health Dashboard: 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4400" b="0" i="1" dirty="0" smtClean="0"/>
              <a:t>HIV and AIDS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Created: 5/4/2017</a:t>
            </a:r>
            <a:br>
              <a:rPr lang="en-US" sz="2400" b="0" dirty="0" smtClean="0"/>
            </a:br>
            <a:r>
              <a:rPr lang="en-US" sz="2400" b="0" dirty="0" smtClean="0"/>
              <a:t>Last Updated</a:t>
            </a:r>
            <a:r>
              <a:rPr lang="en-US" sz="2400" b="0" smtClean="0"/>
              <a:t>: </a:t>
            </a:r>
            <a:r>
              <a:rPr lang="en-US" sz="2400" b="0" smtClean="0"/>
              <a:t>10/23/2017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14546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39"/>
            <a:ext cx="10969943" cy="830997"/>
          </a:xfrm>
        </p:spPr>
        <p:txBody>
          <a:bodyPr/>
          <a:lstStyle/>
          <a:p>
            <a:r>
              <a:rPr lang="en-US" dirty="0" smtClean="0"/>
              <a:t>Since 2004, the Bronx has had the highest percentage of people ever getting an HIV/AIDS test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90239760"/>
              </p:ext>
            </p:extLst>
          </p:nvPr>
        </p:nvGraphicFramePr>
        <p:xfrm>
          <a:off x="608012" y="1295400"/>
          <a:ext cx="9549342" cy="48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2004-2015. Analysis by Montefiore OCPH. </a:t>
            </a:r>
            <a:endParaRPr lang="en-US" sz="1200" dirty="0" smtClean="0"/>
          </a:p>
          <a:p>
            <a:r>
              <a:rPr lang="en-US" sz="1200" dirty="0" smtClean="0"/>
              <a:t>Comparable data not collected in 2006.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6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 rotWithShape="1">
          <a:blip r:embed="rId3"/>
          <a:srcRect l="42961" t="15326" r="13933" b="16401"/>
          <a:stretch/>
        </p:blipFill>
        <p:spPr bwMode="auto">
          <a:xfrm>
            <a:off x="989012" y="1066800"/>
            <a:ext cx="5624682" cy="5567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76200"/>
            <a:ext cx="5686605" cy="1200329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of 10 community districts with highest HIV testing are in the Bronx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61720"/>
              </p:ext>
            </p:extLst>
          </p:nvPr>
        </p:nvGraphicFramePr>
        <p:xfrm>
          <a:off x="135499" y="1503528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951" y="645602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412" y="1524000"/>
            <a:ext cx="1197572" cy="1032240"/>
            <a:chOff x="4091832" y="1582304"/>
            <a:chExt cx="1306985" cy="1127525"/>
          </a:xfrm>
        </p:grpSpPr>
        <p:grpSp>
          <p:nvGrpSpPr>
            <p:cNvPr id="10" name="Group 9"/>
            <p:cNvGrpSpPr/>
            <p:nvPr/>
          </p:nvGrpSpPr>
          <p:grpSpPr>
            <a:xfrm>
              <a:off x="4091832" y="1582304"/>
              <a:ext cx="1306985" cy="1127525"/>
              <a:chOff x="4083206" y="1590930"/>
              <a:chExt cx="1306985" cy="112752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11607" y="249993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201</a:t>
                </a:r>
                <a:endParaRPr lang="en-US" sz="7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87987" y="249993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202</a:t>
                </a:r>
                <a:endParaRPr lang="en-US" sz="7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26960" y="21991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83206" y="220474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204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82741" y="2007100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206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22942" y="167648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207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05107" y="159093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208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68627" y="2308409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209</a:t>
                </a:r>
                <a:endParaRPr lang="en-US" sz="7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24432" y="2210742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210</a:t>
                </a:r>
                <a:endParaRPr lang="en-US" sz="7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33563" y="1930078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211</a:t>
                </a:r>
                <a:endParaRPr lang="en-US" sz="7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746510" y="159093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212</a:t>
                </a:r>
                <a:endParaRPr lang="en-US" sz="7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174994" y="1998474"/>
              <a:ext cx="365759" cy="21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205</a:t>
              </a:r>
            </a:p>
          </p:txBody>
        </p:sp>
      </p:grp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737007"/>
              </p:ext>
            </p:extLst>
          </p:nvPr>
        </p:nvGraphicFramePr>
        <p:xfrm>
          <a:off x="6246812" y="56702"/>
          <a:ext cx="5879317" cy="276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352707"/>
              </p:ext>
            </p:extLst>
          </p:nvPr>
        </p:nvGraphicFramePr>
        <p:xfrm>
          <a:off x="6856412" y="2895600"/>
          <a:ext cx="5176838" cy="356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80212" y="381000"/>
            <a:ext cx="123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Bronx 75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7955" y="749559"/>
            <a:ext cx="123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NYC 62</a:t>
            </a:r>
            <a:endParaRPr lang="en-US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7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 smtClean="0"/>
              <a:t>HIV Diagnoses in the Bronx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2001-2015</a:t>
            </a:r>
            <a:r>
              <a:rPr lang="en-US" sz="1200" dirty="0"/>
              <a:t>. </a:t>
            </a:r>
            <a:r>
              <a:rPr lang="en-US" sz="1200" dirty="0" smtClean="0"/>
              <a:t>Analysis by Montefiore OCPH. </a:t>
            </a:r>
          </a:p>
          <a:p>
            <a:r>
              <a:rPr lang="en-US" sz="1200" dirty="0" smtClean="0"/>
              <a:t>2002-2004 data for Asian population is statistically unstable.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1812" y="304800"/>
            <a:ext cx="112776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HIV diagnosis rate disparities amongst race/ethnicities in the Bronx have fallen 30% over last 14 years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40711" y="2069068"/>
            <a:ext cx="367904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Non-Hispanic black population’s HIV diagnosis rate has fallen 3 fold since 2001 but remains highest of all race/ethnicities in the Bronx</a:t>
            </a:r>
            <a:endParaRPr lang="en-US" sz="15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3390" y="1447800"/>
            <a:ext cx="10513622" cy="4724400"/>
            <a:chOff x="684212" y="1447800"/>
            <a:chExt cx="10513622" cy="4724400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65774433"/>
                </p:ext>
              </p:extLst>
            </p:nvPr>
          </p:nvGraphicFramePr>
          <p:xfrm>
            <a:off x="684212" y="1447800"/>
            <a:ext cx="8936842" cy="4724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ight Brace 4"/>
            <p:cNvSpPr/>
            <p:nvPr/>
          </p:nvSpPr>
          <p:spPr>
            <a:xfrm>
              <a:off x="2360612" y="1905000"/>
              <a:ext cx="457200" cy="3505200"/>
            </a:xfrm>
            <a:prstGeom prst="rightBrace">
              <a:avLst/>
            </a:prstGeom>
            <a:ln w="28575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Brace 6"/>
            <p:cNvSpPr/>
            <p:nvPr/>
          </p:nvSpPr>
          <p:spPr>
            <a:xfrm>
              <a:off x="9621054" y="4572000"/>
              <a:ext cx="462309" cy="1219200"/>
            </a:xfrm>
            <a:prstGeom prst="rightBrace">
              <a:avLst/>
            </a:prstGeom>
            <a:ln w="28575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3360" y="3486834"/>
              <a:ext cx="12255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4"/>
                  </a:solidFill>
                </a:rPr>
                <a:t>8</a:t>
              </a:r>
              <a:r>
                <a:rPr lang="en-US" dirty="0" smtClean="0"/>
                <a:t> fold difference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52208" y="4858434"/>
              <a:ext cx="134562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4"/>
                  </a:solidFill>
                </a:rPr>
                <a:t>5.8</a:t>
              </a:r>
              <a:r>
                <a:rPr lang="en-US" dirty="0" smtClean="0"/>
                <a:t> fold difference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919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Males in the Bronx have higher rates of HIV diagnoses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577633"/>
              </p:ext>
            </p:extLst>
          </p:nvPr>
        </p:nvGraphicFramePr>
        <p:xfrm>
          <a:off x="227012" y="1447800"/>
          <a:ext cx="5715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2006-2015</a:t>
            </a:r>
            <a:r>
              <a:rPr lang="en-US" sz="1200" dirty="0"/>
              <a:t>. </a:t>
            </a:r>
            <a:r>
              <a:rPr lang="en-US" sz="1200" dirty="0" smtClean="0"/>
              <a:t>Analysis by Montefiore OCPH. </a:t>
            </a:r>
          </a:p>
          <a:p>
            <a:r>
              <a:rPr lang="en-US" sz="1200" dirty="0" smtClean="0"/>
              <a:t>Age </a:t>
            </a:r>
            <a:r>
              <a:rPr lang="en-US" sz="1200" dirty="0"/>
              <a:t>results not </a:t>
            </a:r>
            <a:r>
              <a:rPr lang="en-US" sz="1200" dirty="0" smtClean="0"/>
              <a:t>age-adjusted.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902648"/>
              </p:ext>
            </p:extLst>
          </p:nvPr>
        </p:nvGraphicFramePr>
        <p:xfrm>
          <a:off x="6018212" y="1447800"/>
          <a:ext cx="6019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004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 rotWithShape="1">
          <a:blip r:embed="rId2"/>
          <a:srcRect l="42961" t="14862" r="14369" b="18027"/>
          <a:stretch/>
        </p:blipFill>
        <p:spPr bwMode="auto">
          <a:xfrm>
            <a:off x="973325" y="1295400"/>
            <a:ext cx="5425887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193218"/>
            <a:ext cx="5523430" cy="1200329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of 10 community districts with highest rates of HIV diagnoses are in the Bronx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13371"/>
              </p:ext>
            </p:extLst>
          </p:nvPr>
        </p:nvGraphicFramePr>
        <p:xfrm>
          <a:off x="135499" y="1768699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951" y="645602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88979" y="1600200"/>
            <a:ext cx="1197573" cy="1108440"/>
            <a:chOff x="4124943" y="1499070"/>
            <a:chExt cx="1306986" cy="1210759"/>
          </a:xfrm>
        </p:grpSpPr>
        <p:grpSp>
          <p:nvGrpSpPr>
            <p:cNvPr id="10" name="Group 9"/>
            <p:cNvGrpSpPr/>
            <p:nvPr/>
          </p:nvGrpSpPr>
          <p:grpSpPr>
            <a:xfrm>
              <a:off x="4124943" y="1499070"/>
              <a:ext cx="1306986" cy="1210759"/>
              <a:chOff x="4116317" y="1507696"/>
              <a:chExt cx="1306986" cy="121075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53422" y="249993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87987" y="249993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26960" y="21991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16317" y="21765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204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87987" y="197652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206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39982" y="1718054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207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25926" y="1507696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208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68627" y="2308409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209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57544" y="2340035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210</a:t>
                </a:r>
                <a:endParaRPr lang="en-US" sz="7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08058" y="1923866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211</a:t>
                </a:r>
                <a:endParaRPr lang="en-US" sz="7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808058" y="1507696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212</a:t>
                </a:r>
                <a:endParaRPr lang="en-US" sz="7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210406" y="1992425"/>
              <a:ext cx="365759" cy="21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205</a:t>
              </a:r>
            </a:p>
          </p:txBody>
        </p:sp>
      </p:grp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366741"/>
              </p:ext>
            </p:extLst>
          </p:nvPr>
        </p:nvGraphicFramePr>
        <p:xfrm>
          <a:off x="5942012" y="105218"/>
          <a:ext cx="6151563" cy="279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50757"/>
              </p:ext>
            </p:extLst>
          </p:nvPr>
        </p:nvGraphicFramePr>
        <p:xfrm>
          <a:off x="6780212" y="2928591"/>
          <a:ext cx="5181600" cy="352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51612" y="1676400"/>
            <a:ext cx="123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Bronx 39.8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9355" y="2085201"/>
            <a:ext cx="123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NYC 30.4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6975" y="76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Highest: Clinton and Chelsea, </a:t>
            </a:r>
            <a:r>
              <a:rPr lang="en-US" sz="1200" smtClean="0"/>
              <a:t>Central Harlem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7386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0969943" cy="830997"/>
          </a:xfrm>
        </p:spPr>
        <p:txBody>
          <a:bodyPr/>
          <a:lstStyle/>
          <a:p>
            <a:r>
              <a:rPr lang="en-US" dirty="0" smtClean="0"/>
              <a:t>HIV Diagnoses rate in the Bronx is highest and increasing for men who have sex with men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2001-2015. Analysis by Montefiore OCPH. </a:t>
            </a:r>
          </a:p>
          <a:p>
            <a:r>
              <a:rPr lang="en-US" sz="1200" dirty="0" smtClean="0"/>
              <a:t>Combined MSM-IDU category was not created until 2009</a:t>
            </a:r>
            <a:r>
              <a:rPr lang="en-US" sz="1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9512" y="41148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*numbers from 2015 data</a:t>
            </a:r>
            <a:endParaRPr lang="en-US" sz="9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870841"/>
              </p:ext>
            </p:extLst>
          </p:nvPr>
        </p:nvGraphicFramePr>
        <p:xfrm>
          <a:off x="379412" y="1295401"/>
          <a:ext cx="8024816" cy="468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629083"/>
              </p:ext>
            </p:extLst>
          </p:nvPr>
        </p:nvGraphicFramePr>
        <p:xfrm>
          <a:off x="8360512" y="2217430"/>
          <a:ext cx="3683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Arrow 3"/>
          <p:cNvSpPr/>
          <p:nvPr/>
        </p:nvSpPr>
        <p:spPr>
          <a:xfrm rot="18917443">
            <a:off x="8245098" y="4395840"/>
            <a:ext cx="726615" cy="3508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1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969943" cy="830997"/>
          </a:xfrm>
        </p:spPr>
        <p:txBody>
          <a:bodyPr/>
          <a:lstStyle/>
          <a:p>
            <a:r>
              <a:rPr lang="en-US" dirty="0" smtClean="0"/>
              <a:t>HIV diagnosis rate is highest for females with heterosexual contact in the Bronx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2001-2015</a:t>
            </a:r>
            <a:r>
              <a:rPr lang="en-US" sz="1200" dirty="0"/>
              <a:t>. </a:t>
            </a:r>
            <a:r>
              <a:rPr lang="en-US" sz="1200" dirty="0" smtClean="0"/>
              <a:t>Analysis by Montefiore OCPH.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values falling below 10 are not displayed on chart.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012" y="3960168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*numbers from 2015 data</a:t>
            </a:r>
            <a:endParaRPr lang="en-US" sz="9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177701"/>
              </p:ext>
            </p:extLst>
          </p:nvPr>
        </p:nvGraphicFramePr>
        <p:xfrm>
          <a:off x="531812" y="1143000"/>
          <a:ext cx="7924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726911"/>
              </p:ext>
            </p:extLst>
          </p:nvPr>
        </p:nvGraphicFramePr>
        <p:xfrm>
          <a:off x="8214795" y="2057400"/>
          <a:ext cx="3937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ight Arrow 11"/>
          <p:cNvSpPr/>
          <p:nvPr/>
        </p:nvSpPr>
        <p:spPr>
          <a:xfrm rot="18917443">
            <a:off x="8473698" y="4395840"/>
            <a:ext cx="726615" cy="3508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6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 smtClean="0"/>
              <a:t>AIDS Diagnoses in the Bronx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8052" y="5105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AIDS Diagnosis is defined as:</a:t>
            </a:r>
          </a:p>
          <a:p>
            <a:r>
              <a:rPr lang="en-US" dirty="0" smtClean="0"/>
              <a:t>1). Those diagnosed concurrent with HIV</a:t>
            </a:r>
          </a:p>
          <a:p>
            <a:r>
              <a:rPr lang="en-US" dirty="0" smtClean="0"/>
              <a:t>2). Those who transitioned from HIV to AIDS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</a:t>
            </a:r>
            <a:r>
              <a:rPr lang="en-US" altLang="en-US" dirty="0" smtClean="0">
                <a:solidFill>
                  <a:srgbClr val="000000"/>
                </a:solidFill>
              </a:rPr>
              <a:t>he </a:t>
            </a:r>
            <a:r>
              <a:rPr lang="en-US" altLang="en-US" dirty="0">
                <a:solidFill>
                  <a:srgbClr val="000000"/>
                </a:solidFill>
              </a:rPr>
              <a:t>proportion of new HIV-only diagnoses that progressed to AIDS within 2 years decreased </a:t>
            </a:r>
            <a:r>
              <a:rPr lang="en-US" altLang="en-US" dirty="0" smtClean="0">
                <a:solidFill>
                  <a:srgbClr val="000000"/>
                </a:solidFill>
              </a:rPr>
              <a:t>50% in </a:t>
            </a:r>
            <a:r>
              <a:rPr lang="en-US" altLang="en-US" dirty="0">
                <a:solidFill>
                  <a:srgbClr val="000000"/>
                </a:solidFill>
              </a:rPr>
              <a:t>the Bronx between 2006 and </a:t>
            </a:r>
            <a:r>
              <a:rPr lang="en-US" altLang="en-US" dirty="0" smtClean="0">
                <a:solidFill>
                  <a:srgbClr val="000000"/>
                </a:solidFill>
              </a:rPr>
              <a:t>2013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905901"/>
              </p:ext>
            </p:extLst>
          </p:nvPr>
        </p:nvGraphicFramePr>
        <p:xfrm>
          <a:off x="1014791" y="1647825"/>
          <a:ext cx="8204200" cy="435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066212" y="1676400"/>
            <a:ext cx="2819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People are classified as having AIDS if they either have one or more AIDS-defining opportunistic illnesses (based </a:t>
            </a:r>
            <a:r>
              <a:rPr lang="en-US" sz="1200" dirty="0" smtClean="0"/>
              <a:t>on1993 </a:t>
            </a:r>
            <a:r>
              <a:rPr lang="en-US" sz="1200" dirty="0"/>
              <a:t>CDC case definition) or a laboratory test indicating suppressed CD4+ cell counts (&lt;200 cells/µL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414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verview of HIV/AIDS in the Bronx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756157"/>
              </p:ext>
            </p:extLst>
          </p:nvPr>
        </p:nvGraphicFramePr>
        <p:xfrm>
          <a:off x="1065212" y="1295400"/>
          <a:ext cx="9906000" cy="484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248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AIDS diagnoses rates are highest amongst non-Hispanic blacks in the Bronx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2001-2015</a:t>
            </a:r>
            <a:r>
              <a:rPr lang="en-US" sz="1200" dirty="0"/>
              <a:t>. </a:t>
            </a:r>
            <a:r>
              <a:rPr lang="en-US" sz="1200" dirty="0" smtClean="0"/>
              <a:t>Analysis by Montefiore OCPH.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2001-2004 data for Asian population unstable.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812" y="1828800"/>
            <a:ext cx="34657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AIDS Diagnosis</a:t>
            </a:r>
            <a:r>
              <a:rPr lang="en-US" sz="1400" dirty="0" smtClean="0"/>
              <a:t>: HIV-infected </a:t>
            </a:r>
            <a:r>
              <a:rPr lang="en-US" sz="1400" dirty="0"/>
              <a:t>and either </a:t>
            </a:r>
            <a:r>
              <a:rPr lang="en-US" sz="1400" dirty="0" smtClean="0"/>
              <a:t>1+ AIDS-defining </a:t>
            </a:r>
            <a:r>
              <a:rPr lang="en-US" sz="1400" dirty="0"/>
              <a:t>opportunistic </a:t>
            </a:r>
            <a:r>
              <a:rPr lang="en-US" sz="1400" dirty="0" smtClean="0"/>
              <a:t>illness or </a:t>
            </a:r>
            <a:r>
              <a:rPr lang="en-US" sz="1400" dirty="0"/>
              <a:t>a </a:t>
            </a:r>
            <a:r>
              <a:rPr lang="en-US" sz="1400" dirty="0" smtClean="0"/>
              <a:t>lab </a:t>
            </a:r>
            <a:r>
              <a:rPr lang="en-US" sz="1400" dirty="0"/>
              <a:t>test indicating suppressed CD4+ cell counts (&lt;200 cells/µL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776127"/>
              </p:ext>
            </p:extLst>
          </p:nvPr>
        </p:nvGraphicFramePr>
        <p:xfrm>
          <a:off x="1522412" y="13716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7649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Males in the Bronx have higher rates of AIDS diagnoses 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572145"/>
              </p:ext>
            </p:extLst>
          </p:nvPr>
        </p:nvGraphicFramePr>
        <p:xfrm>
          <a:off x="227012" y="1500649"/>
          <a:ext cx="5562600" cy="44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2001-2015</a:t>
            </a:r>
            <a:r>
              <a:rPr lang="en-US" sz="1200" dirty="0"/>
              <a:t>. </a:t>
            </a:r>
            <a:r>
              <a:rPr lang="en-US" sz="1200" dirty="0" smtClean="0"/>
              <a:t>Analysis by Montefiore OCPH.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HIV diagnosis rates pre-2006 are unavailable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493916"/>
              </p:ext>
            </p:extLst>
          </p:nvPr>
        </p:nvGraphicFramePr>
        <p:xfrm>
          <a:off x="5789612" y="1467312"/>
          <a:ext cx="6248400" cy="455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6724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969943" cy="830997"/>
          </a:xfrm>
        </p:spPr>
        <p:txBody>
          <a:bodyPr/>
          <a:lstStyle/>
          <a:p>
            <a:r>
              <a:rPr lang="en-US" dirty="0" smtClean="0"/>
              <a:t>In the Bronx, AIDS diagnoses are highest for men who have sex with men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2001-2015</a:t>
            </a:r>
            <a:r>
              <a:rPr lang="en-US" sz="1200" dirty="0"/>
              <a:t>. </a:t>
            </a:r>
            <a:r>
              <a:rPr lang="en-US" sz="1200" dirty="0" smtClean="0"/>
              <a:t>Analysis by Montefiore OCPH.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MSM-IDU category was not created until 2009; 2002 values for Transgender are not statistically significant.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4012" y="44958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*numbers from 2015 data</a:t>
            </a:r>
            <a:endParaRPr lang="en-US" sz="9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661148"/>
              </p:ext>
            </p:extLst>
          </p:nvPr>
        </p:nvGraphicFramePr>
        <p:xfrm>
          <a:off x="417512" y="1219200"/>
          <a:ext cx="7772400" cy="511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563622"/>
              </p:ext>
            </p:extLst>
          </p:nvPr>
        </p:nvGraphicFramePr>
        <p:xfrm>
          <a:off x="8050212" y="2438400"/>
          <a:ext cx="4064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ight Arrow 10"/>
          <p:cNvSpPr/>
          <p:nvPr/>
        </p:nvSpPr>
        <p:spPr>
          <a:xfrm rot="18964972">
            <a:off x="8198872" y="4784784"/>
            <a:ext cx="726615" cy="3508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4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304800"/>
            <a:ext cx="10969943" cy="830997"/>
          </a:xfrm>
        </p:spPr>
        <p:txBody>
          <a:bodyPr/>
          <a:lstStyle/>
          <a:p>
            <a:r>
              <a:rPr lang="en-US" dirty="0" smtClean="0"/>
              <a:t>In the Bronx, AIDS diagnoses are highest for </a:t>
            </a:r>
            <a:r>
              <a:rPr lang="en-US" dirty="0"/>
              <a:t>f</a:t>
            </a:r>
            <a:r>
              <a:rPr lang="en-US" dirty="0" smtClean="0"/>
              <a:t>emales with heterosexual contact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2001-2015</a:t>
            </a:r>
            <a:r>
              <a:rPr lang="en-US" sz="1200" dirty="0"/>
              <a:t>. </a:t>
            </a:r>
            <a:r>
              <a:rPr lang="en-US" sz="1200" dirty="0" smtClean="0"/>
              <a:t>Analysis by Montefiore OCPH.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MSM-IDU category was not created until 2009; 2002 values for Transgender are not statistically significant.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7812" y="4098621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*numbers from 2015 data</a:t>
            </a:r>
            <a:endParaRPr lang="en-US" sz="9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031881"/>
              </p:ext>
            </p:extLst>
          </p:nvPr>
        </p:nvGraphicFramePr>
        <p:xfrm>
          <a:off x="455612" y="1135797"/>
          <a:ext cx="7772400" cy="520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56988"/>
              </p:ext>
            </p:extLst>
          </p:nvPr>
        </p:nvGraphicFramePr>
        <p:xfrm>
          <a:off x="7999412" y="2209800"/>
          <a:ext cx="4064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ight Arrow 12"/>
          <p:cNvSpPr/>
          <p:nvPr/>
        </p:nvSpPr>
        <p:spPr>
          <a:xfrm rot="18917443">
            <a:off x="8245098" y="4700640"/>
            <a:ext cx="726615" cy="3508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0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8106250" cy="1421928"/>
          </a:xfrm>
        </p:spPr>
        <p:txBody>
          <a:bodyPr/>
          <a:lstStyle/>
          <a:p>
            <a:r>
              <a:rPr lang="en-US" dirty="0" smtClean="0"/>
              <a:t>HIV/AIDS Related Care in the Bronx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Timely initiation of care among </a:t>
            </a:r>
            <a:r>
              <a:rPr lang="en-US" altLang="en-US" dirty="0" smtClean="0">
                <a:solidFill>
                  <a:srgbClr val="000000"/>
                </a:solidFill>
              </a:rPr>
              <a:t>newly </a:t>
            </a:r>
            <a:r>
              <a:rPr lang="en-US" altLang="en-US" dirty="0">
                <a:solidFill>
                  <a:srgbClr val="000000"/>
                </a:solidFill>
              </a:rPr>
              <a:t>diagnosed </a:t>
            </a:r>
            <a:r>
              <a:rPr lang="en-US" altLang="en-US" dirty="0" smtClean="0">
                <a:solidFill>
                  <a:srgbClr val="000000"/>
                </a:solidFill>
              </a:rPr>
              <a:t>people with </a:t>
            </a:r>
            <a:r>
              <a:rPr lang="en-US" altLang="en-US" dirty="0">
                <a:solidFill>
                  <a:srgbClr val="000000"/>
                </a:solidFill>
              </a:rPr>
              <a:t>HIV remained steady in the Bronx between 2011 and </a:t>
            </a:r>
            <a:r>
              <a:rPr lang="en-US" altLang="en-US" dirty="0" smtClean="0">
                <a:solidFill>
                  <a:srgbClr val="000000"/>
                </a:solidFill>
              </a:rPr>
              <a:t>2015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224111"/>
              </p:ext>
            </p:extLst>
          </p:nvPr>
        </p:nvGraphicFramePr>
        <p:xfrm>
          <a:off x="1141412" y="1600200"/>
          <a:ext cx="8382000" cy="446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523412" y="2971800"/>
            <a:ext cx="2286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Timely initiation of care is defined as first CD4 or VL drawn within</a:t>
            </a:r>
            <a:r>
              <a:rPr lang="en-US" altLang="en-US" sz="1200" dirty="0">
                <a:cs typeface="Arial" charset="0"/>
              </a:rPr>
              <a:t> </a:t>
            </a:r>
            <a:r>
              <a:rPr lang="en-US" altLang="en-US" sz="1200" dirty="0"/>
              <a:t>3 months (91 days) of HIV diagnosis, following a 7-day lag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0085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09042"/>
            <a:ext cx="10969943" cy="1274195"/>
          </a:xfrm>
        </p:spPr>
        <p:txBody>
          <a:bodyPr/>
          <a:lstStyle/>
          <a:p>
            <a:r>
              <a:rPr lang="en-US" altLang="en-US" sz="3200" dirty="0"/>
              <a:t>Among </a:t>
            </a:r>
            <a:r>
              <a:rPr lang="en-US" altLang="en-US" sz="3200" dirty="0" smtClean="0"/>
              <a:t>Bronx residents newly </a:t>
            </a:r>
            <a:r>
              <a:rPr lang="en-US" altLang="en-US" sz="3200" dirty="0"/>
              <a:t>diagnosed with </a:t>
            </a:r>
            <a:r>
              <a:rPr lang="en-US" altLang="en-US" sz="3200" dirty="0" smtClean="0"/>
              <a:t>HIV in </a:t>
            </a:r>
            <a:r>
              <a:rPr lang="en-US" altLang="en-US" sz="3200" dirty="0"/>
              <a:t>2015, Whites were most likely to have timely initiation of </a:t>
            </a:r>
            <a:r>
              <a:rPr lang="en-US" altLang="en-US" sz="3200" dirty="0" smtClean="0"/>
              <a:t>care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12749"/>
              </p:ext>
            </p:extLst>
          </p:nvPr>
        </p:nvGraphicFramePr>
        <p:xfrm>
          <a:off x="1141412" y="1532533"/>
          <a:ext cx="9144000" cy="475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447212" y="1480903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Timely initiation of care is defined as first CD4 or VL drawn within</a:t>
            </a:r>
            <a:r>
              <a:rPr lang="en-US" altLang="en-US" sz="1200" dirty="0">
                <a:cs typeface="Arial" charset="0"/>
              </a:rPr>
              <a:t> </a:t>
            </a:r>
            <a:r>
              <a:rPr lang="en-US" altLang="en-US" sz="1200" dirty="0"/>
              <a:t>3 months (91 days) of HIV diagnosis, following a 7-day lag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7864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969943" cy="830997"/>
          </a:xfrm>
        </p:spPr>
        <p:txBody>
          <a:bodyPr/>
          <a:lstStyle/>
          <a:p>
            <a:r>
              <a:rPr lang="en-US" altLang="en-US" dirty="0"/>
              <a:t>Among </a:t>
            </a:r>
            <a:r>
              <a:rPr lang="en-US" altLang="en-US" dirty="0" smtClean="0"/>
              <a:t>Bronx residents newly </a:t>
            </a:r>
            <a:r>
              <a:rPr lang="en-US" altLang="en-US" dirty="0"/>
              <a:t>diagnosed with </a:t>
            </a:r>
            <a:r>
              <a:rPr lang="en-US" altLang="en-US" dirty="0" smtClean="0"/>
              <a:t>HIV in </a:t>
            </a:r>
            <a:r>
              <a:rPr lang="en-US" altLang="en-US" dirty="0"/>
              <a:t>2015, </a:t>
            </a:r>
            <a:r>
              <a:rPr lang="en-US" altLang="en-US" dirty="0" smtClean="0"/>
              <a:t>MSM </a:t>
            </a:r>
            <a:r>
              <a:rPr lang="en-US" altLang="en-US" dirty="0"/>
              <a:t>were most likely to have timely initiation of </a:t>
            </a:r>
            <a:r>
              <a:rPr lang="en-US" altLang="en-US" dirty="0" smtClean="0"/>
              <a:t>care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447212" y="1480903"/>
            <a:ext cx="243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200" dirty="0"/>
              <a:t>Timely initiation of care is defined as first CD4 or VL drawn within</a:t>
            </a:r>
            <a:r>
              <a:rPr lang="en-US" altLang="en-US" sz="1200" dirty="0">
                <a:cs typeface="Arial" charset="0"/>
              </a:rPr>
              <a:t> </a:t>
            </a:r>
            <a:r>
              <a:rPr lang="en-US" altLang="en-US" sz="1200" dirty="0"/>
              <a:t>3 months (91 days) of HIV diagnosis, following a 7-day lag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846870"/>
              </p:ext>
            </p:extLst>
          </p:nvPr>
        </p:nvGraphicFramePr>
        <p:xfrm>
          <a:off x="1014791" y="990600"/>
          <a:ext cx="847763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66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36625"/>
            <a:ext cx="10969943" cy="781752"/>
          </a:xfrm>
        </p:spPr>
        <p:txBody>
          <a:bodyPr/>
          <a:lstStyle/>
          <a:p>
            <a:r>
              <a:rPr lang="en-US" sz="2800" dirty="0" smtClean="0"/>
              <a:t>Newly diagnosed Bronx residents equally likely to initiate care, but somewhat less likely to have viral suppression, 2015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02671" y="1295400"/>
          <a:ext cx="1183534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0411" y="1295400"/>
            <a:ext cx="31760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Timely Initiation of Care Among Newly Diagnosed,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4671" y="1295400"/>
            <a:ext cx="307234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Viral Suppression* within 12 Months of HIV Diagnosis,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3005" y="1295400"/>
            <a:ext cx="33388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Viral Suppression* Among PLWHA, 2015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65071" y="16002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99412" y="16002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9012" y="6324600"/>
            <a:ext cx="8077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Data source: Care and Clinical Status of People Newly Diagnosed with HIV and People Living with HIV/AIDS in NYC, 2015. New York City Department of Health &amp; Mental Hygiene, 2016.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12" y="3505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0012" y="5862935"/>
            <a:ext cx="63246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Viral suppression: Viral load ≤200 copies/mL; PLWHA: People Living with HIV/AIDS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812" y="5862935"/>
            <a:ext cx="3733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Timely initiation: First CD4 or viral load drawn within 91 days of diagnosis, following a 7-day lag</a:t>
            </a:r>
          </a:p>
        </p:txBody>
      </p:sp>
    </p:spTree>
    <p:extLst>
      <p:ext uri="{BB962C8B-B14F-4D97-AF65-F5344CB8AC3E}">
        <p14:creationId xmlns:p14="http://schemas.microsoft.com/office/powerpoint/2010/main" val="1029383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21290"/>
            <a:ext cx="10969943" cy="412421"/>
          </a:xfrm>
        </p:spPr>
        <p:txBody>
          <a:bodyPr/>
          <a:lstStyle/>
          <a:p>
            <a:r>
              <a:rPr lang="en-US" sz="2600" dirty="0" smtClean="0"/>
              <a:t>HIV/AIDS related care by risk category for </a:t>
            </a:r>
            <a:r>
              <a:rPr lang="en-US" sz="2600" u="sng" dirty="0" smtClean="0"/>
              <a:t>all of New York City</a:t>
            </a:r>
            <a:r>
              <a:rPr lang="en-US" sz="2600" dirty="0" smtClean="0"/>
              <a:t>, 2015</a:t>
            </a:r>
            <a:endParaRPr lang="en-US" sz="2600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02671" y="1295400"/>
          <a:ext cx="1183534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0411" y="1295400"/>
            <a:ext cx="31760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Timely Initiation of Care Among Newly Diagnosed,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4671" y="1295400"/>
            <a:ext cx="307234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Viral Suppression* within 12 Months of HIV Diagnosis,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3005" y="1295400"/>
            <a:ext cx="33388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Viral Suppression* Among PLWHA, 2015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65071" y="16002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99412" y="16002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9012" y="6400800"/>
            <a:ext cx="8077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900" dirty="0" smtClean="0"/>
              <a:t>Data source: Care and Clinical Status of People Newly Diagnosed with HIV and People Living with HIV/AIDS in NYC, 2015. New York City Department of Health &amp; Mental Hygiene, 2016. MSM = men who have sex with men, IDU = injection drug users, TG-SC = transgender-sexual contact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12" y="3505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0012" y="5862935"/>
            <a:ext cx="63246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Viral suppression: Viral load ≤200 copies/mL; PLWHA: People Living with HIV/AIDS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812" y="5862935"/>
            <a:ext cx="3733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Timely initiation: First CD4 or viral load drawn within 91 days of diagnosis, following a 7-day lag</a:t>
            </a:r>
          </a:p>
        </p:txBody>
      </p:sp>
    </p:spTree>
    <p:extLst>
      <p:ext uri="{BB962C8B-B14F-4D97-AF65-F5344CB8AC3E}">
        <p14:creationId xmlns:p14="http://schemas.microsoft.com/office/powerpoint/2010/main" val="185459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Fewer people are being newly diagnosed with HIV and AIDS in the Bronx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1305" y="6476233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2001-2013. Analysis by Montefiore OCPH.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3811" y="3657600"/>
            <a:ext cx="3084799" cy="235449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HIV Diagnosis</a:t>
            </a:r>
            <a:r>
              <a:rPr lang="en-US" sz="1400" dirty="0" smtClean="0"/>
              <a:t>: </a:t>
            </a:r>
            <a:r>
              <a:rPr lang="en-US" sz="1300" dirty="0" smtClean="0"/>
              <a:t>positive </a:t>
            </a:r>
            <a:r>
              <a:rPr lang="en-US" sz="1300" dirty="0"/>
              <a:t>Western blot test in adults and </a:t>
            </a:r>
            <a:r>
              <a:rPr lang="en-US" sz="1300" dirty="0" smtClean="0"/>
              <a:t>positive </a:t>
            </a:r>
            <a:r>
              <a:rPr lang="en-US" sz="1300" dirty="0"/>
              <a:t>PCR (polymerase chain reaction) test in infants </a:t>
            </a:r>
            <a:r>
              <a:rPr lang="en-US" sz="1300" dirty="0" smtClean="0"/>
              <a:t>&lt;18 months</a:t>
            </a:r>
            <a:endParaRPr lang="en-US" sz="13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u="sng" dirty="0" smtClean="0"/>
              <a:t>AIDS Diagnosis</a:t>
            </a:r>
            <a:r>
              <a:rPr lang="en-US" sz="1400" dirty="0" smtClean="0"/>
              <a:t>: </a:t>
            </a:r>
            <a:r>
              <a:rPr lang="en-US" sz="1300" dirty="0" smtClean="0"/>
              <a:t>HIV-infected </a:t>
            </a:r>
            <a:r>
              <a:rPr lang="en-US" sz="1300" dirty="0"/>
              <a:t>and either </a:t>
            </a:r>
            <a:r>
              <a:rPr lang="en-US" sz="1300" dirty="0" smtClean="0"/>
              <a:t>1+ AIDS-defining </a:t>
            </a:r>
            <a:r>
              <a:rPr lang="en-US" sz="1300" dirty="0"/>
              <a:t>opportunistic </a:t>
            </a:r>
            <a:r>
              <a:rPr lang="en-US" sz="1300" dirty="0" smtClean="0"/>
              <a:t>illness or </a:t>
            </a:r>
            <a:r>
              <a:rPr lang="en-US" sz="1300" dirty="0"/>
              <a:t>a </a:t>
            </a:r>
            <a:r>
              <a:rPr lang="en-US" sz="1300" dirty="0" smtClean="0"/>
              <a:t>lab </a:t>
            </a:r>
            <a:r>
              <a:rPr lang="en-US" sz="1300" dirty="0"/>
              <a:t>test indicating suppressed CD4+ cell counts (&lt;200 cells/µL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706096"/>
              </p:ext>
            </p:extLst>
          </p:nvPr>
        </p:nvGraphicFramePr>
        <p:xfrm>
          <a:off x="608012" y="1320253"/>
          <a:ext cx="7849719" cy="469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142412" y="1219200"/>
            <a:ext cx="2438400" cy="1804540"/>
            <a:chOff x="9142412" y="1219200"/>
            <a:chExt cx="2438400" cy="1804540"/>
          </a:xfrm>
        </p:grpSpPr>
        <p:grpSp>
          <p:nvGrpSpPr>
            <p:cNvPr id="3" name="Group 2"/>
            <p:cNvGrpSpPr/>
            <p:nvPr/>
          </p:nvGrpSpPr>
          <p:grpSpPr>
            <a:xfrm>
              <a:off x="9142412" y="1219200"/>
              <a:ext cx="2438400" cy="1804540"/>
              <a:chOff x="8228012" y="1219200"/>
              <a:chExt cx="2438400" cy="180454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228012" y="1368623"/>
                <a:ext cx="1790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HIV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180512" y="1219200"/>
                <a:ext cx="1485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AIDS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Down Arrow 14"/>
            <p:cNvSpPr/>
            <p:nvPr/>
          </p:nvSpPr>
          <p:spPr>
            <a:xfrm>
              <a:off x="10590212" y="1561332"/>
              <a:ext cx="475488" cy="914400"/>
            </a:xfrm>
            <a:prstGeom prst="downArrow">
              <a:avLst/>
            </a:prstGeom>
            <a:solidFill>
              <a:schemeClr val="accent2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9800017" y="1698492"/>
              <a:ext cx="475488" cy="777240"/>
            </a:xfrm>
            <a:prstGeom prst="downArrow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3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2865"/>
            <a:ext cx="10969943" cy="1206549"/>
          </a:xfrm>
        </p:spPr>
        <p:txBody>
          <a:bodyPr/>
          <a:lstStyle/>
          <a:p>
            <a:r>
              <a:rPr lang="en-US" altLang="en-US" dirty="0"/>
              <a:t>Among </a:t>
            </a:r>
            <a:r>
              <a:rPr lang="en-US" altLang="en-US" dirty="0" smtClean="0"/>
              <a:t>those </a:t>
            </a:r>
            <a:r>
              <a:rPr lang="en-US" altLang="en-US" dirty="0"/>
              <a:t>newly diagnosed with HIV in the Bronx in 2015, 58% achieved viral suppression within 6 months and 69% within 12 months of </a:t>
            </a:r>
            <a:r>
              <a:rPr lang="en-US" altLang="en-US" dirty="0" smtClean="0"/>
              <a:t>diagnosis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145884"/>
              </p:ext>
            </p:extLst>
          </p:nvPr>
        </p:nvGraphicFramePr>
        <p:xfrm>
          <a:off x="1141412" y="1219200"/>
          <a:ext cx="8153400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294812" y="1769893"/>
            <a:ext cx="182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copies/mL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8949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altLang="en-US" dirty="0"/>
              <a:t>Among people newly diagnosed with HIV in the Bronx in 2015, Whites were the least likely to have achieved viral suppression within 12 months of diagnosis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294601"/>
              </p:ext>
            </p:extLst>
          </p:nvPr>
        </p:nvGraphicFramePr>
        <p:xfrm>
          <a:off x="1293812" y="1508760"/>
          <a:ext cx="83820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892863" y="1518285"/>
            <a:ext cx="182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copies/mL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4165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altLang="en-US" dirty="0"/>
              <a:t>Among people newly diagnosed with HIV in the Bronx in 2015, MSM were most likely to have achieved viral suppression within 12 months of </a:t>
            </a:r>
            <a:r>
              <a:rPr lang="en-US" altLang="en-US" dirty="0" smtClean="0"/>
              <a:t>diagnosis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255394"/>
              </p:ext>
            </p:extLst>
          </p:nvPr>
        </p:nvGraphicFramePr>
        <p:xfrm>
          <a:off x="1446212" y="1715869"/>
          <a:ext cx="8229600" cy="452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892863" y="1715869"/>
            <a:ext cx="182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copies/mL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4949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altLang="en-US" dirty="0"/>
              <a:t>Among diagnosed PLWHA in the Bronx, Whites had the highest viral suppression proportion among all racial/ethnic groups</a:t>
            </a:r>
            <a:r>
              <a:rPr lang="en-US" altLang="en-US" dirty="0" smtClean="0"/>
              <a:t>.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953505"/>
              </p:ext>
            </p:extLst>
          </p:nvPr>
        </p:nvGraphicFramePr>
        <p:xfrm>
          <a:off x="1217612" y="1600200"/>
          <a:ext cx="845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892863" y="1715869"/>
            <a:ext cx="182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copies/mL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8367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altLang="en-US" dirty="0"/>
              <a:t>Among diagnosed PLWHA in NYC, MSM had the highest viral suppression proportion, and people with perinatal transmission risk had the </a:t>
            </a:r>
            <a:r>
              <a:rPr lang="en-US" altLang="en-US" dirty="0" smtClean="0"/>
              <a:t>lowest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1109"/>
              </p:ext>
            </p:extLst>
          </p:nvPr>
        </p:nvGraphicFramePr>
        <p:xfrm>
          <a:off x="850077" y="1828800"/>
          <a:ext cx="92075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92862" y="1715869"/>
            <a:ext cx="214514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200" dirty="0"/>
              <a:t>Viral suppression is defined as viral load ≤200 </a:t>
            </a:r>
            <a:r>
              <a:rPr lang="en-US" altLang="en-US" sz="1200" dirty="0" smtClean="0"/>
              <a:t>copies/mL</a:t>
            </a:r>
          </a:p>
          <a:p>
            <a:pPr algn="ctr"/>
            <a:endParaRPr lang="en-US" sz="1200" dirty="0"/>
          </a:p>
          <a:p>
            <a:pPr algn="ctr"/>
            <a:r>
              <a:rPr lang="en-US" altLang="en-US" sz="1200" dirty="0"/>
              <a:t>TG-SC = Transgender people with sexual </a:t>
            </a:r>
            <a:r>
              <a:rPr lang="en-US" altLang="en-US" sz="1200" dirty="0" smtClean="0"/>
              <a:t>contact</a:t>
            </a:r>
            <a:endParaRPr lang="en-US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56993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2"/>
            <a:ext cx="10969943" cy="830997"/>
          </a:xfrm>
        </p:spPr>
        <p:txBody>
          <a:bodyPr/>
          <a:lstStyle/>
          <a:p>
            <a:r>
              <a:rPr lang="en-US" altLang="en-US" dirty="0"/>
              <a:t>Of approximately 24,100 PLWHA in the Bronx in 2015, 71% had a suppressed viral </a:t>
            </a:r>
            <a:r>
              <a:rPr lang="en-US" altLang="en-US" dirty="0" smtClean="0"/>
              <a:t>load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456767"/>
              </p:ext>
            </p:extLst>
          </p:nvPr>
        </p:nvGraphicFramePr>
        <p:xfrm>
          <a:off x="1014791" y="1526585"/>
          <a:ext cx="8584821" cy="458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Care </a:t>
            </a:r>
            <a:r>
              <a:rPr lang="en-US" sz="1200" dirty="0"/>
              <a:t>and Clinical Status of People Diagnosed with HIV and People Living with HIV/AIDS in NYC, 2015</a:t>
            </a:r>
            <a:r>
              <a:rPr lang="en-US" sz="1200" dirty="0" smtClean="0"/>
              <a:t>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 reported to the New York City Department of Health and Mental Hygiene by June 30, 2016.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599612" y="1752600"/>
            <a:ext cx="228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PLWHA </a:t>
            </a:r>
            <a:r>
              <a:rPr lang="en-US" sz="1200" dirty="0"/>
              <a:t>c</a:t>
            </a:r>
            <a:r>
              <a:rPr lang="en-US" sz="1200" dirty="0" smtClean="0"/>
              <a:t>ategories are not mutually exclusive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9306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 smtClean="0"/>
              <a:t>HIV/AIDS Mortality in the Bronx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/>
          </p:nvPr>
        </p:nvGraphicFramePr>
        <p:xfrm>
          <a:off x="379412" y="1447800"/>
          <a:ext cx="5205941" cy="499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76535"/>
            <a:ext cx="10969943" cy="461665"/>
          </a:xfrm>
        </p:spPr>
        <p:txBody>
          <a:bodyPr/>
          <a:lstStyle/>
          <a:p>
            <a:r>
              <a:rPr lang="en-US" dirty="0" smtClean="0"/>
              <a:t>HIV Mortality rates have fallen nearly 4-fold since 2000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2" y="6477000"/>
            <a:ext cx="8878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Underlying Cause of Death 2000-2015. Analysis by Montefiore OCPH.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51212" y="1524000"/>
            <a:ext cx="2400300" cy="2280363"/>
            <a:chOff x="8266112" y="743377"/>
            <a:chExt cx="2400300" cy="2280363"/>
          </a:xfrm>
        </p:grpSpPr>
        <p:sp>
          <p:nvSpPr>
            <p:cNvPr id="7" name="TextBox 6"/>
            <p:cNvSpPr txBox="1"/>
            <p:nvPr/>
          </p:nvSpPr>
          <p:spPr>
            <a:xfrm>
              <a:off x="9599612" y="2562075"/>
              <a:ext cx="924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79% decrease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66112" y="1350000"/>
              <a:ext cx="1790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Bronx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71012" y="743377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NYC Excluding Bronx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740457" y="2511096"/>
              <a:ext cx="16973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685212" y="2562075"/>
              <a:ext cx="962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74% decrease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3980624" y="2476751"/>
            <a:ext cx="475488" cy="763989"/>
          </a:xfrm>
          <a:prstGeom prst="downArrow">
            <a:avLst/>
          </a:prstGeom>
          <a:solidFill>
            <a:schemeClr val="accent4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837112" y="2262664"/>
            <a:ext cx="475488" cy="991328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5865812" y="1447800"/>
          <a:ext cx="5205941" cy="499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0812" y="1066800"/>
            <a:ext cx="61722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91440" tIns="457200" rIns="91440" bIns="45720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Bronx -- 2000: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leading cause of death | 2014: 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leading cause of death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294812" y="2284511"/>
            <a:ext cx="2133600" cy="1058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91440" tIns="457200" rIns="91440" bIns="457200" rtlCol="0" anchor="ctr">
            <a:noAutofit/>
          </a:bodyPr>
          <a:lstStyle/>
          <a:p>
            <a:pPr algn="ctr"/>
            <a:r>
              <a:rPr lang="en-US" sz="1400" dirty="0" smtClean="0"/>
              <a:t>These areas chosen for </a:t>
            </a:r>
          </a:p>
          <a:p>
            <a:pPr algn="ctr"/>
            <a:r>
              <a:rPr lang="en-US" sz="1400" dirty="0"/>
              <a:t>c</a:t>
            </a:r>
            <a:r>
              <a:rPr lang="en-US" sz="1400" dirty="0" smtClean="0"/>
              <a:t>omparison due to similar </a:t>
            </a:r>
          </a:p>
          <a:p>
            <a:pPr algn="ctr"/>
            <a:r>
              <a:rPr lang="en-US" sz="1400" dirty="0" smtClean="0"/>
              <a:t>demographics and high </a:t>
            </a:r>
          </a:p>
          <a:p>
            <a:pPr algn="ctr"/>
            <a:r>
              <a:rPr lang="en-US" sz="1400" dirty="0" smtClean="0"/>
              <a:t>HIV/AIDS burden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6288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Males and 45-64 year olds have highest rates of HIV mortality in the Bronx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986117"/>
              </p:ext>
            </p:extLst>
          </p:nvPr>
        </p:nvGraphicFramePr>
        <p:xfrm>
          <a:off x="227012" y="1524000"/>
          <a:ext cx="5334000" cy="466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641451"/>
              </p:ext>
            </p:extLst>
          </p:nvPr>
        </p:nvGraphicFramePr>
        <p:xfrm>
          <a:off x="5561012" y="1524000"/>
          <a:ext cx="6477000" cy="445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792" y="6337736"/>
            <a:ext cx="88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Underlying Cause of Death, 2000-2015. Analysis by Montefiore OCPH. </a:t>
            </a:r>
          </a:p>
          <a:p>
            <a:r>
              <a:rPr lang="en-US" sz="1200" dirty="0" smtClean="0"/>
              <a:t>Age-specific </a:t>
            </a:r>
            <a:r>
              <a:rPr lang="en-US" sz="1200" dirty="0"/>
              <a:t>rates are not </a:t>
            </a:r>
            <a:r>
              <a:rPr lang="en-US" sz="1200" dirty="0" smtClean="0"/>
              <a:t>age-adjusted. 25-34 year data unstable after 2006. 65+ data unstable for all years.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609012" y="5285601"/>
            <a:ext cx="13716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Suppressed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0428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Bronx 45-54 year old male and females with HIV have the highest mortality rates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570581"/>
              </p:ext>
            </p:extLst>
          </p:nvPr>
        </p:nvGraphicFramePr>
        <p:xfrm>
          <a:off x="303211" y="1524000"/>
          <a:ext cx="5791201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909502"/>
              </p:ext>
            </p:extLst>
          </p:nvPr>
        </p:nvGraphicFramePr>
        <p:xfrm>
          <a:off x="6094412" y="1524000"/>
          <a:ext cx="58673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2" y="6337736"/>
            <a:ext cx="88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Underlying Cause of Death, 2000-2015. Analysis by Montefiore OCPH. </a:t>
            </a:r>
          </a:p>
          <a:p>
            <a:r>
              <a:rPr lang="en-US" sz="1200" dirty="0" smtClean="0"/>
              <a:t>Age-specific </a:t>
            </a:r>
            <a:r>
              <a:rPr lang="en-US" sz="1200" dirty="0"/>
              <a:t>rates are not </a:t>
            </a:r>
            <a:r>
              <a:rPr lang="en-US" sz="1200" dirty="0" smtClean="0"/>
              <a:t>age-adjusted. 25-34 and 65+ year data for male and female unstable for all years.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579812" y="2133600"/>
            <a:ext cx="22860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Bronx males 45-54 had highest HIV mortality rates until 2010 when the 55-64 age group surpassed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675812" y="2219980"/>
            <a:ext cx="228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Bronx females 45-54 have the highest mortality rates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056812" y="4494580"/>
            <a:ext cx="1066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Suppressed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758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The percent of Bronx residents living with HIV has been steadily increasing over the last 15 years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074402"/>
              </p:ext>
            </p:extLst>
          </p:nvPr>
        </p:nvGraphicFramePr>
        <p:xfrm>
          <a:off x="1674812" y="15240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1305" y="6476233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2001-2013. Analysis by Montefiore OCPH. </a:t>
            </a:r>
          </a:p>
        </p:txBody>
      </p:sp>
    </p:spTree>
    <p:extLst>
      <p:ext uri="{BB962C8B-B14F-4D97-AF65-F5344CB8AC3E}">
        <p14:creationId xmlns:p14="http://schemas.microsoft.com/office/powerpoint/2010/main" val="4140023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HIV/AIDS mortality rates are highest for non-Hispanic blacks in the Bronx 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477854"/>
              </p:ext>
            </p:extLst>
          </p:nvPr>
        </p:nvGraphicFramePr>
        <p:xfrm>
          <a:off x="1522412" y="1219200"/>
          <a:ext cx="843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2" y="6337736"/>
            <a:ext cx="88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Underlying Cause of Death, 2000-2015. Analysis by Montefiore OCPH. </a:t>
            </a:r>
          </a:p>
          <a:p>
            <a:r>
              <a:rPr lang="en-US" sz="1200" dirty="0" smtClean="0"/>
              <a:t>Non-Hispanic White data 2008-2015 </a:t>
            </a:r>
            <a:r>
              <a:rPr lang="en-US" sz="1200" dirty="0"/>
              <a:t>s</a:t>
            </a:r>
            <a:r>
              <a:rPr lang="en-US" sz="1200" dirty="0" smtClean="0"/>
              <a:t>tatistically unstable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789612" y="4953000"/>
            <a:ext cx="13716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Suppressed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0843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969943" cy="830997"/>
          </a:xfrm>
        </p:spPr>
        <p:txBody>
          <a:bodyPr/>
          <a:lstStyle/>
          <a:p>
            <a:r>
              <a:rPr lang="en-US" dirty="0" err="1" smtClean="0"/>
              <a:t>Morrisania</a:t>
            </a:r>
            <a:r>
              <a:rPr lang="en-US" dirty="0" smtClean="0"/>
              <a:t> has had the highest rate of HIV/AIDS Mortality but in 2014, East Tremont surpassed </a:t>
            </a:r>
            <a:r>
              <a:rPr lang="en-US" dirty="0" err="1" smtClean="0"/>
              <a:t>Morrisania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Mortality Data, 2000-2014. Analysis by Montefiore OCPH. </a:t>
            </a:r>
          </a:p>
          <a:p>
            <a:r>
              <a:rPr lang="en-US" sz="1200" dirty="0" smtClean="0"/>
              <a:t>Hunts Point, Riverdale, Throngs Neck, Pelham Parkway are statistically unstable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331274"/>
              </p:ext>
            </p:extLst>
          </p:nvPr>
        </p:nvGraphicFramePr>
        <p:xfrm>
          <a:off x="379412" y="1143001"/>
          <a:ext cx="7086600" cy="515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240990"/>
              </p:ext>
            </p:extLst>
          </p:nvPr>
        </p:nvGraphicFramePr>
        <p:xfrm>
          <a:off x="7618412" y="1524000"/>
          <a:ext cx="4343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44391" y="3640539"/>
            <a:ext cx="9266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unstable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9787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96334"/>
            <a:ext cx="10969943" cy="830997"/>
          </a:xfrm>
        </p:spPr>
        <p:txBody>
          <a:bodyPr/>
          <a:lstStyle/>
          <a:p>
            <a:r>
              <a:rPr lang="en-US" dirty="0" smtClean="0"/>
              <a:t>There are dramatic disparities in all-cause mortality among people living HIV/AIDS in the Bronx 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03213" y="1447800"/>
          <a:ext cx="112775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7212" y="1447800"/>
            <a:ext cx="373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i="1" dirty="0" smtClean="0"/>
              <a:t>Males, including transgender men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5612" y="1447800"/>
            <a:ext cx="3733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i="1" dirty="0" smtClean="0"/>
              <a:t>Female, including transgender women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5212" y="6248400"/>
            <a:ext cx="8915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source: Calculated from NYC HIV/AIDS Annual Surveillance Statistics, 2014-15.  Analysis by OCPH. MSM = men who have sex with men, IDU = injection drug users. Not age-adjusted.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6012" y="990600"/>
            <a:ext cx="449421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Note: Different analysis approach from previous slides.</a:t>
            </a:r>
          </a:p>
        </p:txBody>
      </p:sp>
    </p:spTree>
    <p:extLst>
      <p:ext uri="{BB962C8B-B14F-4D97-AF65-F5344CB8AC3E}">
        <p14:creationId xmlns:p14="http://schemas.microsoft.com/office/powerpoint/2010/main" val="2104212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486287"/>
          </a:xfrm>
        </p:spPr>
        <p:txBody>
          <a:bodyPr/>
          <a:lstStyle/>
          <a:p>
            <a:r>
              <a:rPr lang="en-US" dirty="0" smtClean="0"/>
              <a:t>Technical notes – NYC HIV Care Continuum </a:t>
            </a:r>
            <a:r>
              <a:rPr lang="en-US" altLang="en-US" sz="3200" dirty="0" smtClean="0">
                <a:solidFill>
                  <a:schemeClr val="bg1"/>
                </a:solidFill>
              </a:rPr>
              <a:t>TECHNICAL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911" y="838200"/>
            <a:ext cx="11811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400" kern="0" dirty="0"/>
              <a:t>“HIV-infected”: calculated as “HIV-diagnosed” divided by the estimated proportion of people living with HIV/AIDS (PLWHA) who had been diagnosed (94.2%), based on a back-calculation method.</a:t>
            </a:r>
          </a:p>
          <a:p>
            <a:pPr lvl="1">
              <a:spcBef>
                <a:spcPts val="600"/>
              </a:spcBef>
              <a:defRPr/>
            </a:pPr>
            <a:r>
              <a:rPr lang="da-DK" sz="1100" kern="0" dirty="0"/>
              <a:t>Source: </a:t>
            </a:r>
            <a:r>
              <a:rPr lang="en-US" sz="1100" kern="0" dirty="0"/>
              <a:t>NYC HIV Surveillance Registry. Method: </a:t>
            </a:r>
            <a:r>
              <a:rPr lang="da-DK" sz="1100" kern="0" dirty="0"/>
              <a:t>Hall HI, et al. </a:t>
            </a:r>
            <a:r>
              <a:rPr lang="en-US" sz="1100" kern="0" dirty="0"/>
              <a:t>Prevalence of Diagnosed and Undiagnosed HIV Infection — United States, 2008-2012. </a:t>
            </a:r>
            <a:r>
              <a:rPr lang="da-DK" sz="1100" i="1" kern="0" dirty="0"/>
              <a:t>MMWR</a:t>
            </a:r>
            <a:r>
              <a:rPr lang="da-DK" sz="1100" kern="0" dirty="0"/>
              <a:t> 2015;64(24):657-662.</a:t>
            </a:r>
            <a:endParaRPr lang="en-US" sz="1100" kern="0" dirty="0"/>
          </a:p>
          <a:p>
            <a:pPr>
              <a:spcBef>
                <a:spcPts val="600"/>
              </a:spcBef>
              <a:defRPr/>
            </a:pPr>
            <a:endParaRPr lang="en-US" sz="1400" kern="0" dirty="0" smtClean="0"/>
          </a:p>
          <a:p>
            <a:pPr>
              <a:spcBef>
                <a:spcPts val="600"/>
              </a:spcBef>
              <a:defRPr/>
            </a:pPr>
            <a:r>
              <a:rPr lang="en-US" sz="1400" kern="0" dirty="0" smtClean="0"/>
              <a:t>“</a:t>
            </a:r>
            <a:r>
              <a:rPr lang="en-US" sz="1400" kern="0" dirty="0"/>
              <a:t>HIV-diagnosed”: calculated as PLWHA “retained in care” plus the estimated number of PLWHA who were out of care, based on a statistical weighting method. This estimated number aims to account for out-migration from NYC, and therefore is different from the number of PLWHA published elsewhere.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100" kern="0" dirty="0"/>
              <a:t>Source: NYC HIV Surveillance Registry. Method: Xia Q, et al. Proportions of Patients With HIV Retained in Care and Virally Suppressed in New York City and the United States. </a:t>
            </a:r>
            <a:r>
              <a:rPr lang="en-US" sz="1100" i="1" kern="0" dirty="0"/>
              <a:t>JAIDS</a:t>
            </a:r>
            <a:r>
              <a:rPr lang="en-US" sz="1100" kern="0" dirty="0"/>
              <a:t> 2015;68(3):351-358.</a:t>
            </a:r>
          </a:p>
          <a:p>
            <a:pPr>
              <a:spcBef>
                <a:spcPts val="600"/>
              </a:spcBef>
              <a:defRPr/>
            </a:pPr>
            <a:endParaRPr lang="en-US" sz="1400" kern="0" dirty="0" smtClean="0"/>
          </a:p>
          <a:p>
            <a:pPr>
              <a:spcBef>
                <a:spcPts val="600"/>
              </a:spcBef>
              <a:defRPr/>
            </a:pPr>
            <a:r>
              <a:rPr lang="en-US" sz="1400" kern="0" dirty="0" smtClean="0"/>
              <a:t>“</a:t>
            </a:r>
            <a:r>
              <a:rPr lang="en-US" sz="1400" kern="0" dirty="0"/>
              <a:t>Retained in care”: PLWHA with ≥1 VL or CD4 count or CD4 percent drawn in 2015, and reported to NYC HIV surveillance.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100" kern="0" dirty="0"/>
              <a:t>Source: NYC HIV Surveillance Registry.</a:t>
            </a:r>
          </a:p>
          <a:p>
            <a:pPr>
              <a:spcBef>
                <a:spcPts val="600"/>
              </a:spcBef>
              <a:defRPr/>
            </a:pPr>
            <a:endParaRPr lang="en-US" sz="1400" kern="0" dirty="0" smtClean="0"/>
          </a:p>
          <a:p>
            <a:pPr>
              <a:spcBef>
                <a:spcPts val="600"/>
              </a:spcBef>
              <a:defRPr/>
            </a:pPr>
            <a:r>
              <a:rPr lang="en-US" sz="1400" kern="0" dirty="0" smtClean="0"/>
              <a:t>“</a:t>
            </a:r>
            <a:r>
              <a:rPr lang="en-US" sz="1400" kern="0" dirty="0"/>
              <a:t>Prescribed ART”: calculated as PLWHA “retained in care” multiplied by the estimated proportion of PLWHA prescribed ART in the previous 12 months (95.5%), based on the weighted proportion of NYC Medical Monitoring Project participants whose medical record included documentation of ART prescription.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100" kern="0" dirty="0"/>
              <a:t>Source: NYC HIV Surveillance Registry and NYC Medical Monitoring Project, 2014.</a:t>
            </a:r>
          </a:p>
          <a:p>
            <a:pPr>
              <a:spcBef>
                <a:spcPts val="600"/>
              </a:spcBef>
              <a:defRPr/>
            </a:pPr>
            <a:endParaRPr lang="en-US" sz="1400" kern="0" dirty="0" smtClean="0"/>
          </a:p>
          <a:p>
            <a:pPr>
              <a:spcBef>
                <a:spcPts val="600"/>
              </a:spcBef>
              <a:defRPr/>
            </a:pPr>
            <a:r>
              <a:rPr lang="en-US" sz="1400" kern="0" dirty="0" smtClean="0"/>
              <a:t>“</a:t>
            </a:r>
            <a:r>
              <a:rPr lang="en-US" sz="1400" kern="0" dirty="0"/>
              <a:t>Virally suppressed”: calculated as PLWHA in care with a most recent viral load measurement in 2015 of ≤200 copies/mL, plus the estimated number of out-of-care 2015 PLWHA with a viral load ≤200 copies/mL, based on a statistical weighting method.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100" kern="0" dirty="0"/>
              <a:t>Source: NYC HIV Surveillance Registry. Method: Xia Q, et al. Proportions of Patients With HIV Retained in Care and Virally Suppressed in New York City and the United States. </a:t>
            </a:r>
            <a:r>
              <a:rPr lang="en-US" sz="1100" i="1" kern="0" dirty="0"/>
              <a:t>JAIDS</a:t>
            </a:r>
            <a:r>
              <a:rPr lang="en-US" sz="1100" kern="0" dirty="0"/>
              <a:t> 2015;68(3):351-358</a:t>
            </a:r>
            <a:r>
              <a:rPr lang="en-US" sz="1100" kern="0" dirty="0" smtClean="0"/>
              <a:t>.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2918287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Community Health Dashboard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</a:t>
            </a:r>
            <a:r>
              <a:rPr lang="en-US" dirty="0" smtClean="0"/>
              <a:t>provide Bronx-specific data on risk factors and health outcomes with an emphasis on presenting data on trends, socio-demographic differences (e.g., by age, sex, race/ethnicity, etc.) and sub-county/neighborhood level data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more information please contact Colin Rehm, PhD, Manager of Research &amp; Evaluation (</a:t>
            </a:r>
            <a:r>
              <a:rPr lang="en-US" dirty="0" smtClean="0">
                <a:hlinkClick r:id="rId2"/>
              </a:rPr>
              <a:t>crehm@montefiore.org</a:t>
            </a:r>
            <a:r>
              <a:rPr lang="en-US" dirty="0" smtClean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HIV and AIDS diagnoses rates are falling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793611"/>
              </p:ext>
            </p:extLst>
          </p:nvPr>
        </p:nvGraphicFramePr>
        <p:xfrm>
          <a:off x="6094412" y="1447800"/>
          <a:ext cx="5943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1305" y="6476233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2001-2013. Analysis by Montefiore OCPH.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534422"/>
              </p:ext>
            </p:extLst>
          </p:nvPr>
        </p:nvGraphicFramePr>
        <p:xfrm>
          <a:off x="379412" y="1447800"/>
          <a:ext cx="561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9812" y="2141793"/>
            <a:ext cx="1905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3 fold decrease in new HIV diagnoses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9599612" y="2141793"/>
            <a:ext cx="20574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5</a:t>
            </a:r>
            <a:r>
              <a:rPr lang="en-US" sz="1500" dirty="0" smtClean="0"/>
              <a:t> fold decrease in new AIDS diagnoses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7835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830997"/>
          </a:xfrm>
        </p:spPr>
        <p:txBody>
          <a:bodyPr/>
          <a:lstStyle/>
          <a:p>
            <a:r>
              <a:rPr lang="en-US" dirty="0" smtClean="0"/>
              <a:t>The rate of new HIV/AIDS cases is falling but the rate of people living with HIV/AIDS is increasing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504801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HIV/AIDS Annual Surveillance Statistics, 2001-2015</a:t>
            </a:r>
            <a:r>
              <a:rPr lang="en-US" sz="1200" dirty="0"/>
              <a:t>. </a:t>
            </a:r>
            <a:r>
              <a:rPr lang="en-US" sz="1200" dirty="0" smtClean="0"/>
              <a:t>Analysis by Montefiore OCPH.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6412" y="1523077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Note different axis scales</a:t>
            </a:r>
            <a:endParaRPr lang="en-US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077489"/>
              </p:ext>
            </p:extLst>
          </p:nvPr>
        </p:nvGraphicFramePr>
        <p:xfrm>
          <a:off x="1014791" y="1295400"/>
          <a:ext cx="9529764" cy="490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796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HIV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757130"/>
          </a:xfrm>
        </p:spPr>
        <p:txBody>
          <a:bodyPr/>
          <a:lstStyle/>
          <a:p>
            <a:r>
              <a:rPr lang="en-US" sz="2700" dirty="0" smtClean="0"/>
              <a:t>Bronx adult residents more likely to have ever had an HIV/AIDS test compared to other boroughs </a:t>
            </a:r>
            <a:endParaRPr lang="en-US" sz="27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81448867"/>
              </p:ext>
            </p:extLst>
          </p:nvPr>
        </p:nvGraphicFramePr>
        <p:xfrm>
          <a:off x="608012" y="1143000"/>
          <a:ext cx="11277600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951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Community Health Survey, 2015. Analysis by Montefiore OCPH. </a:t>
            </a:r>
          </a:p>
          <a:p>
            <a:r>
              <a:rPr lang="en-US" sz="1200" dirty="0" smtClean="0"/>
              <a:t>Age results not age-adjusted.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7012" y="1143000"/>
            <a:ext cx="762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0212" y="990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Bronx only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77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757130"/>
          </a:xfrm>
          <a:noFill/>
        </p:spPr>
        <p:txBody>
          <a:bodyPr/>
          <a:lstStyle/>
          <a:p>
            <a:r>
              <a:rPr lang="en-US" sz="2700" dirty="0" smtClean="0"/>
              <a:t>Residents with lower incomes and less education more likely to have ever had an HIV/AIDS test</a:t>
            </a:r>
            <a:endParaRPr lang="en-US" sz="27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82749065"/>
              </p:ext>
            </p:extLst>
          </p:nvPr>
        </p:nvGraphicFramePr>
        <p:xfrm>
          <a:off x="608012" y="1143000"/>
          <a:ext cx="11277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951" y="6477000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Community Health Survey, 2015. Analysis by Montefiore OCPH.</a:t>
            </a:r>
          </a:p>
        </p:txBody>
      </p:sp>
    </p:spTree>
    <p:extLst>
      <p:ext uri="{BB962C8B-B14F-4D97-AF65-F5344CB8AC3E}">
        <p14:creationId xmlns:p14="http://schemas.microsoft.com/office/powerpoint/2010/main" val="17804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3327</Words>
  <Application>Microsoft Office PowerPoint</Application>
  <PresentationFormat>Custom</PresentationFormat>
  <Paragraphs>394</Paragraphs>
  <Slides>44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Montefiore DOING MORE</vt:lpstr>
      <vt:lpstr>Bronx Community Health Dashboard:  HIV and AIDS  Created: 5/4/2017 Last Updated: 10/23/2017  See last slide for more information about this project.</vt:lpstr>
      <vt:lpstr>Overview of HIV/AIDS in the Bronx</vt:lpstr>
      <vt:lpstr>Fewer people are being newly diagnosed with HIV and AIDS in the Bronx</vt:lpstr>
      <vt:lpstr>The percent of Bronx residents living with HIV has been steadily increasing over the last 15 years</vt:lpstr>
      <vt:lpstr>New HIV and AIDS diagnoses rates are falling</vt:lpstr>
      <vt:lpstr>The rate of new HIV/AIDS cases is falling but the rate of people living with HIV/AIDS is increasing</vt:lpstr>
      <vt:lpstr>HIV Testing</vt:lpstr>
      <vt:lpstr>Bronx adult residents more likely to have ever had an HIV/AIDS test compared to other boroughs </vt:lpstr>
      <vt:lpstr>Residents with lower incomes and less education more likely to have ever had an HIV/AIDS test</vt:lpstr>
      <vt:lpstr>Since 2004, the Bronx has had the highest percentage of people ever getting an HIV/AIDS test</vt:lpstr>
      <vt:lpstr>7 of 10 community districts with highest HIV testing are in the Bronx</vt:lpstr>
      <vt:lpstr>HIV Diagnoses in the Bronx</vt:lpstr>
      <vt:lpstr>PowerPoint Presentation</vt:lpstr>
      <vt:lpstr>Males in the Bronx have higher rates of HIV diagnoses</vt:lpstr>
      <vt:lpstr>3 of 10 community districts with highest rates of HIV diagnoses are in the Bronx</vt:lpstr>
      <vt:lpstr>HIV Diagnoses rate in the Bronx is highest and increasing for men who have sex with men </vt:lpstr>
      <vt:lpstr>HIV diagnosis rate is highest for females with heterosexual contact in the Bronx</vt:lpstr>
      <vt:lpstr>AIDS Diagnoses in the Bronx</vt:lpstr>
      <vt:lpstr>The proportion of new HIV-only diagnoses that progressed to AIDS within 2 years decreased 50% in the Bronx between 2006 and 2013</vt:lpstr>
      <vt:lpstr>AIDS diagnoses rates are highest amongst non-Hispanic blacks in the Bronx</vt:lpstr>
      <vt:lpstr>Males in the Bronx have higher rates of AIDS diagnoses </vt:lpstr>
      <vt:lpstr>In the Bronx, AIDS diagnoses are highest for men who have sex with men</vt:lpstr>
      <vt:lpstr>In the Bronx, AIDS diagnoses are highest for females with heterosexual contact</vt:lpstr>
      <vt:lpstr>HIV/AIDS Related Care in the Bronx</vt:lpstr>
      <vt:lpstr>Timely initiation of care among newly diagnosed people with HIV remained steady in the Bronx between 2011 and 2015</vt:lpstr>
      <vt:lpstr>Among Bronx residents newly diagnosed with HIV in 2015, Whites were most likely to have timely initiation of care</vt:lpstr>
      <vt:lpstr>Among Bronx residents newly diagnosed with HIV in 2015, MSM were most likely to have timely initiation of care</vt:lpstr>
      <vt:lpstr>Newly diagnosed Bronx residents equally likely to initiate care, but somewhat less likely to have viral suppression, 2015</vt:lpstr>
      <vt:lpstr>HIV/AIDS related care by risk category for all of New York City, 2015</vt:lpstr>
      <vt:lpstr>Among those newly diagnosed with HIV in the Bronx in 2015, 58% achieved viral suppression within 6 months and 69% within 12 months of diagnosis</vt:lpstr>
      <vt:lpstr>Among people newly diagnosed with HIV in the Bronx in 2015, Whites were the least likely to have achieved viral suppression within 12 months of diagnosis</vt:lpstr>
      <vt:lpstr>Among people newly diagnosed with HIV in the Bronx in 2015, MSM were most likely to have achieved viral suppression within 12 months of diagnosis</vt:lpstr>
      <vt:lpstr>Among diagnosed PLWHA in the Bronx, Whites had the highest viral suppression proportion among all racial/ethnic groups.</vt:lpstr>
      <vt:lpstr>Among diagnosed PLWHA in NYC, MSM had the highest viral suppression proportion, and people with perinatal transmission risk had the lowest</vt:lpstr>
      <vt:lpstr>Of approximately 24,100 PLWHA in the Bronx in 2015, 71% had a suppressed viral load</vt:lpstr>
      <vt:lpstr>HIV/AIDS Mortality in the Bronx</vt:lpstr>
      <vt:lpstr>HIV Mortality rates have fallen nearly 4-fold since 2000</vt:lpstr>
      <vt:lpstr>Males and 45-64 year olds have highest rates of HIV mortality in the Bronx</vt:lpstr>
      <vt:lpstr>Bronx 45-54 year old male and females with HIV have the highest mortality rates</vt:lpstr>
      <vt:lpstr>HIV/AIDS mortality rates are highest for non-Hispanic blacks in the Bronx </vt:lpstr>
      <vt:lpstr>Morrisania has had the highest rate of HIV/AIDS Mortality but in 2014, East Tremont surpassed Morrisania</vt:lpstr>
      <vt:lpstr>There are dramatic disparities in all-cause mortality among people living HIV/AIDS in the Bronx </vt:lpstr>
      <vt:lpstr>Technical notes – NYC HIV Care Continuum TECHNICAL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HIV  Created: 5/4/2017 Last Updated: 5/4/2017</dc:title>
  <dc:creator>dkocp05</dc:creator>
  <cp:lastModifiedBy>Colin Rehm</cp:lastModifiedBy>
  <cp:revision>158</cp:revision>
  <cp:lastPrinted>2017-05-11T15:59:53Z</cp:lastPrinted>
  <dcterms:created xsi:type="dcterms:W3CDTF">2017-05-04T18:10:12Z</dcterms:created>
  <dcterms:modified xsi:type="dcterms:W3CDTF">2017-10-23T20:29:57Z</dcterms:modified>
</cp:coreProperties>
</file>