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4.xml" ContentType="application/vnd.openxmlformats-officedocument.drawingml.chart+xml"/>
  <Override PartName="/ppt/notesSlides/notesSlide27.xml" ContentType="application/vnd.openxmlformats-officedocument.presentationml.notesSlide+xml"/>
  <Override PartName="/ppt/charts/chart25.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6.xml" ContentType="application/vnd.openxmlformats-officedocument.drawingml.chart+xml"/>
  <Override PartName="/ppt/notesSlides/notesSlide29.xml" ContentType="application/vnd.openxmlformats-officedocument.presentationml.notesSlide+xml"/>
  <Override PartName="/ppt/charts/chart27.xml" ContentType="application/vnd.openxmlformats-officedocument.drawingml.chart+xml"/>
  <Override PartName="/ppt/notesSlides/notesSlide30.xml" ContentType="application/vnd.openxmlformats-officedocument.presentationml.notesSlide+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9" r:id="rId2"/>
    <p:sldId id="550" r:id="rId3"/>
    <p:sldId id="549" r:id="rId4"/>
    <p:sldId id="553" r:id="rId5"/>
    <p:sldId id="391" r:id="rId6"/>
    <p:sldId id="495" r:id="rId7"/>
    <p:sldId id="498" r:id="rId8"/>
    <p:sldId id="530" r:id="rId9"/>
    <p:sldId id="529" r:id="rId10"/>
    <p:sldId id="531" r:id="rId11"/>
    <p:sldId id="528" r:id="rId12"/>
    <p:sldId id="532" r:id="rId13"/>
    <p:sldId id="499" r:id="rId14"/>
    <p:sldId id="510" r:id="rId15"/>
    <p:sldId id="501" r:id="rId16"/>
    <p:sldId id="504" r:id="rId17"/>
    <p:sldId id="505" r:id="rId18"/>
    <p:sldId id="533" r:id="rId19"/>
    <p:sldId id="536" r:id="rId20"/>
    <p:sldId id="535" r:id="rId21"/>
    <p:sldId id="545" r:id="rId22"/>
    <p:sldId id="537" r:id="rId23"/>
    <p:sldId id="506" r:id="rId24"/>
    <p:sldId id="511" r:id="rId25"/>
    <p:sldId id="503" r:id="rId26"/>
    <p:sldId id="551" r:id="rId27"/>
    <p:sldId id="519" r:id="rId28"/>
    <p:sldId id="540" r:id="rId29"/>
    <p:sldId id="542" r:id="rId30"/>
    <p:sldId id="521" r:id="rId31"/>
    <p:sldId id="552"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A1C"/>
    <a:srgbClr val="1F7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2" autoAdjust="0"/>
    <p:restoredTop sz="90452" autoAdjust="0"/>
  </p:normalViewPr>
  <p:slideViewPr>
    <p:cSldViewPr>
      <p:cViewPr>
        <p:scale>
          <a:sx n="90" d="100"/>
          <a:sy n="90" d="100"/>
        </p:scale>
        <p:origin x="-1656" y="-6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53697316761022E-2"/>
          <c:y val="0.10676304448396685"/>
          <c:w val="0.90669139498058615"/>
          <c:h val="0.81905043213969464"/>
        </c:manualLayout>
      </c:layout>
      <c:lineChart>
        <c:grouping val="standard"/>
        <c:varyColors val="0"/>
        <c:ser>
          <c:idx val="0"/>
          <c:order val="0"/>
          <c:tx>
            <c:strRef>
              <c:f>Sheet1!$B$1</c:f>
              <c:strCache>
                <c:ptCount val="1"/>
                <c:pt idx="0">
                  <c:v>Chlamydia</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0303030303030304E-2"/>
                  <c:y val="-2.41438389802385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B84-48F2-8F58-7206A12C6B87}"/>
                </c:ext>
              </c:extLst>
            </c:dLbl>
            <c:dLbl>
              <c:idx val="14"/>
              <c:layout>
                <c:manualLayout>
                  <c:x val="-5.208333333333333E-3"/>
                  <c:y val="-1.03294799086532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B84-48F2-8F58-7206A12C6B87}"/>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General</c:formatCode>
                <c:ptCount val="15"/>
                <c:pt idx="0">
                  <c:v>251.1</c:v>
                </c:pt>
                <c:pt idx="1">
                  <c:v>274.5</c:v>
                </c:pt>
                <c:pt idx="2">
                  <c:v>289.39999999999998</c:v>
                </c:pt>
                <c:pt idx="3">
                  <c:v>301.7</c:v>
                </c:pt>
                <c:pt idx="4">
                  <c:v>316.5</c:v>
                </c:pt>
                <c:pt idx="5">
                  <c:v>329.4</c:v>
                </c:pt>
                <c:pt idx="6">
                  <c:v>344.3</c:v>
                </c:pt>
                <c:pt idx="7">
                  <c:v>367.5</c:v>
                </c:pt>
                <c:pt idx="8">
                  <c:v>398.1</c:v>
                </c:pt>
                <c:pt idx="9">
                  <c:v>405.3</c:v>
                </c:pt>
                <c:pt idx="10">
                  <c:v>423.6</c:v>
                </c:pt>
                <c:pt idx="11">
                  <c:v>453.4</c:v>
                </c:pt>
                <c:pt idx="12">
                  <c:v>453.3</c:v>
                </c:pt>
                <c:pt idx="13">
                  <c:v>443.5</c:v>
                </c:pt>
                <c:pt idx="14">
                  <c:v>456.1</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Gonorrhea</c:v>
                </c:pt>
              </c:strCache>
            </c:strRef>
          </c:tx>
          <c:dLbls>
            <c:dLbl>
              <c:idx val="0"/>
              <c:layout>
                <c:manualLayout>
                  <c:x val="-3.0303030303030304E-2"/>
                  <c:y val="-2.14611902046566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B84-48F2-8F58-7206A12C6B87}"/>
                </c:ext>
              </c:extLst>
            </c:dLbl>
            <c:dLbl>
              <c:idx val="14"/>
              <c:layout>
                <c:manualLayout>
                  <c:x val="-5.208333333333333E-3"/>
                  <c:y val="2.582369977163214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B84-48F2-8F58-7206A12C6B87}"/>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General</c:formatCode>
                <c:ptCount val="15"/>
                <c:pt idx="0">
                  <c:v>128.6</c:v>
                </c:pt>
                <c:pt idx="1">
                  <c:v>126.8</c:v>
                </c:pt>
                <c:pt idx="2">
                  <c:v>122</c:v>
                </c:pt>
                <c:pt idx="3">
                  <c:v>115.2</c:v>
                </c:pt>
                <c:pt idx="4">
                  <c:v>112.4</c:v>
                </c:pt>
                <c:pt idx="5">
                  <c:v>114.6</c:v>
                </c:pt>
                <c:pt idx="6">
                  <c:v>119.7</c:v>
                </c:pt>
                <c:pt idx="7">
                  <c:v>118</c:v>
                </c:pt>
                <c:pt idx="8">
                  <c:v>110.8</c:v>
                </c:pt>
                <c:pt idx="9">
                  <c:v>98.1</c:v>
                </c:pt>
                <c:pt idx="10">
                  <c:v>100.2</c:v>
                </c:pt>
                <c:pt idx="11">
                  <c:v>103.3</c:v>
                </c:pt>
                <c:pt idx="12">
                  <c:v>106.7</c:v>
                </c:pt>
                <c:pt idx="13">
                  <c:v>105.3</c:v>
                </c:pt>
                <c:pt idx="14">
                  <c:v>110.7</c:v>
                </c:pt>
              </c:numCache>
            </c:numRef>
          </c:val>
          <c:smooth val="0"/>
          <c:extLst xmlns:c16r2="http://schemas.microsoft.com/office/drawing/2015/06/chart">
            <c:ext xmlns:c16="http://schemas.microsoft.com/office/drawing/2014/chart" uri="{C3380CC4-5D6E-409C-BE32-E72D297353CC}">
              <c16:uniqueId val="{00000008-7B84-48F2-8F58-7206A12C6B87}"/>
            </c:ext>
          </c:extLst>
        </c:ser>
        <c:ser>
          <c:idx val="2"/>
          <c:order val="2"/>
          <c:tx>
            <c:strRef>
              <c:f>Sheet1!$D$1</c:f>
              <c:strCache>
                <c:ptCount val="1"/>
                <c:pt idx="0">
                  <c:v>Primary &amp; Secondary Syphilis</c:v>
                </c:pt>
              </c:strCache>
            </c:strRef>
          </c:tx>
          <c:dLbls>
            <c:dLbl>
              <c:idx val="0"/>
              <c:layout>
                <c:manualLayout>
                  <c:x val="-2.0736446030183726E-2"/>
                  <c:y val="-2.16618140478080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B84-48F2-8F58-7206A12C6B87}"/>
                </c:ext>
              </c:extLst>
            </c:dLbl>
            <c:dLbl>
              <c:idx val="14"/>
              <c:layout>
                <c:manualLayout>
                  <c:x val="-8.2644628099173556E-3"/>
                  <c:y val="-8.047946326746198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B84-48F2-8F58-7206A12C6B87}"/>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General</c:formatCode>
                <c:ptCount val="15"/>
                <c:pt idx="0">
                  <c:v>2.1</c:v>
                </c:pt>
                <c:pt idx="1">
                  <c:v>2.1</c:v>
                </c:pt>
                <c:pt idx="2">
                  <c:v>2.4</c:v>
                </c:pt>
                <c:pt idx="3">
                  <c:v>2.5</c:v>
                </c:pt>
                <c:pt idx="4">
                  <c:v>2.7</c:v>
                </c:pt>
                <c:pt idx="5">
                  <c:v>2.9</c:v>
                </c:pt>
                <c:pt idx="6">
                  <c:v>3.3</c:v>
                </c:pt>
                <c:pt idx="7">
                  <c:v>3.8</c:v>
                </c:pt>
                <c:pt idx="8">
                  <c:v>4.4000000000000004</c:v>
                </c:pt>
                <c:pt idx="9">
                  <c:v>4.5999999999999996</c:v>
                </c:pt>
                <c:pt idx="10">
                  <c:v>4.5</c:v>
                </c:pt>
                <c:pt idx="11">
                  <c:v>4.5</c:v>
                </c:pt>
                <c:pt idx="12">
                  <c:v>5</c:v>
                </c:pt>
                <c:pt idx="13">
                  <c:v>5.5</c:v>
                </c:pt>
                <c:pt idx="14">
                  <c:v>6.3</c:v>
                </c:pt>
              </c:numCache>
            </c:numRef>
          </c:val>
          <c:smooth val="0"/>
          <c:extLst xmlns:c16r2="http://schemas.microsoft.com/office/drawing/2015/06/chart">
            <c:ext xmlns:c16="http://schemas.microsoft.com/office/drawing/2014/chart" uri="{C3380CC4-5D6E-409C-BE32-E72D297353CC}">
              <c16:uniqueId val="{0000000B-7B84-48F2-8F58-7206A12C6B87}"/>
            </c:ext>
          </c:extLst>
        </c:ser>
        <c:dLbls>
          <c:showLegendKey val="0"/>
          <c:showVal val="0"/>
          <c:showCatName val="0"/>
          <c:showSerName val="0"/>
          <c:showPercent val="0"/>
          <c:showBubbleSize val="0"/>
        </c:dLbls>
        <c:marker val="1"/>
        <c:smooth val="0"/>
        <c:axId val="163698560"/>
        <c:axId val="167178240"/>
      </c:lineChart>
      <c:catAx>
        <c:axId val="1636985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7178240"/>
        <c:crosses val="autoZero"/>
        <c:auto val="1"/>
        <c:lblAlgn val="ctr"/>
        <c:lblOffset val="100"/>
        <c:noMultiLvlLbl val="0"/>
      </c:catAx>
      <c:valAx>
        <c:axId val="167178240"/>
        <c:scaling>
          <c:orientation val="minMax"/>
          <c:max val="46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Rate per 100,000</a:t>
                </a:r>
                <a:endParaRPr lang="en-US" sz="1200" dirty="0">
                  <a:effectLst/>
                  <a:latin typeface="+mn-lt"/>
                </a:endParaRPr>
              </a:p>
            </c:rich>
          </c:tx>
          <c:layout>
            <c:manualLayout>
              <c:xMode val="edge"/>
              <c:yMode val="edge"/>
              <c:x val="1.0531496062992126E-3"/>
              <c:y val="0.35186449475025511"/>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698560"/>
        <c:crosses val="autoZero"/>
        <c:crossBetween val="between"/>
      </c:valAx>
      <c:spPr>
        <a:noFill/>
        <a:ln>
          <a:noFill/>
        </a:ln>
        <a:effectLst/>
      </c:spPr>
    </c:plotArea>
    <c:legend>
      <c:legendPos val="t"/>
      <c:layout/>
      <c:overlay val="0"/>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6893719954781E-2"/>
          <c:y val="0.10676311118234243"/>
          <c:w val="0.9309051088422583"/>
          <c:h val="0.83697079648661865"/>
        </c:manualLayout>
      </c:layout>
      <c:lineChart>
        <c:grouping val="standard"/>
        <c:varyColors val="0"/>
        <c:ser>
          <c:idx val="0"/>
          <c:order val="0"/>
          <c:tx>
            <c:strRef>
              <c:f>Sheet1!$B$1</c:f>
              <c:strCache>
                <c:ptCount val="1"/>
                <c:pt idx="0">
                  <c:v>10-14</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2194258945479915E-2"/>
                  <c:y val="-1.82291704046034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95-46B9-9C2E-E5D46202C8E4}"/>
                </c:ext>
              </c:extLst>
            </c:dLbl>
            <c:dLbl>
              <c:idx val="16"/>
              <c:layout>
                <c:manualLayout>
                  <c:x val="-2.1097046413502108E-3"/>
                  <c:y val="1.7241383211463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DD4-4467-9088-EFAF5461981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184.4</c:v>
                </c:pt>
                <c:pt idx="1">
                  <c:v>236.6</c:v>
                </c:pt>
                <c:pt idx="2">
                  <c:v>217.2</c:v>
                </c:pt>
                <c:pt idx="3">
                  <c:v>229.3</c:v>
                </c:pt>
                <c:pt idx="4">
                  <c:v>194.4</c:v>
                </c:pt>
                <c:pt idx="5">
                  <c:v>195.5</c:v>
                </c:pt>
                <c:pt idx="6">
                  <c:v>206.7</c:v>
                </c:pt>
                <c:pt idx="7">
                  <c:v>336.3</c:v>
                </c:pt>
                <c:pt idx="8">
                  <c:v>450</c:v>
                </c:pt>
                <c:pt idx="9">
                  <c:v>524.6</c:v>
                </c:pt>
                <c:pt idx="10">
                  <c:v>609.1</c:v>
                </c:pt>
                <c:pt idx="11">
                  <c:v>689.4</c:v>
                </c:pt>
                <c:pt idx="12">
                  <c:v>530.9</c:v>
                </c:pt>
                <c:pt idx="13">
                  <c:v>420.1</c:v>
                </c:pt>
                <c:pt idx="14">
                  <c:v>367.4</c:v>
                </c:pt>
                <c:pt idx="15">
                  <c:v>326.10000000000002</c:v>
                </c:pt>
                <c:pt idx="16">
                  <c:v>419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35-39</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2194092827004211E-2"/>
                  <c:y val="-2.60416720065764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195-46B9-9C2E-E5D46202C8E4}"/>
                </c:ext>
              </c:extLst>
            </c:dLbl>
            <c:dLbl>
              <c:idx val="16"/>
              <c:layout>
                <c:manualLayout>
                  <c:x val="-2.1097046413502108E-3"/>
                  <c:y val="2.58620748171949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DD4-4467-9088-EFAF5461981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381.6</c:v>
                </c:pt>
                <c:pt idx="1">
                  <c:v>331.8</c:v>
                </c:pt>
                <c:pt idx="2">
                  <c:v>365.9</c:v>
                </c:pt>
                <c:pt idx="3">
                  <c:v>369.6</c:v>
                </c:pt>
                <c:pt idx="4">
                  <c:v>377.8</c:v>
                </c:pt>
                <c:pt idx="5">
                  <c:v>330.3</c:v>
                </c:pt>
                <c:pt idx="6">
                  <c:v>405.7</c:v>
                </c:pt>
                <c:pt idx="7">
                  <c:v>627</c:v>
                </c:pt>
                <c:pt idx="8">
                  <c:v>734</c:v>
                </c:pt>
                <c:pt idx="9">
                  <c:v>685.6</c:v>
                </c:pt>
                <c:pt idx="10">
                  <c:v>699.9</c:v>
                </c:pt>
                <c:pt idx="11">
                  <c:v>719.4</c:v>
                </c:pt>
                <c:pt idx="12">
                  <c:v>721.5</c:v>
                </c:pt>
                <c:pt idx="13">
                  <c:v>772</c:v>
                </c:pt>
                <c:pt idx="14">
                  <c:v>723.7</c:v>
                </c:pt>
                <c:pt idx="15">
                  <c:v>808.1</c:v>
                </c:pt>
                <c:pt idx="16">
                  <c:v>846.5</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40-44</c:v>
                </c:pt>
              </c:strCache>
            </c:strRef>
          </c:tx>
          <c:dLbls>
            <c:dLbl>
              <c:idx val="0"/>
              <c:layout>
                <c:manualLayout>
                  <c:x val="-4.0084554304129702E-2"/>
                  <c:y val="1.8229170404603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195-46B9-9C2E-E5D46202C8E4}"/>
                </c:ext>
              </c:extLst>
            </c:dLbl>
            <c:dLbl>
              <c:idx val="16"/>
              <c:layout>
                <c:manualLayout>
                  <c:x val="-2.1097046413502108E-3"/>
                  <c:y val="-3.16092025543493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DD4-4467-9088-EFAF5461981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174.7</c:v>
                </c:pt>
                <c:pt idx="1">
                  <c:v>171.7</c:v>
                </c:pt>
                <c:pt idx="2">
                  <c:v>230.3</c:v>
                </c:pt>
                <c:pt idx="3">
                  <c:v>187.8</c:v>
                </c:pt>
                <c:pt idx="4">
                  <c:v>185.7</c:v>
                </c:pt>
                <c:pt idx="5">
                  <c:v>169.1</c:v>
                </c:pt>
                <c:pt idx="6">
                  <c:v>207.6</c:v>
                </c:pt>
                <c:pt idx="7">
                  <c:v>302</c:v>
                </c:pt>
                <c:pt idx="8">
                  <c:v>319</c:v>
                </c:pt>
                <c:pt idx="9">
                  <c:v>353.4</c:v>
                </c:pt>
                <c:pt idx="10">
                  <c:v>378.6</c:v>
                </c:pt>
                <c:pt idx="11">
                  <c:v>366.1</c:v>
                </c:pt>
                <c:pt idx="12">
                  <c:v>388.7</c:v>
                </c:pt>
                <c:pt idx="13">
                  <c:v>361.6</c:v>
                </c:pt>
                <c:pt idx="14">
                  <c:v>447.7</c:v>
                </c:pt>
                <c:pt idx="15">
                  <c:v>406.2</c:v>
                </c:pt>
                <c:pt idx="16">
                  <c:v>426.1</c:v>
                </c:pt>
              </c:numCache>
            </c:numRef>
          </c:val>
          <c:smooth val="0"/>
          <c:extLst xmlns:c16r2="http://schemas.microsoft.com/office/drawing/2015/06/chart">
            <c:ext xmlns:c16="http://schemas.microsoft.com/office/drawing/2014/chart" uri="{C3380CC4-5D6E-409C-BE32-E72D297353CC}">
              <c16:uniqueId val="{0000000D-842C-4C8A-A66E-2AC0CB988EA4}"/>
            </c:ext>
          </c:extLst>
        </c:ser>
        <c:ser>
          <c:idx val="3"/>
          <c:order val="3"/>
          <c:tx>
            <c:strRef>
              <c:f>Sheet1!$E$1</c:f>
              <c:strCache>
                <c:ptCount val="1"/>
                <c:pt idx="0">
                  <c:v>45-49</c:v>
                </c:pt>
              </c:strCache>
            </c:strRef>
          </c:tx>
          <c:spPr>
            <a:ln>
              <a:solidFill>
                <a:schemeClr val="accent1"/>
              </a:solidFill>
            </a:ln>
          </c:spPr>
          <c:marker>
            <c:symbol val="x"/>
            <c:size val="7"/>
            <c:spPr>
              <a:solidFill>
                <a:schemeClr val="accent1"/>
              </a:solidFill>
              <a:ln>
                <a:solidFill>
                  <a:schemeClr val="accent1"/>
                </a:solidFill>
              </a:ln>
            </c:spPr>
          </c:marker>
          <c:dLbls>
            <c:dLbl>
              <c:idx val="0"/>
              <c:layout>
                <c:manualLayout>
                  <c:x val="-4.0084388185654019E-2"/>
                  <c:y val="2.86456341546986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195-46B9-9C2E-E5D46202C8E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195-46B9-9C2E-E5D46202C8E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195-46B9-9C2E-E5D46202C8E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195-46B9-9C2E-E5D46202C8E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F195-46B9-9C2E-E5D46202C8E4}"/>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195-46B9-9C2E-E5D46202C8E4}"/>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F195-46B9-9C2E-E5D46202C8E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195-46B9-9C2E-E5D46202C8E4}"/>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F195-46B9-9C2E-E5D46202C8E4}"/>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195-46B9-9C2E-E5D46202C8E4}"/>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F195-46B9-9C2E-E5D46202C8E4}"/>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195-46B9-9C2E-E5D46202C8E4}"/>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F195-46B9-9C2E-E5D46202C8E4}"/>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195-46B9-9C2E-E5D46202C8E4}"/>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F195-46B9-9C2E-E5D46202C8E4}"/>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195-46B9-9C2E-E5D46202C8E4}"/>
                </c:ext>
              </c:extLst>
            </c:dLbl>
            <c:dLbl>
              <c:idx val="16"/>
              <c:layout>
                <c:manualLayout>
                  <c:x val="-1.2658227848101266E-2"/>
                  <c:y val="4.022989416008104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DD4-4467-9088-EFAF54619815}"/>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96.8</c:v>
                </c:pt>
                <c:pt idx="1">
                  <c:v>94.7</c:v>
                </c:pt>
                <c:pt idx="2">
                  <c:v>88.6</c:v>
                </c:pt>
                <c:pt idx="3">
                  <c:v>111.8</c:v>
                </c:pt>
                <c:pt idx="4">
                  <c:v>76.2</c:v>
                </c:pt>
                <c:pt idx="5">
                  <c:v>92.8</c:v>
                </c:pt>
                <c:pt idx="6">
                  <c:v>95.2</c:v>
                </c:pt>
                <c:pt idx="7">
                  <c:v>199.7</c:v>
                </c:pt>
                <c:pt idx="8">
                  <c:v>171.4</c:v>
                </c:pt>
                <c:pt idx="9">
                  <c:v>205.9</c:v>
                </c:pt>
                <c:pt idx="10">
                  <c:v>244.2</c:v>
                </c:pt>
                <c:pt idx="11">
                  <c:v>225.1</c:v>
                </c:pt>
                <c:pt idx="12">
                  <c:v>195.6</c:v>
                </c:pt>
                <c:pt idx="13">
                  <c:v>247.6</c:v>
                </c:pt>
                <c:pt idx="14">
                  <c:v>219.1</c:v>
                </c:pt>
                <c:pt idx="15">
                  <c:v>279.8</c:v>
                </c:pt>
                <c:pt idx="16">
                  <c:v>246</c:v>
                </c:pt>
              </c:numCache>
            </c:numRef>
          </c:val>
          <c:smooth val="0"/>
          <c:extLst xmlns:c16r2="http://schemas.microsoft.com/office/drawing/2015/06/chart">
            <c:ext xmlns:c16="http://schemas.microsoft.com/office/drawing/2014/chart" uri="{C3380CC4-5D6E-409C-BE32-E72D297353CC}">
              <c16:uniqueId val="{0000000E-842C-4C8A-A66E-2AC0CB988EA4}"/>
            </c:ext>
          </c:extLst>
        </c:ser>
        <c:dLbls>
          <c:showLegendKey val="0"/>
          <c:showVal val="0"/>
          <c:showCatName val="0"/>
          <c:showSerName val="0"/>
          <c:showPercent val="0"/>
          <c:showBubbleSize val="0"/>
        </c:dLbls>
        <c:marker val="1"/>
        <c:smooth val="0"/>
        <c:axId val="96632192"/>
        <c:axId val="96658176"/>
      </c:lineChart>
      <c:catAx>
        <c:axId val="966321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658176"/>
        <c:crosses val="autoZero"/>
        <c:auto val="1"/>
        <c:lblAlgn val="ctr"/>
        <c:lblOffset val="100"/>
        <c:noMultiLvlLbl val="0"/>
      </c:catAx>
      <c:valAx>
        <c:axId val="96658176"/>
        <c:scaling>
          <c:orientation val="minMax"/>
          <c:max val="1000"/>
          <c:min val="0"/>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63219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33336524781385E-2"/>
          <c:y val="3.2514542780621984E-2"/>
          <c:w val="0.90011177862147407"/>
          <c:h val="0.91091986174404505"/>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31C-4EFD-ADC9-190D2D02C4EB}"/>
                </c:ext>
              </c:extLst>
            </c:dLbl>
            <c:dLbl>
              <c:idx val="16"/>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B6F-4FF2-B183-A48403BEE65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89.6</c:v>
                </c:pt>
                <c:pt idx="1">
                  <c:v>140.19999999999999</c:v>
                </c:pt>
                <c:pt idx="2">
                  <c:v>176.4</c:v>
                </c:pt>
                <c:pt idx="3">
                  <c:v>206.1</c:v>
                </c:pt>
                <c:pt idx="4">
                  <c:v>164.3</c:v>
                </c:pt>
                <c:pt idx="5">
                  <c:v>217.5</c:v>
                </c:pt>
                <c:pt idx="6">
                  <c:v>313.3</c:v>
                </c:pt>
                <c:pt idx="7">
                  <c:v>431.5</c:v>
                </c:pt>
                <c:pt idx="8">
                  <c:v>369</c:v>
                </c:pt>
                <c:pt idx="9">
                  <c:v>358.7</c:v>
                </c:pt>
                <c:pt idx="10">
                  <c:v>391</c:v>
                </c:pt>
                <c:pt idx="11">
                  <c:v>472.8</c:v>
                </c:pt>
                <c:pt idx="12">
                  <c:v>464</c:v>
                </c:pt>
                <c:pt idx="13">
                  <c:v>436.9</c:v>
                </c:pt>
                <c:pt idx="14">
                  <c:v>511.9</c:v>
                </c:pt>
                <c:pt idx="15">
                  <c:v>498.5</c:v>
                </c:pt>
                <c:pt idx="16">
                  <c:v>500.5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NHB</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31C-4EFD-ADC9-190D2D02C4EB}"/>
                </c:ext>
              </c:extLst>
            </c:dLbl>
            <c:dLbl>
              <c:idx val="16"/>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B6F-4FF2-B183-A48403BEE658}"/>
                </c:ext>
              </c:extLst>
            </c:dLbl>
            <c:numFmt formatCode="#,##0" sourceLinked="0"/>
            <c:spPr>
              <a:noFill/>
              <a:ln>
                <a:noFill/>
              </a:ln>
              <a:effectLst/>
            </c:spPr>
            <c:txPr>
              <a:bodyPr/>
              <a:lstStyle/>
              <a:p>
                <a:pPr>
                  <a:defRPr sz="1000"/>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165.2</c:v>
                </c:pt>
                <c:pt idx="1">
                  <c:v>265.89999999999998</c:v>
                </c:pt>
                <c:pt idx="2">
                  <c:v>420</c:v>
                </c:pt>
                <c:pt idx="3">
                  <c:v>406.5</c:v>
                </c:pt>
                <c:pt idx="4">
                  <c:v>377.7</c:v>
                </c:pt>
                <c:pt idx="5">
                  <c:v>402.1</c:v>
                </c:pt>
                <c:pt idx="6">
                  <c:v>570.4</c:v>
                </c:pt>
                <c:pt idx="7">
                  <c:v>740.2</c:v>
                </c:pt>
                <c:pt idx="8">
                  <c:v>689.6</c:v>
                </c:pt>
                <c:pt idx="9">
                  <c:v>859.8</c:v>
                </c:pt>
                <c:pt idx="10">
                  <c:v>1048.7</c:v>
                </c:pt>
                <c:pt idx="11">
                  <c:v>1020.6</c:v>
                </c:pt>
                <c:pt idx="12">
                  <c:v>891.3</c:v>
                </c:pt>
                <c:pt idx="13">
                  <c:v>779.7</c:v>
                </c:pt>
                <c:pt idx="14">
                  <c:v>932.6</c:v>
                </c:pt>
                <c:pt idx="15">
                  <c:v>970.9</c:v>
                </c:pt>
                <c:pt idx="16">
                  <c:v>935.2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NHW</c:v>
                </c:pt>
              </c:strCache>
            </c:strRef>
          </c:tx>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31C-4EFD-ADC9-190D2D02C4EB}"/>
                </c:ext>
              </c:extLst>
            </c:dLbl>
            <c:dLbl>
              <c:idx val="16"/>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B6F-4FF2-B183-A48403BEE658}"/>
                </c:ext>
              </c:extLst>
            </c:dLbl>
            <c:numFmt formatCode="#,##0" sourceLinked="0"/>
            <c:spPr>
              <a:noFill/>
              <a:ln>
                <a:noFill/>
              </a:ln>
              <a:effectLst/>
            </c:spPr>
            <c:txPr>
              <a:bodyPr/>
              <a:lstStyle/>
              <a:p>
                <a:pPr>
                  <a:defRPr sz="1000"/>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13.6</c:v>
                </c:pt>
                <c:pt idx="1">
                  <c:v>17.5</c:v>
                </c:pt>
                <c:pt idx="2">
                  <c:v>23.2</c:v>
                </c:pt>
                <c:pt idx="3">
                  <c:v>32.6</c:v>
                </c:pt>
                <c:pt idx="4">
                  <c:v>29.9</c:v>
                </c:pt>
                <c:pt idx="5">
                  <c:v>28.6</c:v>
                </c:pt>
                <c:pt idx="6">
                  <c:v>49.9</c:v>
                </c:pt>
                <c:pt idx="7">
                  <c:v>62.1</c:v>
                </c:pt>
                <c:pt idx="8">
                  <c:v>51.4</c:v>
                </c:pt>
                <c:pt idx="9">
                  <c:v>78.3</c:v>
                </c:pt>
                <c:pt idx="10">
                  <c:v>138.19999999999999</c:v>
                </c:pt>
                <c:pt idx="11">
                  <c:v>139.9</c:v>
                </c:pt>
                <c:pt idx="12">
                  <c:v>136.80000000000001</c:v>
                </c:pt>
                <c:pt idx="13">
                  <c:v>135.80000000000001</c:v>
                </c:pt>
                <c:pt idx="14">
                  <c:v>195.5</c:v>
                </c:pt>
                <c:pt idx="15">
                  <c:v>209.5</c:v>
                </c:pt>
                <c:pt idx="16">
                  <c:v>201</c:v>
                </c:pt>
              </c:numCache>
            </c:numRef>
          </c:val>
          <c:smooth val="0"/>
          <c:extLst xmlns:c16r2="http://schemas.microsoft.com/office/drawing/2015/06/chart">
            <c:ext xmlns:c16="http://schemas.microsoft.com/office/drawing/2014/chart" uri="{C3380CC4-5D6E-409C-BE32-E72D297353CC}">
              <c16:uniqueId val="{0000000D-031C-4EFD-ADC9-190D2D02C4EB}"/>
            </c:ext>
          </c:extLst>
        </c:ser>
        <c:dLbls>
          <c:showLegendKey val="0"/>
          <c:showVal val="0"/>
          <c:showCatName val="0"/>
          <c:showSerName val="0"/>
          <c:showPercent val="0"/>
          <c:showBubbleSize val="0"/>
        </c:dLbls>
        <c:marker val="1"/>
        <c:smooth val="0"/>
        <c:axId val="96790784"/>
        <c:axId val="96870400"/>
      </c:lineChart>
      <c:catAx>
        <c:axId val="967907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870400"/>
        <c:crosses val="autoZero"/>
        <c:auto val="1"/>
        <c:lblAlgn val="ctr"/>
        <c:lblOffset val="100"/>
        <c:noMultiLvlLbl val="0"/>
      </c:catAx>
      <c:valAx>
        <c:axId val="96870400"/>
        <c:scaling>
          <c:orientation val="minMax"/>
          <c:max val="12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Chlamydia rate per 100,000</a:t>
                </a:r>
                <a:endParaRPr lang="en-US" sz="1200" dirty="0">
                  <a:effectLst/>
                  <a:latin typeface="+mn-lt"/>
                </a:endParaRPr>
              </a:p>
            </c:rich>
          </c:tx>
          <c:layout>
            <c:manualLayout>
              <c:xMode val="edge"/>
              <c:yMode val="edge"/>
              <c:x val="0"/>
              <c:y val="0.3226327094881122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67907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33336524781385E-2"/>
          <c:y val="0.10676304448396685"/>
          <c:w val="0.90011177862147407"/>
          <c:h val="0.83697079648661865"/>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56E-2"/>
                  <c:y val="-2.5602954621283005E-2"/>
                </c:manualLayout>
              </c:layout>
              <c:tx>
                <c:rich>
                  <a:bodyPr/>
                  <a:lstStyle/>
                  <a:p>
                    <a:r>
                      <a:rPr lang="en-US" dirty="0"/>
                      <a:t>149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45-47A3-B52F-7FF130628873}"/>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522-41FA-B118-BB52810566DB}"/>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149.19999999999999</c:v>
                </c:pt>
                <c:pt idx="1">
                  <c:v>224.5</c:v>
                </c:pt>
                <c:pt idx="2">
                  <c:v>260.7</c:v>
                </c:pt>
                <c:pt idx="3">
                  <c:v>292.10000000000002</c:v>
                </c:pt>
                <c:pt idx="4">
                  <c:v>237.4</c:v>
                </c:pt>
                <c:pt idx="5">
                  <c:v>286.60000000000002</c:v>
                </c:pt>
                <c:pt idx="6">
                  <c:v>432.5</c:v>
                </c:pt>
                <c:pt idx="7">
                  <c:v>588.4</c:v>
                </c:pt>
                <c:pt idx="8">
                  <c:v>487.1</c:v>
                </c:pt>
                <c:pt idx="9">
                  <c:v>446.4</c:v>
                </c:pt>
                <c:pt idx="10">
                  <c:v>485.9</c:v>
                </c:pt>
                <c:pt idx="11">
                  <c:v>645.1</c:v>
                </c:pt>
                <c:pt idx="12">
                  <c:v>624.70000000000005</c:v>
                </c:pt>
                <c:pt idx="13">
                  <c:v>596.9</c:v>
                </c:pt>
                <c:pt idx="14">
                  <c:v>697.4</c:v>
                </c:pt>
                <c:pt idx="15">
                  <c:v>679.1</c:v>
                </c:pt>
                <c:pt idx="16">
                  <c:v>642.5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NHB</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4992372213918356E-2"/>
                  <c:y val="-3.5844136469796076E-2"/>
                </c:manualLayout>
              </c:layout>
              <c:tx>
                <c:rich>
                  <a:bodyPr/>
                  <a:lstStyle/>
                  <a:p>
                    <a:r>
                      <a:rPr lang="en-US" dirty="0"/>
                      <a:t>256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745-47A3-B52F-7FF130628873}"/>
                </c:ext>
              </c:extLst>
            </c:dLbl>
            <c:dLbl>
              <c:idx val="16"/>
              <c:layout>
                <c:manualLayout>
                  <c:x val="0"/>
                  <c:y val="-3.8404431931924367E-2"/>
                </c:manualLayout>
              </c:layout>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522-41FA-B118-BB52810566DB}"/>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255.9</c:v>
                </c:pt>
                <c:pt idx="1">
                  <c:v>369</c:v>
                </c:pt>
                <c:pt idx="2">
                  <c:v>476.5</c:v>
                </c:pt>
                <c:pt idx="3">
                  <c:v>452.4</c:v>
                </c:pt>
                <c:pt idx="4">
                  <c:v>441.1</c:v>
                </c:pt>
                <c:pt idx="5">
                  <c:v>443</c:v>
                </c:pt>
                <c:pt idx="6">
                  <c:v>606.79999999999995</c:v>
                </c:pt>
                <c:pt idx="7">
                  <c:v>829.7</c:v>
                </c:pt>
                <c:pt idx="8">
                  <c:v>749.5</c:v>
                </c:pt>
                <c:pt idx="9">
                  <c:v>948.5</c:v>
                </c:pt>
                <c:pt idx="10">
                  <c:v>1167.8</c:v>
                </c:pt>
                <c:pt idx="11">
                  <c:v>1245</c:v>
                </c:pt>
                <c:pt idx="12">
                  <c:v>1086.9000000000001</c:v>
                </c:pt>
                <c:pt idx="13">
                  <c:v>911.7</c:v>
                </c:pt>
                <c:pt idx="14">
                  <c:v>1097.3</c:v>
                </c:pt>
                <c:pt idx="15">
                  <c:v>1123.4000000000001</c:v>
                </c:pt>
                <c:pt idx="16">
                  <c:v>1036</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NHW</c:v>
                </c:pt>
              </c:strCache>
            </c:strRef>
          </c:tx>
          <c:dLbls>
            <c:dLbl>
              <c:idx val="0"/>
              <c:layout>
                <c:manualLayout>
                  <c:x val="-3.4992372213918356E-2"/>
                  <c:y val="-1.5361772772769745E-2"/>
                </c:manualLayout>
              </c:layout>
              <c:tx>
                <c:rich>
                  <a:bodyPr/>
                  <a:lstStyle/>
                  <a:p>
                    <a:r>
                      <a:rPr lang="en-US" dirty="0"/>
                      <a:t>24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745-47A3-B52F-7FF130628873}"/>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522-41FA-B118-BB52810566DB}"/>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23.8</c:v>
                </c:pt>
                <c:pt idx="1">
                  <c:v>26.3</c:v>
                </c:pt>
                <c:pt idx="2">
                  <c:v>36.1</c:v>
                </c:pt>
                <c:pt idx="3">
                  <c:v>40.5</c:v>
                </c:pt>
                <c:pt idx="4">
                  <c:v>42.1</c:v>
                </c:pt>
                <c:pt idx="5">
                  <c:v>41.5</c:v>
                </c:pt>
                <c:pt idx="6">
                  <c:v>54.5</c:v>
                </c:pt>
                <c:pt idx="7">
                  <c:v>85.6</c:v>
                </c:pt>
                <c:pt idx="8">
                  <c:v>45</c:v>
                </c:pt>
                <c:pt idx="9">
                  <c:v>98.4</c:v>
                </c:pt>
                <c:pt idx="10">
                  <c:v>185</c:v>
                </c:pt>
                <c:pt idx="11">
                  <c:v>190.5</c:v>
                </c:pt>
                <c:pt idx="12">
                  <c:v>184.1</c:v>
                </c:pt>
                <c:pt idx="13">
                  <c:v>185.1</c:v>
                </c:pt>
                <c:pt idx="14">
                  <c:v>260.3</c:v>
                </c:pt>
                <c:pt idx="15">
                  <c:v>271.2</c:v>
                </c:pt>
                <c:pt idx="16">
                  <c:v>243.9</c:v>
                </c:pt>
              </c:numCache>
            </c:numRef>
          </c:val>
          <c:smooth val="0"/>
          <c:extLst xmlns:c16r2="http://schemas.microsoft.com/office/drawing/2015/06/chart">
            <c:ext xmlns:c16="http://schemas.microsoft.com/office/drawing/2014/chart" uri="{C3380CC4-5D6E-409C-BE32-E72D297353CC}">
              <c16:uniqueId val="{0000000D-D745-47A3-B52F-7FF130628873}"/>
            </c:ext>
          </c:extLst>
        </c:ser>
        <c:dLbls>
          <c:showLegendKey val="0"/>
          <c:showVal val="0"/>
          <c:showCatName val="0"/>
          <c:showSerName val="0"/>
          <c:showPercent val="0"/>
          <c:showBubbleSize val="0"/>
        </c:dLbls>
        <c:marker val="1"/>
        <c:smooth val="0"/>
        <c:axId val="97155712"/>
        <c:axId val="97173888"/>
      </c:lineChart>
      <c:catAx>
        <c:axId val="971557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173888"/>
        <c:crosses val="autoZero"/>
        <c:auto val="1"/>
        <c:lblAlgn val="ctr"/>
        <c:lblOffset val="100"/>
        <c:noMultiLvlLbl val="0"/>
      </c:catAx>
      <c:valAx>
        <c:axId val="97173888"/>
        <c:scaling>
          <c:orientation val="minMax"/>
          <c:max val="13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Chlamydia rate per 100,000 (females only)</a:t>
                </a:r>
                <a:endParaRPr lang="en-US" sz="1200" dirty="0">
                  <a:effectLst/>
                  <a:latin typeface="+mn-lt"/>
                </a:endParaRPr>
              </a:p>
            </c:rich>
          </c:tx>
          <c:layout>
            <c:manualLayout>
              <c:xMode val="edge"/>
              <c:yMode val="edge"/>
              <c:x val="0"/>
              <c:y val="0.18722150486909736"/>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1557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341888763127E-2"/>
          <c:y val="2.9204957994257014E-2"/>
          <c:w val="0.91693893670556237"/>
          <c:h val="0.80787975656501243"/>
        </c:manualLayout>
      </c:layout>
      <c:barChart>
        <c:barDir val="col"/>
        <c:grouping val="clustered"/>
        <c:varyColors val="0"/>
        <c:ser>
          <c:idx val="0"/>
          <c:order val="0"/>
          <c:tx>
            <c:strRef>
              <c:f>Sheet1!$B$1</c:f>
              <c:strCache>
                <c:ptCount val="1"/>
                <c:pt idx="0">
                  <c:v>Chlamydia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General</c:formatCode>
                <c:ptCount val="4"/>
                <c:pt idx="0">
                  <c:v>413.8</c:v>
                </c:pt>
                <c:pt idx="1">
                  <c:v>631.6</c:v>
                </c:pt>
                <c:pt idx="2">
                  <c:v>836.8</c:v>
                </c:pt>
                <c:pt idx="3">
                  <c:v>1164.7</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99298304"/>
        <c:axId val="99306112"/>
      </c:barChart>
      <c:catAx>
        <c:axId val="99298304"/>
        <c:scaling>
          <c:orientation val="minMax"/>
        </c:scaling>
        <c:delete val="0"/>
        <c:axPos val="b"/>
        <c:title>
          <c:tx>
            <c:rich>
              <a:bodyPr/>
              <a:lstStyle/>
              <a:p>
                <a:pPr>
                  <a:defRPr sz="1200"/>
                </a:pPr>
                <a:r>
                  <a:rPr lang="en-US" sz="1200" dirty="0"/>
                  <a:t>Neighborhood Poverty Level</a:t>
                </a:r>
              </a:p>
            </c:rich>
          </c:tx>
          <c:layout>
            <c:manualLayout>
              <c:xMode val="edge"/>
              <c:yMode val="edge"/>
              <c:x val="0.45107633806302899"/>
              <c:y val="0.94929969909528378"/>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9306112"/>
        <c:crosses val="autoZero"/>
        <c:auto val="1"/>
        <c:lblAlgn val="ctr"/>
        <c:lblOffset val="100"/>
        <c:noMultiLvlLbl val="0"/>
      </c:catAx>
      <c:valAx>
        <c:axId val="99306112"/>
        <c:scaling>
          <c:orientation val="minMax"/>
          <c:max val="12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Chlamydia rate per 100,000</a:t>
                </a:r>
                <a:endParaRPr lang="en-US" sz="1200" dirty="0">
                  <a:effectLst/>
                </a:endParaRPr>
              </a:p>
            </c:rich>
          </c:tx>
          <c:layout>
            <c:manualLayout>
              <c:xMode val="edge"/>
              <c:yMode val="edge"/>
              <c:x val="6.9574569062681908E-4"/>
              <c:y val="0.2265833167146179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298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105511922674"/>
          <c:y val="3.0789771070282881E-2"/>
          <c:w val="0.84650098863269341"/>
          <c:h val="0.76216964602253245"/>
        </c:manualLayout>
      </c:layout>
      <c:barChart>
        <c:barDir val="col"/>
        <c:grouping val="clustered"/>
        <c:varyColors val="0"/>
        <c:ser>
          <c:idx val="0"/>
          <c:order val="0"/>
          <c:tx>
            <c:strRef>
              <c:f>Sheet1!$B$1</c:f>
              <c:strCache>
                <c:ptCount val="1"/>
                <c:pt idx="0">
                  <c:v>Chlamydia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Crotona (105)</c:v>
                </c:pt>
                <c:pt idx="1">
                  <c:v>Mott Haven (107)</c:v>
                </c:pt>
                <c:pt idx="2">
                  <c:v>Morrisania (106)</c:v>
                </c:pt>
                <c:pt idx="3">
                  <c:v>Fordham (103)</c:v>
                </c:pt>
                <c:pt idx="4">
                  <c:v>Northeast Bronx (102)</c:v>
                </c:pt>
                <c:pt idx="5">
                  <c:v>Pelham (104)</c:v>
                </c:pt>
                <c:pt idx="6">
                  <c:v>Kingsbridge (101)</c:v>
                </c:pt>
              </c:strCache>
            </c:strRef>
          </c:cat>
          <c:val>
            <c:numRef>
              <c:f>Sheet1!$B$2:$B$8</c:f>
              <c:numCache>
                <c:formatCode>0.0</c:formatCode>
                <c:ptCount val="7"/>
                <c:pt idx="0">
                  <c:v>1469.1</c:v>
                </c:pt>
                <c:pt idx="1">
                  <c:v>1383.7</c:v>
                </c:pt>
                <c:pt idx="2">
                  <c:v>1357</c:v>
                </c:pt>
                <c:pt idx="3">
                  <c:v>1210.5999999999999</c:v>
                </c:pt>
                <c:pt idx="4">
                  <c:v>1086.5999999999999</c:v>
                </c:pt>
                <c:pt idx="5">
                  <c:v>803.3</c:v>
                </c:pt>
                <c:pt idx="6">
                  <c:v>458.1</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50"/>
        <c:axId val="104038784"/>
        <c:axId val="104040320"/>
      </c:barChart>
      <c:dateAx>
        <c:axId val="104038784"/>
        <c:scaling>
          <c:orientation val="minMax"/>
        </c:scaling>
        <c:delete val="0"/>
        <c:axPos val="b"/>
        <c:numFmt formatCode="General" sourceLinked="0"/>
        <c:majorTickMark val="out"/>
        <c:minorTickMark val="none"/>
        <c:tickLblPos val="nextTo"/>
        <c:txPr>
          <a:bodyPr/>
          <a:lstStyle/>
          <a:p>
            <a:pPr>
              <a:defRPr sz="1100"/>
            </a:pPr>
            <a:endParaRPr lang="en-US"/>
          </a:p>
        </c:txPr>
        <c:crossAx val="104040320"/>
        <c:crosses val="autoZero"/>
        <c:auto val="0"/>
        <c:lblOffset val="100"/>
        <c:baseTimeUnit val="days"/>
        <c:minorUnit val="1"/>
      </c:dateAx>
      <c:valAx>
        <c:axId val="104040320"/>
        <c:scaling>
          <c:orientation val="minMax"/>
          <c:max val="1500"/>
          <c:min val="0"/>
        </c:scaling>
        <c:delete val="0"/>
        <c:axPos val="l"/>
        <c:title>
          <c:tx>
            <c:rich>
              <a:bodyPr rot="-5400000" vert="horz"/>
              <a:lstStyle/>
              <a:p>
                <a:pPr>
                  <a:defRPr sz="1400"/>
                </a:pPr>
                <a:r>
                  <a:rPr lang="en-US" sz="1200" b="1" i="0" baseline="0" dirty="0">
                    <a:effectLst/>
                  </a:rPr>
                  <a:t>Chlamydia rate per 100,000</a:t>
                </a:r>
                <a:endParaRPr lang="en-US" sz="1200" dirty="0">
                  <a:effectLst/>
                </a:endParaRPr>
              </a:p>
            </c:rich>
          </c:tx>
          <c:layout>
            <c:manualLayout>
              <c:xMode val="edge"/>
              <c:yMode val="edge"/>
              <c:x val="0"/>
              <c:y val="0.22136382172228242"/>
            </c:manualLayout>
          </c:layout>
          <c:overlay val="0"/>
        </c:title>
        <c:numFmt formatCode="#,##0" sourceLinked="0"/>
        <c:majorTickMark val="out"/>
        <c:minorTickMark val="none"/>
        <c:tickLblPos val="nextTo"/>
        <c:txPr>
          <a:bodyPr/>
          <a:lstStyle/>
          <a:p>
            <a:pPr>
              <a:defRPr sz="1200"/>
            </a:pPr>
            <a:endParaRPr lang="en-US"/>
          </a:p>
        </c:txPr>
        <c:crossAx val="104038784"/>
        <c:crosses val="autoZero"/>
        <c:crossBetween val="between"/>
        <c:majorUnit val="30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34894878505386E-2"/>
          <c:y val="4.7876315553391745E-2"/>
          <c:w val="0.90711029573679391"/>
          <c:h val="0.8955580889712753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2.868547930071683E-2"/>
                  <c:y val="-2.5107628168491727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sz="1000" dirty="0"/>
                      <a:t>209</a:t>
                    </a:r>
                  </a:p>
                </c:rich>
              </c:tx>
              <c:numFmt formatCode="#,##0.0" sourceLinked="0"/>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687-45C1-A445-CAF8E9D4B3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c:formatCode>
                <c:ptCount val="17"/>
                <c:pt idx="0">
                  <c:v>208.9</c:v>
                </c:pt>
                <c:pt idx="1">
                  <c:v>216.7</c:v>
                </c:pt>
                <c:pt idx="2">
                  <c:v>221.8</c:v>
                </c:pt>
                <c:pt idx="3">
                  <c:v>218.2</c:v>
                </c:pt>
                <c:pt idx="4">
                  <c:v>170.1</c:v>
                </c:pt>
                <c:pt idx="5">
                  <c:v>171.6</c:v>
                </c:pt>
                <c:pt idx="6">
                  <c:v>158.4</c:v>
                </c:pt>
                <c:pt idx="7">
                  <c:v>176.1</c:v>
                </c:pt>
                <c:pt idx="8">
                  <c:v>192.7</c:v>
                </c:pt>
                <c:pt idx="9">
                  <c:v>220.1</c:v>
                </c:pt>
                <c:pt idx="10">
                  <c:v>236</c:v>
                </c:pt>
                <c:pt idx="11">
                  <c:v>267.89999999999998</c:v>
                </c:pt>
                <c:pt idx="12">
                  <c:v>256.7</c:v>
                </c:pt>
                <c:pt idx="13">
                  <c:v>245.7</c:v>
                </c:pt>
                <c:pt idx="14">
                  <c:v>211</c:v>
                </c:pt>
                <c:pt idx="15">
                  <c:v>248</c:v>
                </c:pt>
                <c:pt idx="16">
                  <c:v>253.9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2.7993897771134663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564-453B-8E65-5D387597F0C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687-45C1-A445-CAF8E9D4B31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0</c:formatCode>
                <c:ptCount val="17"/>
                <c:pt idx="0">
                  <c:v>170</c:v>
                </c:pt>
                <c:pt idx="1">
                  <c:v>189.2</c:v>
                </c:pt>
                <c:pt idx="2">
                  <c:v>186.5</c:v>
                </c:pt>
                <c:pt idx="3">
                  <c:v>199.5</c:v>
                </c:pt>
                <c:pt idx="4">
                  <c:v>168.5</c:v>
                </c:pt>
                <c:pt idx="5">
                  <c:v>156.5</c:v>
                </c:pt>
                <c:pt idx="6">
                  <c:v>157</c:v>
                </c:pt>
                <c:pt idx="7">
                  <c:v>153.69999999999999</c:v>
                </c:pt>
                <c:pt idx="8">
                  <c:v>132.30000000000001</c:v>
                </c:pt>
                <c:pt idx="9">
                  <c:v>138.80000000000001</c:v>
                </c:pt>
                <c:pt idx="10">
                  <c:v>154.4</c:v>
                </c:pt>
                <c:pt idx="11">
                  <c:v>178.1</c:v>
                </c:pt>
                <c:pt idx="12">
                  <c:v>177.4</c:v>
                </c:pt>
                <c:pt idx="13">
                  <c:v>150</c:v>
                </c:pt>
                <c:pt idx="14">
                  <c:v>154.80000000000001</c:v>
                </c:pt>
                <c:pt idx="15">
                  <c:v>189</c:v>
                </c:pt>
                <c:pt idx="16">
                  <c:v>222.7</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4992372213918356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564-453B-8E65-5D387597F0C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687-45C1-A445-CAF8E9D4B31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0</c:formatCode>
                <c:ptCount val="17"/>
                <c:pt idx="0">
                  <c:v>173.8</c:v>
                </c:pt>
                <c:pt idx="1">
                  <c:v>179.7</c:v>
                </c:pt>
                <c:pt idx="2">
                  <c:v>191.9</c:v>
                </c:pt>
                <c:pt idx="3">
                  <c:v>213.5</c:v>
                </c:pt>
                <c:pt idx="4">
                  <c:v>158.9</c:v>
                </c:pt>
                <c:pt idx="5">
                  <c:v>150.69999999999999</c:v>
                </c:pt>
                <c:pt idx="6">
                  <c:v>152.4</c:v>
                </c:pt>
                <c:pt idx="7">
                  <c:v>135.1</c:v>
                </c:pt>
                <c:pt idx="8">
                  <c:v>155.6</c:v>
                </c:pt>
                <c:pt idx="9">
                  <c:v>148.80000000000001</c:v>
                </c:pt>
                <c:pt idx="10">
                  <c:v>180.9</c:v>
                </c:pt>
                <c:pt idx="11">
                  <c:v>213.2</c:v>
                </c:pt>
                <c:pt idx="12">
                  <c:v>237.2</c:v>
                </c:pt>
                <c:pt idx="13">
                  <c:v>233.9</c:v>
                </c:pt>
                <c:pt idx="14">
                  <c:v>274.3</c:v>
                </c:pt>
                <c:pt idx="15">
                  <c:v>335.4</c:v>
                </c:pt>
                <c:pt idx="16">
                  <c:v>386</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2"/>
              </a:solidFill>
            </a:ln>
          </c:spPr>
          <c:marker>
            <c:symbol val="x"/>
            <c:size val="7"/>
            <c:spPr>
              <a:solidFill>
                <a:schemeClr val="accent2"/>
              </a:solidFill>
              <a:ln>
                <a:solidFill>
                  <a:schemeClr val="accent2"/>
                </a:solidFill>
              </a:ln>
            </c:spPr>
          </c:marker>
          <c:dLbls>
            <c:dLbl>
              <c:idx val="0"/>
              <c:layout>
                <c:manualLayout>
                  <c:x val="-2.7993897771134663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564-453B-8E65-5D387597F0C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687-45C1-A445-CAF8E9D4B31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0</c:formatCode>
                <c:ptCount val="17"/>
                <c:pt idx="0">
                  <c:v>84.1</c:v>
                </c:pt>
                <c:pt idx="1">
                  <c:v>89.9</c:v>
                </c:pt>
                <c:pt idx="2">
                  <c:v>87.9</c:v>
                </c:pt>
                <c:pt idx="3">
                  <c:v>88.2</c:v>
                </c:pt>
                <c:pt idx="4">
                  <c:v>77.099999999999994</c:v>
                </c:pt>
                <c:pt idx="5">
                  <c:v>83.8</c:v>
                </c:pt>
                <c:pt idx="6">
                  <c:v>78.7</c:v>
                </c:pt>
                <c:pt idx="7">
                  <c:v>82.2</c:v>
                </c:pt>
                <c:pt idx="8">
                  <c:v>84.8</c:v>
                </c:pt>
                <c:pt idx="9">
                  <c:v>80.900000000000006</c:v>
                </c:pt>
                <c:pt idx="10">
                  <c:v>89.7</c:v>
                </c:pt>
                <c:pt idx="11">
                  <c:v>104.2</c:v>
                </c:pt>
                <c:pt idx="12">
                  <c:v>103.1</c:v>
                </c:pt>
                <c:pt idx="13">
                  <c:v>85.3</c:v>
                </c:pt>
                <c:pt idx="14">
                  <c:v>92.7</c:v>
                </c:pt>
                <c:pt idx="15">
                  <c:v>106.7</c:v>
                </c:pt>
                <c:pt idx="16">
                  <c:v>120.4</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dLbls>
            <c:dLbl>
              <c:idx val="0"/>
              <c:layout>
                <c:manualLayout>
                  <c:x val="-2.6594202882577942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564-453B-8E65-5D387597F0C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687-45C1-A445-CAF8E9D4B31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0</c:formatCode>
                <c:ptCount val="17"/>
                <c:pt idx="0">
                  <c:v>29.6</c:v>
                </c:pt>
                <c:pt idx="1">
                  <c:v>43.4</c:v>
                </c:pt>
                <c:pt idx="2">
                  <c:v>45.7</c:v>
                </c:pt>
                <c:pt idx="3">
                  <c:v>52.2</c:v>
                </c:pt>
                <c:pt idx="4">
                  <c:v>38.299999999999997</c:v>
                </c:pt>
                <c:pt idx="5">
                  <c:v>44.2</c:v>
                </c:pt>
                <c:pt idx="6">
                  <c:v>36.9</c:v>
                </c:pt>
                <c:pt idx="7">
                  <c:v>39.799999999999997</c:v>
                </c:pt>
                <c:pt idx="8">
                  <c:v>44.4</c:v>
                </c:pt>
                <c:pt idx="9">
                  <c:v>40.9</c:v>
                </c:pt>
                <c:pt idx="10">
                  <c:v>51.6</c:v>
                </c:pt>
                <c:pt idx="11">
                  <c:v>70.7</c:v>
                </c:pt>
                <c:pt idx="12">
                  <c:v>72.8</c:v>
                </c:pt>
                <c:pt idx="13">
                  <c:v>65.2</c:v>
                </c:pt>
                <c:pt idx="14">
                  <c:v>49.7</c:v>
                </c:pt>
                <c:pt idx="15">
                  <c:v>65.099999999999994</c:v>
                </c:pt>
                <c:pt idx="16">
                  <c:v>67.900000000000006</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05819520"/>
        <c:axId val="105858176"/>
      </c:lineChart>
      <c:catAx>
        <c:axId val="1058195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858176"/>
        <c:crosses val="autoZero"/>
        <c:auto val="1"/>
        <c:lblAlgn val="ctr"/>
        <c:lblOffset val="100"/>
        <c:noMultiLvlLbl val="0"/>
      </c:catAx>
      <c:valAx>
        <c:axId val="10585817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Gonorrhea rate per 100,000</a:t>
                </a:r>
                <a:endParaRPr lang="en-US" sz="1200" dirty="0">
                  <a:effectLst/>
                  <a:latin typeface="+mn-lt"/>
                </a:endParaRPr>
              </a:p>
            </c:rich>
          </c:tx>
          <c:layout>
            <c:manualLayout>
              <c:xMode val="edge"/>
              <c:yMode val="edge"/>
              <c:x val="0"/>
              <c:y val="0.25094443654852006"/>
            </c:manualLayout>
          </c:layout>
          <c:overlay val="0"/>
          <c:spPr>
            <a:noFill/>
            <a:ln>
              <a:noFill/>
            </a:ln>
            <a:effectLst/>
          </c:spPr>
        </c:title>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819520"/>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66244736684782E-2"/>
          <c:y val="1.705628025317342E-2"/>
          <c:w val="0.91598405007066419"/>
          <c:h val="0.90307929283854682"/>
        </c:manualLayout>
      </c:layout>
      <c:barChart>
        <c:barDir val="col"/>
        <c:grouping val="clustered"/>
        <c:varyColors val="0"/>
        <c:ser>
          <c:idx val="0"/>
          <c:order val="0"/>
          <c:tx>
            <c:strRef>
              <c:f>Sheet1!$B$1</c:f>
              <c:strCache>
                <c:ptCount val="1"/>
                <c:pt idx="0">
                  <c:v>Gonorrhea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3EF-4722-8240-41B6DF543A3D}"/>
              </c:ext>
            </c:extLst>
          </c:dPt>
          <c:dPt>
            <c:idx val="13"/>
            <c:invertIfNegative val="0"/>
            <c:bubble3D val="0"/>
            <c:extLst xmlns:c16r2="http://schemas.microsoft.com/office/drawing/2015/06/chart">
              <c:ext xmlns:c16="http://schemas.microsoft.com/office/drawing/2014/chart" uri="{C3380CC4-5D6E-409C-BE32-E72D297353CC}">
                <c16:uniqueId val="{0000000A-F3EF-4722-8240-41B6DF543A3D}"/>
              </c:ext>
            </c:extLst>
          </c:dPt>
          <c:dPt>
            <c:idx val="14"/>
            <c:invertIfNegative val="0"/>
            <c:bubble3D val="0"/>
            <c:extLst xmlns:c16r2="http://schemas.microsoft.com/office/drawing/2015/06/chart">
              <c:ext xmlns:c16="http://schemas.microsoft.com/office/drawing/2014/chart" uri="{C3380CC4-5D6E-409C-BE32-E72D297353CC}">
                <c16:uniqueId val="{0000000B-F3EF-4722-8240-41B6DF543A3D}"/>
              </c:ext>
            </c:extLst>
          </c:dPt>
          <c:dPt>
            <c:idx val="15"/>
            <c:invertIfNegative val="0"/>
            <c:bubble3D val="0"/>
            <c:extLst xmlns:c16r2="http://schemas.microsoft.com/office/drawing/2015/06/chart">
              <c:ext xmlns:c16="http://schemas.microsoft.com/office/drawing/2014/chart" uri="{C3380CC4-5D6E-409C-BE32-E72D297353CC}">
                <c16:uniqueId val="{0000000C-F3EF-4722-8240-41B6DF543A3D}"/>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10-14</c:v>
                </c:pt>
                <c:pt idx="1">
                  <c:v>15-19</c:v>
                </c:pt>
                <c:pt idx="2">
                  <c:v>20-24</c:v>
                </c:pt>
                <c:pt idx="3">
                  <c:v>25-29</c:v>
                </c:pt>
                <c:pt idx="4">
                  <c:v>30-34</c:v>
                </c:pt>
                <c:pt idx="5">
                  <c:v>35-39</c:v>
                </c:pt>
                <c:pt idx="6">
                  <c:v>40-44</c:v>
                </c:pt>
                <c:pt idx="7">
                  <c:v>45-49</c:v>
                </c:pt>
                <c:pt idx="9">
                  <c:v>Male</c:v>
                </c:pt>
                <c:pt idx="10">
                  <c:v>Female</c:v>
                </c:pt>
              </c:strCache>
            </c:strRef>
          </c:cat>
          <c:val>
            <c:numRef>
              <c:f>Sheet1!$B$2:$B$12</c:f>
              <c:numCache>
                <c:formatCode>General</c:formatCode>
                <c:ptCount val="11"/>
                <c:pt idx="0">
                  <c:v>31.6</c:v>
                </c:pt>
                <c:pt idx="1">
                  <c:v>718.7</c:v>
                </c:pt>
                <c:pt idx="2">
                  <c:v>816.5</c:v>
                </c:pt>
                <c:pt idx="3">
                  <c:v>679.9</c:v>
                </c:pt>
                <c:pt idx="4">
                  <c:v>490</c:v>
                </c:pt>
                <c:pt idx="5">
                  <c:v>250.7</c:v>
                </c:pt>
                <c:pt idx="6">
                  <c:v>146.69999999999999</c:v>
                </c:pt>
                <c:pt idx="7">
                  <c:v>114.9</c:v>
                </c:pt>
                <c:pt idx="9">
                  <c:v>344.5</c:v>
                </c:pt>
                <c:pt idx="10">
                  <c:v>170.3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03334272"/>
        <c:axId val="103335808"/>
      </c:barChart>
      <c:catAx>
        <c:axId val="1033342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335808"/>
        <c:crosses val="autoZero"/>
        <c:auto val="1"/>
        <c:lblAlgn val="ctr"/>
        <c:lblOffset val="100"/>
        <c:noMultiLvlLbl val="0"/>
      </c:catAx>
      <c:valAx>
        <c:axId val="103335808"/>
        <c:scaling>
          <c:orientation val="minMax"/>
          <c:max val="10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Gonorrhea rate per 100,000</a:t>
                </a:r>
                <a:endParaRPr lang="en-US" sz="1200" dirty="0">
                  <a:effectLst/>
                </a:endParaRPr>
              </a:p>
            </c:rich>
          </c:tx>
          <c:layout>
            <c:manualLayout>
              <c:xMode val="edge"/>
              <c:yMode val="edge"/>
              <c:x val="0"/>
              <c:y val="0.2203863031671931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3342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33336524781385E-2"/>
          <c:y val="1.7152770007852251E-2"/>
          <c:w val="0.90011177862147407"/>
          <c:h val="0.92628163451681478"/>
        </c:manualLayout>
      </c:layout>
      <c:lineChart>
        <c:grouping val="standard"/>
        <c:varyColors val="0"/>
        <c:ser>
          <c:idx val="0"/>
          <c:order val="0"/>
          <c:tx>
            <c:strRef>
              <c:f>Sheet1!$B$1</c:f>
              <c:strCache>
                <c:ptCount val="1"/>
                <c:pt idx="0">
                  <c:v>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2.6594202882577942E-2"/>
                  <c:y val="3.3283841007667785E-2"/>
                </c:manualLayout>
              </c:layout>
              <c:tx>
                <c:rich>
                  <a:bodyPr/>
                  <a:lstStyle/>
                  <a:p>
                    <a:r>
                      <a:rPr lang="en-US" dirty="0"/>
                      <a:t>201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502-4939-8C9C-C3041203113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200.8</c:v>
                </c:pt>
                <c:pt idx="1">
                  <c:v>208.3</c:v>
                </c:pt>
                <c:pt idx="2">
                  <c:v>221.5</c:v>
                </c:pt>
                <c:pt idx="3">
                  <c:v>226.5</c:v>
                </c:pt>
                <c:pt idx="4">
                  <c:v>174.2</c:v>
                </c:pt>
                <c:pt idx="5">
                  <c:v>188.8</c:v>
                </c:pt>
                <c:pt idx="6">
                  <c:v>185.5</c:v>
                </c:pt>
                <c:pt idx="7">
                  <c:v>202.2</c:v>
                </c:pt>
                <c:pt idx="8">
                  <c:v>195.6</c:v>
                </c:pt>
                <c:pt idx="9">
                  <c:v>232.9</c:v>
                </c:pt>
                <c:pt idx="10">
                  <c:v>243.8</c:v>
                </c:pt>
                <c:pt idx="11">
                  <c:v>276.89999999999998</c:v>
                </c:pt>
                <c:pt idx="12">
                  <c:v>282.39999999999998</c:v>
                </c:pt>
                <c:pt idx="13">
                  <c:v>287.3</c:v>
                </c:pt>
                <c:pt idx="14">
                  <c:v>265</c:v>
                </c:pt>
                <c:pt idx="15">
                  <c:v>332.8</c:v>
                </c:pt>
                <c:pt idx="16">
                  <c:v>344.5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Female</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4992372213918356E-2"/>
                  <c:y val="-2.8163250083411199E-2"/>
                </c:manualLayout>
              </c:layout>
              <c:tx>
                <c:rich>
                  <a:bodyPr/>
                  <a:lstStyle/>
                  <a:p>
                    <a:r>
                      <a:rPr lang="en-US" dirty="0"/>
                      <a:t>215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0D5-4813-A6D3-8ECBB6A5ED1F}"/>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502-4939-8C9C-C30412031135}"/>
                </c:ext>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214.5</c:v>
                </c:pt>
                <c:pt idx="1">
                  <c:v>223.5</c:v>
                </c:pt>
                <c:pt idx="2">
                  <c:v>221.9</c:v>
                </c:pt>
                <c:pt idx="3">
                  <c:v>209.3</c:v>
                </c:pt>
                <c:pt idx="4">
                  <c:v>166.1</c:v>
                </c:pt>
                <c:pt idx="5">
                  <c:v>156.4</c:v>
                </c:pt>
                <c:pt idx="6">
                  <c:v>134.5</c:v>
                </c:pt>
                <c:pt idx="7">
                  <c:v>152.80000000000001</c:v>
                </c:pt>
                <c:pt idx="8">
                  <c:v>189.9</c:v>
                </c:pt>
                <c:pt idx="9">
                  <c:v>208.6</c:v>
                </c:pt>
                <c:pt idx="10">
                  <c:v>229.2</c:v>
                </c:pt>
                <c:pt idx="11">
                  <c:v>259</c:v>
                </c:pt>
                <c:pt idx="12">
                  <c:v>233.2</c:v>
                </c:pt>
                <c:pt idx="13">
                  <c:v>207.5</c:v>
                </c:pt>
                <c:pt idx="14">
                  <c:v>162.5</c:v>
                </c:pt>
                <c:pt idx="15">
                  <c:v>171.4</c:v>
                </c:pt>
                <c:pt idx="16">
                  <c:v>170.3</c:v>
                </c:pt>
              </c:numCache>
            </c:numRef>
          </c:val>
          <c:smooth val="0"/>
          <c:extLst xmlns:c16r2="http://schemas.microsoft.com/office/drawing/2015/06/chart">
            <c:ext xmlns:c16="http://schemas.microsoft.com/office/drawing/2014/chart" uri="{C3380CC4-5D6E-409C-BE32-E72D297353CC}">
              <c16:uniqueId val="{00000001-E113-4ED0-AAE3-E8FE8C694AD2}"/>
            </c:ext>
          </c:extLst>
        </c:ser>
        <c:dLbls>
          <c:showLegendKey val="0"/>
          <c:showVal val="0"/>
          <c:showCatName val="0"/>
          <c:showSerName val="0"/>
          <c:showPercent val="0"/>
          <c:showBubbleSize val="0"/>
        </c:dLbls>
        <c:marker val="1"/>
        <c:smooth val="0"/>
        <c:axId val="97041408"/>
        <c:axId val="97051392"/>
      </c:lineChart>
      <c:catAx>
        <c:axId val="970414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051392"/>
        <c:crosses val="autoZero"/>
        <c:auto val="1"/>
        <c:lblAlgn val="ctr"/>
        <c:lblOffset val="100"/>
        <c:noMultiLvlLbl val="0"/>
      </c:catAx>
      <c:valAx>
        <c:axId val="97051392"/>
        <c:scaling>
          <c:orientation val="minMax"/>
          <c:max val="40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Gonorrhea rate per 100,000</a:t>
                </a:r>
                <a:endParaRPr lang="en-US" sz="1200" dirty="0">
                  <a:effectLst/>
                  <a:latin typeface="+mn-lt"/>
                </a:endParaRPr>
              </a:p>
            </c:rich>
          </c:tx>
          <c:layout>
            <c:manualLayout>
              <c:xMode val="edge"/>
              <c:yMode val="edge"/>
              <c:x val="6.578014915236902E-3"/>
              <c:y val="0.24326355016213524"/>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0414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86299214342435E-2"/>
          <c:y val="6.3238088326161485E-2"/>
          <c:w val="0.90011177862147407"/>
          <c:h val="0.87025470907886815"/>
        </c:manualLayout>
      </c:layout>
      <c:lineChart>
        <c:grouping val="standard"/>
        <c:varyColors val="0"/>
        <c:ser>
          <c:idx val="0"/>
          <c:order val="0"/>
          <c:tx>
            <c:strRef>
              <c:f>Sheet1!$B$1</c:f>
              <c:strCache>
                <c:ptCount val="1"/>
                <c:pt idx="0">
                  <c:v>10-14</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c:formatCode>
                <c:ptCount val="17"/>
                <c:pt idx="0">
                  <c:v>32.299999999999997</c:v>
                </c:pt>
                <c:pt idx="1">
                  <c:v>37.5</c:v>
                </c:pt>
                <c:pt idx="2">
                  <c:v>35.5</c:v>
                </c:pt>
                <c:pt idx="3">
                  <c:v>42.1</c:v>
                </c:pt>
                <c:pt idx="4">
                  <c:v>15.6</c:v>
                </c:pt>
                <c:pt idx="5">
                  <c:v>30.4</c:v>
                </c:pt>
                <c:pt idx="6">
                  <c:v>17.5</c:v>
                </c:pt>
                <c:pt idx="7">
                  <c:v>30.4</c:v>
                </c:pt>
                <c:pt idx="8">
                  <c:v>46.8</c:v>
                </c:pt>
                <c:pt idx="9">
                  <c:v>58.6</c:v>
                </c:pt>
                <c:pt idx="10">
                  <c:v>68.599999999999994</c:v>
                </c:pt>
                <c:pt idx="11">
                  <c:v>85.1</c:v>
                </c:pt>
                <c:pt idx="12">
                  <c:v>61.7</c:v>
                </c:pt>
                <c:pt idx="13">
                  <c:v>61.8</c:v>
                </c:pt>
                <c:pt idx="14">
                  <c:v>29.5</c:v>
                </c:pt>
                <c:pt idx="15">
                  <c:v>33.5</c:v>
                </c:pt>
                <c:pt idx="16">
                  <c:v>31.6</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15-19</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2.8399570779940396E-2"/>
                  <c:y val="3.0723545545539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A62-49DE-B8EE-A4B1CE7FC4F1}"/>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0</c:formatCode>
                <c:ptCount val="17"/>
                <c:pt idx="0">
                  <c:v>731.6</c:v>
                </c:pt>
                <c:pt idx="1">
                  <c:v>850.6</c:v>
                </c:pt>
                <c:pt idx="2">
                  <c:v>859.4</c:v>
                </c:pt>
                <c:pt idx="3">
                  <c:v>746.4</c:v>
                </c:pt>
                <c:pt idx="4">
                  <c:v>589</c:v>
                </c:pt>
                <c:pt idx="5">
                  <c:v>553.79999999999995</c:v>
                </c:pt>
                <c:pt idx="6">
                  <c:v>480.9</c:v>
                </c:pt>
                <c:pt idx="7">
                  <c:v>562.70000000000005</c:v>
                </c:pt>
                <c:pt idx="8">
                  <c:v>676.1</c:v>
                </c:pt>
                <c:pt idx="9">
                  <c:v>778.6</c:v>
                </c:pt>
                <c:pt idx="10">
                  <c:v>897.8</c:v>
                </c:pt>
                <c:pt idx="11">
                  <c:v>1143.5999999999999</c:v>
                </c:pt>
                <c:pt idx="12">
                  <c:v>924.5</c:v>
                </c:pt>
                <c:pt idx="13">
                  <c:v>847.4</c:v>
                </c:pt>
                <c:pt idx="14">
                  <c:v>675.4</c:v>
                </c:pt>
                <c:pt idx="15">
                  <c:v>664.2</c:v>
                </c:pt>
                <c:pt idx="16">
                  <c:v>718.7</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20-24</c:v>
                </c:pt>
              </c:strCache>
            </c:strRef>
          </c:tx>
          <c:dLbls>
            <c:dLbl>
              <c:idx val="0"/>
              <c:layout>
                <c:manualLayout>
                  <c:x val="-2.8399570779940382E-2"/>
                  <c:y val="-2.304265915915462E-2"/>
                </c:manualLayout>
              </c:layout>
              <c:tx>
                <c:rich>
                  <a:bodyPr/>
                  <a:lstStyle/>
                  <a:p>
                    <a:r>
                      <a:rPr lang="en-US" dirty="0"/>
                      <a:t>813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E8-4934-90DC-FA2F454BA101}"/>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0</c:formatCode>
                <c:ptCount val="17"/>
                <c:pt idx="0">
                  <c:v>812.5</c:v>
                </c:pt>
                <c:pt idx="1">
                  <c:v>825.1</c:v>
                </c:pt>
                <c:pt idx="2">
                  <c:v>830.9</c:v>
                </c:pt>
                <c:pt idx="3">
                  <c:v>910.6</c:v>
                </c:pt>
                <c:pt idx="4">
                  <c:v>653.20000000000005</c:v>
                </c:pt>
                <c:pt idx="5">
                  <c:v>698</c:v>
                </c:pt>
                <c:pt idx="6">
                  <c:v>604.29999999999995</c:v>
                </c:pt>
                <c:pt idx="7">
                  <c:v>683.5</c:v>
                </c:pt>
                <c:pt idx="8">
                  <c:v>783</c:v>
                </c:pt>
                <c:pt idx="9">
                  <c:v>874.9</c:v>
                </c:pt>
                <c:pt idx="10">
                  <c:v>885.2</c:v>
                </c:pt>
                <c:pt idx="11">
                  <c:v>1005.8</c:v>
                </c:pt>
                <c:pt idx="12">
                  <c:v>983</c:v>
                </c:pt>
                <c:pt idx="13">
                  <c:v>884.9</c:v>
                </c:pt>
                <c:pt idx="14">
                  <c:v>720.5</c:v>
                </c:pt>
                <c:pt idx="15">
                  <c:v>908.3</c:v>
                </c:pt>
                <c:pt idx="16">
                  <c:v>816.5</c:v>
                </c:pt>
              </c:numCache>
            </c:numRef>
          </c:val>
          <c:smooth val="0"/>
          <c:extLst xmlns:c16r2="http://schemas.microsoft.com/office/drawing/2015/06/chart">
            <c:ext xmlns:c16="http://schemas.microsoft.com/office/drawing/2014/chart" uri="{C3380CC4-5D6E-409C-BE32-E72D297353CC}">
              <c16:uniqueId val="{0000000D-37E8-4934-90DC-FA2F454BA101}"/>
            </c:ext>
          </c:extLst>
        </c:ser>
        <c:ser>
          <c:idx val="3"/>
          <c:order val="3"/>
          <c:tx>
            <c:strRef>
              <c:f>Sheet1!$E$1</c:f>
              <c:strCache>
                <c:ptCount val="1"/>
                <c:pt idx="0">
                  <c:v>25-29</c:v>
                </c:pt>
              </c:strCache>
            </c:strRef>
          </c:tx>
          <c:dLbls>
            <c:dLbl>
              <c:idx val="0"/>
              <c:layout>
                <c:manualLayout>
                  <c:x val="-3.6513733859923347E-2"/>
                  <c:y val="-3.0723545545539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A62-49DE-B8EE-A4B1CE7FC4F1}"/>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0</c:formatCode>
                <c:ptCount val="17"/>
                <c:pt idx="0">
                  <c:v>472.2</c:v>
                </c:pt>
                <c:pt idx="1">
                  <c:v>436.8</c:v>
                </c:pt>
                <c:pt idx="2">
                  <c:v>453.9</c:v>
                </c:pt>
                <c:pt idx="3">
                  <c:v>480.6</c:v>
                </c:pt>
                <c:pt idx="4">
                  <c:v>381.5</c:v>
                </c:pt>
                <c:pt idx="5">
                  <c:v>381.9</c:v>
                </c:pt>
                <c:pt idx="6">
                  <c:v>384.1</c:v>
                </c:pt>
                <c:pt idx="7">
                  <c:v>423.3</c:v>
                </c:pt>
                <c:pt idx="8">
                  <c:v>417.8</c:v>
                </c:pt>
                <c:pt idx="9">
                  <c:v>453</c:v>
                </c:pt>
                <c:pt idx="10">
                  <c:v>500.6</c:v>
                </c:pt>
                <c:pt idx="11">
                  <c:v>485.5</c:v>
                </c:pt>
                <c:pt idx="12">
                  <c:v>576.5</c:v>
                </c:pt>
                <c:pt idx="13">
                  <c:v>585.4</c:v>
                </c:pt>
                <c:pt idx="14">
                  <c:v>535.6</c:v>
                </c:pt>
                <c:pt idx="15">
                  <c:v>638.4</c:v>
                </c:pt>
                <c:pt idx="16">
                  <c:v>679.9</c:v>
                </c:pt>
              </c:numCache>
            </c:numRef>
          </c:val>
          <c:smooth val="0"/>
          <c:extLst xmlns:c16r2="http://schemas.microsoft.com/office/drawing/2015/06/chart">
            <c:ext xmlns:c16="http://schemas.microsoft.com/office/drawing/2014/chart" uri="{C3380CC4-5D6E-409C-BE32-E72D297353CC}">
              <c16:uniqueId val="{0000000E-37E8-4934-90DC-FA2F454BA101}"/>
            </c:ext>
          </c:extLst>
        </c:ser>
        <c:ser>
          <c:idx val="4"/>
          <c:order val="4"/>
          <c:tx>
            <c:strRef>
              <c:f>Sheet1!$F$1</c:f>
              <c:strCache>
                <c:ptCount val="1"/>
                <c:pt idx="0">
                  <c:v>30-34</c:v>
                </c:pt>
              </c:strCache>
            </c:strRef>
          </c:tx>
          <c:dLbls>
            <c:dLbl>
              <c:idx val="0"/>
              <c:layout>
                <c:manualLayout>
                  <c:x val="-3.7866094373253847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A62-49DE-B8EE-A4B1CE7FC4F1}"/>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0</c:formatCode>
                <c:ptCount val="17"/>
                <c:pt idx="0">
                  <c:v>279.5</c:v>
                </c:pt>
                <c:pt idx="1">
                  <c:v>275.7</c:v>
                </c:pt>
                <c:pt idx="2">
                  <c:v>299</c:v>
                </c:pt>
                <c:pt idx="3">
                  <c:v>254.8</c:v>
                </c:pt>
                <c:pt idx="4">
                  <c:v>225.9</c:v>
                </c:pt>
                <c:pt idx="5">
                  <c:v>219.5</c:v>
                </c:pt>
                <c:pt idx="6">
                  <c:v>234.3</c:v>
                </c:pt>
                <c:pt idx="7">
                  <c:v>229.6</c:v>
                </c:pt>
                <c:pt idx="8">
                  <c:v>241.4</c:v>
                </c:pt>
                <c:pt idx="9">
                  <c:v>237</c:v>
                </c:pt>
                <c:pt idx="10">
                  <c:v>295.7</c:v>
                </c:pt>
                <c:pt idx="11">
                  <c:v>280.10000000000002</c:v>
                </c:pt>
                <c:pt idx="12">
                  <c:v>294.89999999999998</c:v>
                </c:pt>
                <c:pt idx="13">
                  <c:v>321.10000000000002</c:v>
                </c:pt>
                <c:pt idx="14">
                  <c:v>356.5</c:v>
                </c:pt>
                <c:pt idx="15">
                  <c:v>428.2</c:v>
                </c:pt>
                <c:pt idx="16">
                  <c:v>490</c:v>
                </c:pt>
              </c:numCache>
            </c:numRef>
          </c:val>
          <c:smooth val="0"/>
          <c:extLst xmlns:c16r2="http://schemas.microsoft.com/office/drawing/2015/06/chart">
            <c:ext xmlns:c16="http://schemas.microsoft.com/office/drawing/2014/chart" uri="{C3380CC4-5D6E-409C-BE32-E72D297353CC}">
              <c16:uniqueId val="{0000000F-37E8-4934-90DC-FA2F454BA101}"/>
            </c:ext>
          </c:extLst>
        </c:ser>
        <c:ser>
          <c:idx val="5"/>
          <c:order val="5"/>
          <c:tx>
            <c:strRef>
              <c:f>Sheet1!$G$1</c:f>
              <c:strCache>
                <c:ptCount val="1"/>
                <c:pt idx="0">
                  <c:v>35-39</c:v>
                </c:pt>
              </c:strCache>
            </c:strRef>
          </c:tx>
          <c:dLbls>
            <c:dLbl>
              <c:idx val="0"/>
              <c:layout>
                <c:manualLayout>
                  <c:x val="-3.6513733859923361E-2"/>
                  <c:y val="-1.79220682348981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A62-49DE-B8EE-A4B1CE7FC4F1}"/>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Sheet1!$G$2:$G$18</c:f>
              <c:numCache>
                <c:formatCode>0</c:formatCode>
                <c:ptCount val="17"/>
                <c:pt idx="0">
                  <c:v>192.6</c:v>
                </c:pt>
                <c:pt idx="1">
                  <c:v>199</c:v>
                </c:pt>
                <c:pt idx="2">
                  <c:v>206</c:v>
                </c:pt>
                <c:pt idx="3">
                  <c:v>184.9</c:v>
                </c:pt>
                <c:pt idx="4">
                  <c:v>175.9</c:v>
                </c:pt>
                <c:pt idx="5">
                  <c:v>127.2</c:v>
                </c:pt>
                <c:pt idx="6">
                  <c:v>132.80000000000001</c:v>
                </c:pt>
                <c:pt idx="7">
                  <c:v>137.6</c:v>
                </c:pt>
                <c:pt idx="8">
                  <c:v>137.5</c:v>
                </c:pt>
                <c:pt idx="9">
                  <c:v>157.19999999999999</c:v>
                </c:pt>
                <c:pt idx="10">
                  <c:v>148.9</c:v>
                </c:pt>
                <c:pt idx="11">
                  <c:v>182.4</c:v>
                </c:pt>
                <c:pt idx="12">
                  <c:v>205.4</c:v>
                </c:pt>
                <c:pt idx="13">
                  <c:v>213.3</c:v>
                </c:pt>
                <c:pt idx="14">
                  <c:v>201.9</c:v>
                </c:pt>
                <c:pt idx="15">
                  <c:v>268.7</c:v>
                </c:pt>
                <c:pt idx="16">
                  <c:v>250.7</c:v>
                </c:pt>
              </c:numCache>
            </c:numRef>
          </c:val>
          <c:smooth val="0"/>
          <c:extLst xmlns:c16r2="http://schemas.microsoft.com/office/drawing/2015/06/chart">
            <c:ext xmlns:c16="http://schemas.microsoft.com/office/drawing/2014/chart" uri="{C3380CC4-5D6E-409C-BE32-E72D297353CC}">
              <c16:uniqueId val="{00000010-37E8-4934-90DC-FA2F454BA101}"/>
            </c:ext>
          </c:extLst>
        </c:ser>
        <c:ser>
          <c:idx val="6"/>
          <c:order val="6"/>
          <c:tx>
            <c:strRef>
              <c:f>Sheet1!$H$1</c:f>
              <c:strCache>
                <c:ptCount val="1"/>
                <c:pt idx="0">
                  <c:v>40-44</c:v>
                </c:pt>
              </c:strCache>
            </c:strRef>
          </c:tx>
          <c:dLbls>
            <c:dLbl>
              <c:idx val="0"/>
              <c:layout>
                <c:manualLayout>
                  <c:x val="-3.6513733859923361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A62-49DE-B8EE-A4B1CE7FC4F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Sheet1!$H$2:$H$18</c:f>
              <c:numCache>
                <c:formatCode>0</c:formatCode>
                <c:ptCount val="17"/>
                <c:pt idx="0">
                  <c:v>99.7</c:v>
                </c:pt>
                <c:pt idx="1">
                  <c:v>94.9</c:v>
                </c:pt>
                <c:pt idx="2">
                  <c:v>121.7</c:v>
                </c:pt>
                <c:pt idx="3">
                  <c:v>120.8</c:v>
                </c:pt>
                <c:pt idx="4">
                  <c:v>97.7</c:v>
                </c:pt>
                <c:pt idx="5">
                  <c:v>111.4</c:v>
                </c:pt>
                <c:pt idx="6">
                  <c:v>98.7</c:v>
                </c:pt>
                <c:pt idx="7">
                  <c:v>94.8</c:v>
                </c:pt>
                <c:pt idx="8">
                  <c:v>74.3</c:v>
                </c:pt>
                <c:pt idx="9">
                  <c:v>125.6</c:v>
                </c:pt>
                <c:pt idx="10">
                  <c:v>107.3</c:v>
                </c:pt>
                <c:pt idx="11">
                  <c:v>112.5</c:v>
                </c:pt>
                <c:pt idx="12">
                  <c:v>99</c:v>
                </c:pt>
                <c:pt idx="13">
                  <c:v>139.6</c:v>
                </c:pt>
                <c:pt idx="14">
                  <c:v>105.1</c:v>
                </c:pt>
                <c:pt idx="15">
                  <c:v>148.4</c:v>
                </c:pt>
                <c:pt idx="16">
                  <c:v>146.69999999999999</c:v>
                </c:pt>
              </c:numCache>
            </c:numRef>
          </c:val>
          <c:smooth val="0"/>
          <c:extLst xmlns:c16r2="http://schemas.microsoft.com/office/drawing/2015/06/chart">
            <c:ext xmlns:c16="http://schemas.microsoft.com/office/drawing/2014/chart" uri="{C3380CC4-5D6E-409C-BE32-E72D297353CC}">
              <c16:uniqueId val="{00000011-37E8-4934-90DC-FA2F454BA101}"/>
            </c:ext>
          </c:extLst>
        </c:ser>
        <c:ser>
          <c:idx val="7"/>
          <c:order val="7"/>
          <c:tx>
            <c:strRef>
              <c:f>Sheet1!$I$1</c:f>
              <c:strCache>
                <c:ptCount val="1"/>
                <c:pt idx="0">
                  <c:v>45-49</c:v>
                </c:pt>
              </c:strCache>
            </c:strRef>
          </c:tx>
          <c:dLbls>
            <c:dLbl>
              <c:idx val="0"/>
              <c:layout>
                <c:manualLayout>
                  <c:x val="-3.6513733859923347E-2"/>
                  <c:y val="5.120590924256582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CCB-4151-A9F7-FC9101F9E945}"/>
                </c:ext>
              </c:extLst>
            </c:dLbl>
            <c:dLbl>
              <c:idx val="16"/>
              <c:layout>
                <c:manualLayout>
                  <c:x val="1.3523605133304944E-3"/>
                  <c:y val="1.53617727727697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CCB-4151-A9F7-FC9101F9E9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Sheet1!$I$2:$I$18</c:f>
              <c:numCache>
                <c:formatCode>0</c:formatCode>
                <c:ptCount val="17"/>
                <c:pt idx="0">
                  <c:v>40.200000000000003</c:v>
                </c:pt>
                <c:pt idx="1">
                  <c:v>57.7</c:v>
                </c:pt>
                <c:pt idx="2">
                  <c:v>49.5</c:v>
                </c:pt>
                <c:pt idx="3">
                  <c:v>59.7</c:v>
                </c:pt>
                <c:pt idx="4">
                  <c:v>47.1</c:v>
                </c:pt>
                <c:pt idx="5">
                  <c:v>64.7</c:v>
                </c:pt>
                <c:pt idx="6">
                  <c:v>64.599999999999994</c:v>
                </c:pt>
                <c:pt idx="7">
                  <c:v>57.5</c:v>
                </c:pt>
                <c:pt idx="8">
                  <c:v>45.1</c:v>
                </c:pt>
                <c:pt idx="9">
                  <c:v>74</c:v>
                </c:pt>
                <c:pt idx="10">
                  <c:v>60.5</c:v>
                </c:pt>
                <c:pt idx="11">
                  <c:v>62.2</c:v>
                </c:pt>
                <c:pt idx="12">
                  <c:v>91.9</c:v>
                </c:pt>
                <c:pt idx="13">
                  <c:v>76.599999999999994</c:v>
                </c:pt>
                <c:pt idx="14">
                  <c:v>80</c:v>
                </c:pt>
                <c:pt idx="15">
                  <c:v>104.5</c:v>
                </c:pt>
                <c:pt idx="16">
                  <c:v>114.9</c:v>
                </c:pt>
              </c:numCache>
            </c:numRef>
          </c:val>
          <c:smooth val="0"/>
          <c:extLst xmlns:c16r2="http://schemas.microsoft.com/office/drawing/2015/06/chart">
            <c:ext xmlns:c16="http://schemas.microsoft.com/office/drawing/2014/chart" uri="{C3380CC4-5D6E-409C-BE32-E72D297353CC}">
              <c16:uniqueId val="{00000012-37E8-4934-90DC-FA2F454BA101}"/>
            </c:ext>
          </c:extLst>
        </c:ser>
        <c:dLbls>
          <c:showLegendKey val="0"/>
          <c:showVal val="0"/>
          <c:showCatName val="0"/>
          <c:showSerName val="0"/>
          <c:showPercent val="0"/>
          <c:showBubbleSize val="0"/>
        </c:dLbls>
        <c:marker val="1"/>
        <c:smooth val="0"/>
        <c:axId val="106694912"/>
        <c:axId val="106737664"/>
      </c:lineChart>
      <c:catAx>
        <c:axId val="1066949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737664"/>
        <c:crosses val="autoZero"/>
        <c:auto val="1"/>
        <c:lblAlgn val="ctr"/>
        <c:lblOffset val="100"/>
        <c:noMultiLvlLbl val="0"/>
      </c:catAx>
      <c:valAx>
        <c:axId val="106737664"/>
        <c:scaling>
          <c:orientation val="minMax"/>
          <c:max val="12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Gonorrhea rate per 100,000</a:t>
                </a:r>
                <a:endParaRPr lang="en-US" sz="1200" dirty="0">
                  <a:effectLst/>
                  <a:latin typeface="+mn-lt"/>
                </a:endParaRPr>
              </a:p>
            </c:rich>
          </c:tx>
          <c:layout>
            <c:manualLayout>
              <c:xMode val="edge"/>
              <c:yMode val="edge"/>
              <c:x val="6.578014915236902E-3"/>
              <c:y val="0.2432635501621352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6949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3064209845783E-2"/>
          <c:y val="6.3238088326161485E-2"/>
          <c:w val="0.90011177862147407"/>
          <c:h val="0.88019631619850558"/>
        </c:manualLayout>
      </c:layout>
      <c:lineChart>
        <c:grouping val="standard"/>
        <c:varyColors val="0"/>
        <c:ser>
          <c:idx val="0"/>
          <c:order val="0"/>
          <c:tx>
            <c:strRef>
              <c:f>Sheet1!$B$1</c:f>
              <c:strCache>
                <c:ptCount val="1"/>
                <c:pt idx="0">
                  <c:v>&lt;15</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3390541545258746E-2"/>
                  <c:y val="-2.56029546212829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3ED-4943-AD2E-ED71BD8C2CFC}"/>
                </c:ext>
              </c:extLst>
            </c:dLbl>
            <c:dLbl>
              <c:idx val="16"/>
              <c:layout>
                <c:manualLayout>
                  <c:x val="-2.7993897771134675E-3"/>
                  <c:y val="-5.120590924256582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18.600000000000001</c:v>
                </c:pt>
                <c:pt idx="1">
                  <c:v>12.2</c:v>
                </c:pt>
                <c:pt idx="2">
                  <c:v>8.5</c:v>
                </c:pt>
                <c:pt idx="3">
                  <c:v>27.1</c:v>
                </c:pt>
                <c:pt idx="4">
                  <c:v>13.899999999999999</c:v>
                </c:pt>
                <c:pt idx="5">
                  <c:v>18.5</c:v>
                </c:pt>
                <c:pt idx="6">
                  <c:v>10</c:v>
                </c:pt>
                <c:pt idx="7">
                  <c:v>11.3</c:v>
                </c:pt>
                <c:pt idx="8">
                  <c:v>22.8</c:v>
                </c:pt>
                <c:pt idx="9">
                  <c:v>25.2</c:v>
                </c:pt>
                <c:pt idx="10">
                  <c:v>14.8</c:v>
                </c:pt>
                <c:pt idx="11">
                  <c:v>35.799999999999997</c:v>
                </c:pt>
                <c:pt idx="12">
                  <c:v>23.9</c:v>
                </c:pt>
                <c:pt idx="13">
                  <c:v>17.899999999999999</c:v>
                </c:pt>
                <c:pt idx="14">
                  <c:v>6</c:v>
                </c:pt>
                <c:pt idx="15">
                  <c:v>17.899999999999999</c:v>
                </c:pt>
                <c:pt idx="16">
                  <c:v>12</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15-19</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91E-2"/>
                  <c:y val="-2.3042659159154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3ED-4943-AD2E-ED71BD8C2CF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387.9</c:v>
                </c:pt>
                <c:pt idx="1">
                  <c:v>444.5</c:v>
                </c:pt>
                <c:pt idx="2">
                  <c:v>495.2</c:v>
                </c:pt>
                <c:pt idx="3">
                  <c:v>448</c:v>
                </c:pt>
                <c:pt idx="4">
                  <c:v>355.3</c:v>
                </c:pt>
                <c:pt idx="5">
                  <c:v>380.2</c:v>
                </c:pt>
                <c:pt idx="6">
                  <c:v>343.2</c:v>
                </c:pt>
                <c:pt idx="7">
                  <c:v>397.5</c:v>
                </c:pt>
                <c:pt idx="8">
                  <c:v>434.6</c:v>
                </c:pt>
                <c:pt idx="9">
                  <c:v>514.29999999999995</c:v>
                </c:pt>
                <c:pt idx="10">
                  <c:v>528.70000000000005</c:v>
                </c:pt>
                <c:pt idx="11">
                  <c:v>682.2</c:v>
                </c:pt>
                <c:pt idx="12">
                  <c:v>612.4</c:v>
                </c:pt>
                <c:pt idx="13">
                  <c:v>574.4</c:v>
                </c:pt>
                <c:pt idx="14">
                  <c:v>418.6</c:v>
                </c:pt>
                <c:pt idx="15">
                  <c:v>481.3</c:v>
                </c:pt>
                <c:pt idx="16">
                  <c:v>515.1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20-24</c:v>
                </c:pt>
              </c:strCache>
            </c:strRef>
          </c:tx>
          <c:dLbls>
            <c:dLbl>
              <c:idx val="0"/>
              <c:layout>
                <c:manualLayout>
                  <c:x val="-2.7993897771134677E-2"/>
                  <c:y val="-2.8163250083411247E-2"/>
                </c:manualLayout>
              </c:layout>
              <c:tx>
                <c:rich>
                  <a:bodyPr/>
                  <a:lstStyle/>
                  <a:p>
                    <a:r>
                      <a:rPr lang="en-US" dirty="0"/>
                      <a:t>751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42C-4C8A-A66E-2AC0CB988EA4}"/>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751.3</c:v>
                </c:pt>
                <c:pt idx="1">
                  <c:v>752.3</c:v>
                </c:pt>
                <c:pt idx="2">
                  <c:v>772.8</c:v>
                </c:pt>
                <c:pt idx="3">
                  <c:v>907.1</c:v>
                </c:pt>
                <c:pt idx="4">
                  <c:v>608.70000000000005</c:v>
                </c:pt>
                <c:pt idx="5">
                  <c:v>717.8</c:v>
                </c:pt>
                <c:pt idx="6">
                  <c:v>643</c:v>
                </c:pt>
                <c:pt idx="7">
                  <c:v>722.6</c:v>
                </c:pt>
                <c:pt idx="8">
                  <c:v>732.6</c:v>
                </c:pt>
                <c:pt idx="9">
                  <c:v>906.9</c:v>
                </c:pt>
                <c:pt idx="10">
                  <c:v>910.8</c:v>
                </c:pt>
                <c:pt idx="11">
                  <c:v>1102.8</c:v>
                </c:pt>
                <c:pt idx="12">
                  <c:v>1049.9000000000001</c:v>
                </c:pt>
                <c:pt idx="13">
                  <c:v>987.4</c:v>
                </c:pt>
                <c:pt idx="14">
                  <c:v>812.3</c:v>
                </c:pt>
                <c:pt idx="15">
                  <c:v>1104.9000000000001</c:v>
                </c:pt>
                <c:pt idx="16">
                  <c:v>981.1</c:v>
                </c:pt>
              </c:numCache>
            </c:numRef>
          </c:val>
          <c:smooth val="0"/>
          <c:extLst xmlns:c16r2="http://schemas.microsoft.com/office/drawing/2015/06/chart">
            <c:ext xmlns:c16="http://schemas.microsoft.com/office/drawing/2014/chart" uri="{C3380CC4-5D6E-409C-BE32-E72D297353CC}">
              <c16:uniqueId val="{0000000D-842C-4C8A-A66E-2AC0CB988EA4}"/>
            </c:ext>
          </c:extLst>
        </c:ser>
        <c:ser>
          <c:idx val="3"/>
          <c:order val="3"/>
          <c:tx>
            <c:strRef>
              <c:f>Sheet1!$E$1</c:f>
              <c:strCache>
                <c:ptCount val="1"/>
                <c:pt idx="0">
                  <c:v>25-29</c:v>
                </c:pt>
              </c:strCache>
            </c:strRef>
          </c:tx>
          <c:dLbls>
            <c:dLbl>
              <c:idx val="0"/>
              <c:layout>
                <c:manualLayout>
                  <c:x val="-2.7993897771134688E-2"/>
                  <c:y val="-4.09647273940526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EEC-4D96-8350-528E2148455E}"/>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558.20000000000005</c:v>
                </c:pt>
                <c:pt idx="1">
                  <c:v>546.9</c:v>
                </c:pt>
                <c:pt idx="2">
                  <c:v>549.79999999999995</c:v>
                </c:pt>
                <c:pt idx="3">
                  <c:v>582.1</c:v>
                </c:pt>
                <c:pt idx="4">
                  <c:v>439.1</c:v>
                </c:pt>
                <c:pt idx="5">
                  <c:v>473.1</c:v>
                </c:pt>
                <c:pt idx="6">
                  <c:v>512.5</c:v>
                </c:pt>
                <c:pt idx="7">
                  <c:v>547.79999999999995</c:v>
                </c:pt>
                <c:pt idx="8">
                  <c:v>515.5</c:v>
                </c:pt>
                <c:pt idx="9">
                  <c:v>575.1</c:v>
                </c:pt>
                <c:pt idx="10">
                  <c:v>650.20000000000005</c:v>
                </c:pt>
                <c:pt idx="11">
                  <c:v>594</c:v>
                </c:pt>
                <c:pt idx="12">
                  <c:v>751</c:v>
                </c:pt>
                <c:pt idx="13">
                  <c:v>795.9</c:v>
                </c:pt>
                <c:pt idx="14">
                  <c:v>797.7</c:v>
                </c:pt>
                <c:pt idx="15">
                  <c:v>950.4</c:v>
                </c:pt>
                <c:pt idx="16">
                  <c:v>1045.5</c:v>
                </c:pt>
              </c:numCache>
            </c:numRef>
          </c:val>
          <c:smooth val="0"/>
          <c:extLst xmlns:c16r2="http://schemas.microsoft.com/office/drawing/2015/06/chart">
            <c:ext xmlns:c16="http://schemas.microsoft.com/office/drawing/2014/chart" uri="{C3380CC4-5D6E-409C-BE32-E72D297353CC}">
              <c16:uniqueId val="{0000000E-842C-4C8A-A66E-2AC0CB988EA4}"/>
            </c:ext>
          </c:extLst>
        </c:ser>
        <c:ser>
          <c:idx val="4"/>
          <c:order val="4"/>
          <c:tx>
            <c:strRef>
              <c:f>Sheet1!$F$1</c:f>
              <c:strCache>
                <c:ptCount val="1"/>
                <c:pt idx="0">
                  <c:v>30-34</c:v>
                </c:pt>
              </c:strCache>
            </c:strRef>
          </c:tx>
          <c:dLbls>
            <c:dLbl>
              <c:idx val="0"/>
              <c:layout>
                <c:manualLayout>
                  <c:x val="-3.6392067102475091E-2"/>
                  <c:y val="7.68088638638487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3ED-4943-AD2E-ED71BD8C2CF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General</c:formatCode>
                <c:ptCount val="17"/>
                <c:pt idx="0">
                  <c:v>347</c:v>
                </c:pt>
                <c:pt idx="1">
                  <c:v>361.8</c:v>
                </c:pt>
                <c:pt idx="2">
                  <c:v>417.3</c:v>
                </c:pt>
                <c:pt idx="3">
                  <c:v>341.1</c:v>
                </c:pt>
                <c:pt idx="4">
                  <c:v>278.8</c:v>
                </c:pt>
                <c:pt idx="5">
                  <c:v>284.39999999999998</c:v>
                </c:pt>
                <c:pt idx="6">
                  <c:v>331.6</c:v>
                </c:pt>
                <c:pt idx="7">
                  <c:v>319.3</c:v>
                </c:pt>
                <c:pt idx="8">
                  <c:v>306.2</c:v>
                </c:pt>
                <c:pt idx="9">
                  <c:v>320.3</c:v>
                </c:pt>
                <c:pt idx="10">
                  <c:v>408.6</c:v>
                </c:pt>
                <c:pt idx="11">
                  <c:v>365.6</c:v>
                </c:pt>
                <c:pt idx="12">
                  <c:v>416.8</c:v>
                </c:pt>
                <c:pt idx="13">
                  <c:v>476.8</c:v>
                </c:pt>
                <c:pt idx="14">
                  <c:v>536.9</c:v>
                </c:pt>
                <c:pt idx="15">
                  <c:v>661.6</c:v>
                </c:pt>
                <c:pt idx="16">
                  <c:v>806.3</c:v>
                </c:pt>
              </c:numCache>
            </c:numRef>
          </c:val>
          <c:smooth val="0"/>
          <c:extLst xmlns:c16r2="http://schemas.microsoft.com/office/drawing/2015/06/chart">
            <c:ext xmlns:c16="http://schemas.microsoft.com/office/drawing/2014/chart" uri="{C3380CC4-5D6E-409C-BE32-E72D297353CC}">
              <c16:uniqueId val="{0000000F-842C-4C8A-A66E-2AC0CB988EA4}"/>
            </c:ext>
          </c:extLst>
        </c:ser>
        <c:ser>
          <c:idx val="5"/>
          <c:order val="5"/>
          <c:tx>
            <c:strRef>
              <c:f>Sheet1!$G$1</c:f>
              <c:strCache>
                <c:ptCount val="1"/>
                <c:pt idx="0">
                  <c:v>35-39</c:v>
                </c:pt>
              </c:strCache>
            </c:strRef>
          </c:tx>
          <c:dLbls>
            <c:dLbl>
              <c:idx val="0"/>
              <c:layout>
                <c:manualLayout>
                  <c:x val="-3.6392067102475091E-2"/>
                  <c:y val="-2.3042659159154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3ED-4943-AD2E-ED71BD8C2CF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Sheet1!$G$2:$G$18</c:f>
              <c:numCache>
                <c:formatCode>General</c:formatCode>
                <c:ptCount val="17"/>
                <c:pt idx="0">
                  <c:v>241.2</c:v>
                </c:pt>
                <c:pt idx="1">
                  <c:v>261.3</c:v>
                </c:pt>
                <c:pt idx="2">
                  <c:v>281</c:v>
                </c:pt>
                <c:pt idx="3">
                  <c:v>244.1</c:v>
                </c:pt>
                <c:pt idx="4">
                  <c:v>242.6</c:v>
                </c:pt>
                <c:pt idx="5">
                  <c:v>194.6</c:v>
                </c:pt>
                <c:pt idx="6">
                  <c:v>219.4</c:v>
                </c:pt>
                <c:pt idx="7">
                  <c:v>221.4</c:v>
                </c:pt>
                <c:pt idx="8">
                  <c:v>197</c:v>
                </c:pt>
                <c:pt idx="9">
                  <c:v>212.6</c:v>
                </c:pt>
                <c:pt idx="10">
                  <c:v>201.5</c:v>
                </c:pt>
                <c:pt idx="11">
                  <c:v>275.60000000000002</c:v>
                </c:pt>
                <c:pt idx="12">
                  <c:v>277.10000000000002</c:v>
                </c:pt>
                <c:pt idx="13">
                  <c:v>309.89999999999998</c:v>
                </c:pt>
                <c:pt idx="14">
                  <c:v>339.6</c:v>
                </c:pt>
                <c:pt idx="15">
                  <c:v>433.6</c:v>
                </c:pt>
                <c:pt idx="16">
                  <c:v>431.1</c:v>
                </c:pt>
              </c:numCache>
            </c:numRef>
          </c:val>
          <c:smooth val="0"/>
          <c:extLst xmlns:c16r2="http://schemas.microsoft.com/office/drawing/2015/06/chart">
            <c:ext xmlns:c16="http://schemas.microsoft.com/office/drawing/2014/chart" uri="{C3380CC4-5D6E-409C-BE32-E72D297353CC}">
              <c16:uniqueId val="{00000010-842C-4C8A-A66E-2AC0CB988EA4}"/>
            </c:ext>
          </c:extLst>
        </c:ser>
        <c:ser>
          <c:idx val="6"/>
          <c:order val="6"/>
          <c:tx>
            <c:strRef>
              <c:f>Sheet1!$H$1</c:f>
              <c:strCache>
                <c:ptCount val="1"/>
                <c:pt idx="0">
                  <c:v>40-44</c:v>
                </c:pt>
              </c:strCache>
            </c:strRef>
          </c:tx>
          <c:dLbls>
            <c:dLbl>
              <c:idx val="0"/>
              <c:layout>
                <c:manualLayout>
                  <c:x val="-3.6392067102475091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3ED-4943-AD2E-ED71BD8C2CFC}"/>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Sheet1!$H$2:$H$18</c:f>
              <c:numCache>
                <c:formatCode>General</c:formatCode>
                <c:ptCount val="17"/>
                <c:pt idx="0">
                  <c:v>129.30000000000001</c:v>
                </c:pt>
                <c:pt idx="1">
                  <c:v>143.9</c:v>
                </c:pt>
                <c:pt idx="2">
                  <c:v>170.4</c:v>
                </c:pt>
                <c:pt idx="3">
                  <c:v>172.2</c:v>
                </c:pt>
                <c:pt idx="4">
                  <c:v>153</c:v>
                </c:pt>
                <c:pt idx="5">
                  <c:v>169</c:v>
                </c:pt>
                <c:pt idx="6">
                  <c:v>150.9</c:v>
                </c:pt>
                <c:pt idx="7">
                  <c:v>159.1</c:v>
                </c:pt>
                <c:pt idx="8">
                  <c:v>116.4</c:v>
                </c:pt>
                <c:pt idx="9">
                  <c:v>211.7</c:v>
                </c:pt>
                <c:pt idx="10">
                  <c:v>168.6</c:v>
                </c:pt>
                <c:pt idx="11">
                  <c:v>173.7</c:v>
                </c:pt>
                <c:pt idx="12">
                  <c:v>143.4</c:v>
                </c:pt>
                <c:pt idx="13">
                  <c:v>211.3</c:v>
                </c:pt>
                <c:pt idx="14">
                  <c:v>200</c:v>
                </c:pt>
                <c:pt idx="15">
                  <c:v>261.5</c:v>
                </c:pt>
                <c:pt idx="16">
                  <c:v>230.8</c:v>
                </c:pt>
              </c:numCache>
            </c:numRef>
          </c:val>
          <c:smooth val="0"/>
          <c:extLst xmlns:c16r2="http://schemas.microsoft.com/office/drawing/2015/06/chart">
            <c:ext xmlns:c16="http://schemas.microsoft.com/office/drawing/2014/chart" uri="{C3380CC4-5D6E-409C-BE32-E72D297353CC}">
              <c16:uniqueId val="{00000011-842C-4C8A-A66E-2AC0CB988EA4}"/>
            </c:ext>
          </c:extLst>
        </c:ser>
        <c:ser>
          <c:idx val="7"/>
          <c:order val="7"/>
          <c:tx>
            <c:strRef>
              <c:f>Sheet1!$I$1</c:f>
              <c:strCache>
                <c:ptCount val="1"/>
                <c:pt idx="0">
                  <c:v>45-49</c:v>
                </c:pt>
              </c:strCache>
            </c:strRef>
          </c:tx>
          <c:dLbls>
            <c:dLbl>
              <c:idx val="0"/>
              <c:layout>
                <c:manualLayout>
                  <c:x val="-3.6392067102475077E-2"/>
                  <c:y val="-1.53617727727697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33ED-4943-AD2E-ED71BD8C2CFC}"/>
                </c:ext>
              </c:extLst>
            </c:dLbl>
            <c:dLbl>
              <c:idx val="16"/>
              <c:layout>
                <c:manualLayout>
                  <c:x val="0"/>
                  <c:y val="1.79220682348981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Sheet1!$I$2:$I$18</c:f>
              <c:numCache>
                <c:formatCode>General</c:formatCode>
                <c:ptCount val="17"/>
                <c:pt idx="0">
                  <c:v>63.6</c:v>
                </c:pt>
                <c:pt idx="1">
                  <c:v>78.099999999999994</c:v>
                </c:pt>
                <c:pt idx="2">
                  <c:v>52</c:v>
                </c:pt>
                <c:pt idx="3">
                  <c:v>90.8</c:v>
                </c:pt>
                <c:pt idx="4">
                  <c:v>88.8</c:v>
                </c:pt>
                <c:pt idx="5">
                  <c:v>113</c:v>
                </c:pt>
                <c:pt idx="6">
                  <c:v>106.1</c:v>
                </c:pt>
                <c:pt idx="7">
                  <c:v>97.9</c:v>
                </c:pt>
                <c:pt idx="8">
                  <c:v>73.599999999999994</c:v>
                </c:pt>
                <c:pt idx="9">
                  <c:v>92.5</c:v>
                </c:pt>
                <c:pt idx="10">
                  <c:v>96.3</c:v>
                </c:pt>
                <c:pt idx="11">
                  <c:v>93</c:v>
                </c:pt>
                <c:pt idx="12">
                  <c:v>150.19999999999999</c:v>
                </c:pt>
                <c:pt idx="13">
                  <c:v>138.9</c:v>
                </c:pt>
                <c:pt idx="14">
                  <c:v>143.4</c:v>
                </c:pt>
                <c:pt idx="15">
                  <c:v>170.5</c:v>
                </c:pt>
                <c:pt idx="16">
                  <c:v>194.5</c:v>
                </c:pt>
              </c:numCache>
            </c:numRef>
          </c:val>
          <c:smooth val="0"/>
          <c:extLst xmlns:c16r2="http://schemas.microsoft.com/office/drawing/2015/06/chart">
            <c:ext xmlns:c16="http://schemas.microsoft.com/office/drawing/2014/chart" uri="{C3380CC4-5D6E-409C-BE32-E72D297353CC}">
              <c16:uniqueId val="{00000012-842C-4C8A-A66E-2AC0CB988EA4}"/>
            </c:ext>
          </c:extLst>
        </c:ser>
        <c:ser>
          <c:idx val="8"/>
          <c:order val="8"/>
          <c:tx>
            <c:strRef>
              <c:f>Sheet1!$J$1</c:f>
              <c:strCache>
                <c:ptCount val="1"/>
                <c:pt idx="0">
                  <c:v>50+</c:v>
                </c:pt>
              </c:strCache>
            </c:strRef>
          </c:tx>
          <c:dLbls>
            <c:dLbl>
              <c:idx val="0"/>
              <c:layout>
                <c:manualLayout>
                  <c:x val="-3.6392067102475091E-2"/>
                  <c:y val="-1.02411818485130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33ED-4943-AD2E-ED71BD8C2CFC}"/>
                </c:ext>
              </c:extLst>
            </c:dLbl>
            <c:dLbl>
              <c:idx val="16"/>
              <c:layout>
                <c:manualLayout>
                  <c:x val="0"/>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33ED-4943-AD2E-ED71BD8C2CFC}"/>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Sheet1!$J$2:$J$18</c:f>
              <c:numCache>
                <c:formatCode>General</c:formatCode>
                <c:ptCount val="17"/>
                <c:pt idx="0">
                  <c:v>112.8</c:v>
                </c:pt>
                <c:pt idx="1">
                  <c:v>98</c:v>
                </c:pt>
                <c:pt idx="2">
                  <c:v>126.6</c:v>
                </c:pt>
                <c:pt idx="3">
                  <c:v>128.29999999999998</c:v>
                </c:pt>
                <c:pt idx="4">
                  <c:v>84.5</c:v>
                </c:pt>
                <c:pt idx="5">
                  <c:v>100.5</c:v>
                </c:pt>
                <c:pt idx="6">
                  <c:v>97.6</c:v>
                </c:pt>
                <c:pt idx="7">
                  <c:v>105.3</c:v>
                </c:pt>
                <c:pt idx="8">
                  <c:v>85.200000000000017</c:v>
                </c:pt>
                <c:pt idx="9">
                  <c:v>82.5</c:v>
                </c:pt>
                <c:pt idx="10">
                  <c:v>93.5</c:v>
                </c:pt>
                <c:pt idx="11">
                  <c:v>127.19999999999999</c:v>
                </c:pt>
                <c:pt idx="12">
                  <c:v>124.8</c:v>
                </c:pt>
                <c:pt idx="13">
                  <c:v>143.89999999999998</c:v>
                </c:pt>
                <c:pt idx="14">
                  <c:v>130.69999999999999</c:v>
                </c:pt>
                <c:pt idx="15">
                  <c:v>180</c:v>
                </c:pt>
                <c:pt idx="16">
                  <c:v>94</c:v>
                </c:pt>
              </c:numCache>
            </c:numRef>
          </c:val>
          <c:smooth val="0"/>
          <c:extLst xmlns:c16r2="http://schemas.microsoft.com/office/drawing/2015/06/chart">
            <c:ext xmlns:c16="http://schemas.microsoft.com/office/drawing/2014/chart" uri="{C3380CC4-5D6E-409C-BE32-E72D297353CC}">
              <c16:uniqueId val="{00000013-842C-4C8A-A66E-2AC0CB988EA4}"/>
            </c:ext>
          </c:extLst>
        </c:ser>
        <c:dLbls>
          <c:showLegendKey val="0"/>
          <c:showVal val="0"/>
          <c:showCatName val="0"/>
          <c:showSerName val="0"/>
          <c:showPercent val="0"/>
          <c:showBubbleSize val="0"/>
        </c:dLbls>
        <c:marker val="1"/>
        <c:smooth val="0"/>
        <c:axId val="107133952"/>
        <c:axId val="110363392"/>
      </c:lineChart>
      <c:catAx>
        <c:axId val="1071339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363392"/>
        <c:crosses val="autoZero"/>
        <c:auto val="1"/>
        <c:lblAlgn val="ctr"/>
        <c:lblOffset val="100"/>
        <c:noMultiLvlLbl val="0"/>
      </c:catAx>
      <c:valAx>
        <c:axId val="110363392"/>
        <c:scaling>
          <c:orientation val="minMax"/>
          <c:max val="12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Gonorrhea rate per 100,000 (males only)</a:t>
                </a:r>
                <a:endParaRPr lang="en-US" sz="1200" dirty="0">
                  <a:effectLst/>
                  <a:latin typeface="+mn-lt"/>
                </a:endParaRPr>
              </a:p>
            </c:rich>
          </c:tx>
          <c:layout>
            <c:manualLayout>
              <c:xMode val="edge"/>
              <c:yMode val="edge"/>
              <c:x val="3.7786251381234344E-3"/>
              <c:y val="0.1462950811079426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7133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503812023497E-2"/>
          <c:y val="0.10676304448396685"/>
          <c:w val="0.8942946714993959"/>
          <c:h val="0.83697079648661865"/>
        </c:manualLayout>
      </c:layout>
      <c:lineChart>
        <c:grouping val="standard"/>
        <c:varyColors val="0"/>
        <c:ser>
          <c:idx val="0"/>
          <c:order val="0"/>
          <c:tx>
            <c:strRef>
              <c:f>Sheet1!$B$1</c:f>
              <c:strCache>
                <c:ptCount val="1"/>
                <c:pt idx="0">
                  <c:v>NYC overall</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1484783410338155E-2"/>
                  <c:y val="-2.509246921057944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C52-4D26-80AC-B705909D3A9D}"/>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066-4832-ACC9-7B3D7F6357E3}"/>
                </c:ext>
              </c:extLst>
            </c:dLbl>
            <c:dLbl>
              <c:idx val="15"/>
              <c:layout>
                <c:manualLayout>
                  <c:x val="-2.031779192489E-2"/>
                  <c:y val="3.3107649190466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28-4229-BE63-D0C0B332BF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1997</c:v>
                </c:pt>
                <c:pt idx="1">
                  <c:v>1999</c:v>
                </c:pt>
                <c:pt idx="2">
                  <c:v>2001</c:v>
                </c:pt>
                <c:pt idx="3">
                  <c:v>2003</c:v>
                </c:pt>
                <c:pt idx="4">
                  <c:v>2005</c:v>
                </c:pt>
                <c:pt idx="5">
                  <c:v>2007</c:v>
                </c:pt>
                <c:pt idx="6">
                  <c:v>2009</c:v>
                </c:pt>
                <c:pt idx="7">
                  <c:v>2011</c:v>
                </c:pt>
                <c:pt idx="8">
                  <c:v>2013</c:v>
                </c:pt>
                <c:pt idx="9">
                  <c:v>2015</c:v>
                </c:pt>
                <c:pt idx="10">
                  <c:v>2017</c:v>
                </c:pt>
              </c:numCache>
            </c:numRef>
          </c:cat>
          <c:val>
            <c:numRef>
              <c:f>Sheet1!$B$2:$B$12</c:f>
              <c:numCache>
                <c:formatCode>General</c:formatCode>
                <c:ptCount val="11"/>
                <c:pt idx="0">
                  <c:v>72.7</c:v>
                </c:pt>
                <c:pt idx="1">
                  <c:v>66.400000000000006</c:v>
                </c:pt>
                <c:pt idx="2">
                  <c:v>71</c:v>
                </c:pt>
                <c:pt idx="3">
                  <c:v>76.400000000000006</c:v>
                </c:pt>
                <c:pt idx="4">
                  <c:v>69.2</c:v>
                </c:pt>
                <c:pt idx="5">
                  <c:v>71.5</c:v>
                </c:pt>
                <c:pt idx="6">
                  <c:v>71.099999999999994</c:v>
                </c:pt>
                <c:pt idx="7">
                  <c:v>65.400000000000006</c:v>
                </c:pt>
                <c:pt idx="8">
                  <c:v>67.8</c:v>
                </c:pt>
                <c:pt idx="9">
                  <c:v>62.2</c:v>
                </c:pt>
                <c:pt idx="10">
                  <c:v>57.4</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Bronx</c:v>
                </c:pt>
              </c:strCache>
            </c:strRef>
          </c:tx>
          <c:spPr>
            <a:ln>
              <a:solidFill>
                <a:schemeClr val="accent4"/>
              </a:solidFill>
            </a:ln>
          </c:spPr>
          <c:marker>
            <c:symbol val="square"/>
            <c:size val="7"/>
            <c:spPr>
              <a:solidFill>
                <a:schemeClr val="accent4"/>
              </a:solidFill>
              <a:ln>
                <a:solidFill>
                  <a:schemeClr val="accent4"/>
                </a:solidFill>
              </a:ln>
            </c:spPr>
          </c:marker>
          <c:dLbls>
            <c:dLbl>
              <c:idx val="3"/>
              <c:layout>
                <c:manualLayout>
                  <c:x val="-2.4793388429752015E-2"/>
                  <c:y val="3.58974358974358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52-4D26-80AC-B705909D3A9D}"/>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66-4832-ACC9-7B3D7F6357E3}"/>
                </c:ext>
              </c:extLst>
            </c:dLbl>
            <c:spPr>
              <a:ln>
                <a:noFill/>
              </a:ln>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Sheet1!$A$2:$A$12</c:f>
              <c:numCache>
                <c:formatCode>General</c:formatCode>
                <c:ptCount val="11"/>
                <c:pt idx="0">
                  <c:v>1997</c:v>
                </c:pt>
                <c:pt idx="1">
                  <c:v>1999</c:v>
                </c:pt>
                <c:pt idx="2">
                  <c:v>2001</c:v>
                </c:pt>
                <c:pt idx="3">
                  <c:v>2003</c:v>
                </c:pt>
                <c:pt idx="4">
                  <c:v>2005</c:v>
                </c:pt>
                <c:pt idx="5">
                  <c:v>2007</c:v>
                </c:pt>
                <c:pt idx="6">
                  <c:v>2009</c:v>
                </c:pt>
                <c:pt idx="7">
                  <c:v>2011</c:v>
                </c:pt>
                <c:pt idx="8">
                  <c:v>2013</c:v>
                </c:pt>
                <c:pt idx="9">
                  <c:v>2015</c:v>
                </c:pt>
                <c:pt idx="10">
                  <c:v>2017</c:v>
                </c:pt>
              </c:numCache>
            </c:numRef>
          </c:cat>
          <c:val>
            <c:numRef>
              <c:f>Sheet1!$C$2:$C$12</c:f>
              <c:numCache>
                <c:formatCode>General</c:formatCode>
                <c:ptCount val="11"/>
                <c:pt idx="3">
                  <c:v>75.599999999999994</c:v>
                </c:pt>
                <c:pt idx="4">
                  <c:v>73.900000000000006</c:v>
                </c:pt>
                <c:pt idx="5">
                  <c:v>75</c:v>
                </c:pt>
                <c:pt idx="6">
                  <c:v>72.900000000000006</c:v>
                </c:pt>
                <c:pt idx="7">
                  <c:v>62.2</c:v>
                </c:pt>
                <c:pt idx="8">
                  <c:v>69.400000000000006</c:v>
                </c:pt>
                <c:pt idx="9">
                  <c:v>53.8</c:v>
                </c:pt>
                <c:pt idx="10">
                  <c:v>47.3</c:v>
                </c:pt>
              </c:numCache>
            </c:numRef>
          </c:val>
          <c:smooth val="0"/>
          <c:extLst xmlns:c16r2="http://schemas.microsoft.com/office/drawing/2015/06/chart">
            <c:ext xmlns:c16="http://schemas.microsoft.com/office/drawing/2014/chart" uri="{C3380CC4-5D6E-409C-BE32-E72D297353CC}">
              <c16:uniqueId val="{00000007-6C52-4D26-80AC-B705909D3A9D}"/>
            </c:ext>
          </c:extLst>
        </c:ser>
        <c:dLbls>
          <c:showLegendKey val="0"/>
          <c:showVal val="0"/>
          <c:showCatName val="0"/>
          <c:showSerName val="0"/>
          <c:showPercent val="0"/>
          <c:showBubbleSize val="0"/>
        </c:dLbls>
        <c:marker val="1"/>
        <c:smooth val="0"/>
        <c:axId val="70481792"/>
        <c:axId val="70483328"/>
      </c:lineChart>
      <c:catAx>
        <c:axId val="704817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0483328"/>
        <c:crosses val="autoZero"/>
        <c:auto val="1"/>
        <c:lblAlgn val="ctr"/>
        <c:lblOffset val="100"/>
        <c:noMultiLvlLbl val="0"/>
      </c:catAx>
      <c:valAx>
        <c:axId val="70483328"/>
        <c:scaling>
          <c:orientation val="minMax"/>
          <c:max val="8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Percent (%) of sexually active students who used condom at last sex</a:t>
                </a:r>
                <a:endParaRPr lang="en-US" sz="1200" dirty="0">
                  <a:effectLst/>
                  <a:latin typeface="+mn-lt"/>
                </a:endParaRPr>
              </a:p>
            </c:rich>
          </c:tx>
          <c:layout>
            <c:manualLayout>
              <c:xMode val="edge"/>
              <c:yMode val="edge"/>
              <c:x val="5.0347526003693983E-3"/>
              <c:y val="0.13505572480614295"/>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481792"/>
        <c:crosses val="autoZero"/>
        <c:crossBetween val="between"/>
      </c:valAx>
      <c:spPr>
        <a:noFill/>
        <a:ln>
          <a:noFill/>
        </a:ln>
        <a:effectLst/>
      </c:spPr>
    </c:plotArea>
    <c:legend>
      <c:legendPos val="t"/>
      <c:layout/>
      <c:overlay val="0"/>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33336524781385E-2"/>
          <c:y val="3.2514542780621984E-2"/>
          <c:w val="0.90011177862147407"/>
          <c:h val="0.91091986174404505"/>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56E-2"/>
                  <c:y val="-3.0723545545539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DB-40A8-B5ED-06C35FDD98D5}"/>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DB-40A8-B5ED-06C35FDD98D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19.600000000000001</c:v>
                </c:pt>
                <c:pt idx="1">
                  <c:v>36.1</c:v>
                </c:pt>
                <c:pt idx="2">
                  <c:v>46.8</c:v>
                </c:pt>
                <c:pt idx="3">
                  <c:v>50.6</c:v>
                </c:pt>
                <c:pt idx="4">
                  <c:v>34.1</c:v>
                </c:pt>
                <c:pt idx="5">
                  <c:v>39.5</c:v>
                </c:pt>
                <c:pt idx="6">
                  <c:v>43.2</c:v>
                </c:pt>
                <c:pt idx="7">
                  <c:v>54.6</c:v>
                </c:pt>
                <c:pt idx="8">
                  <c:v>49.5</c:v>
                </c:pt>
                <c:pt idx="9">
                  <c:v>51.3</c:v>
                </c:pt>
                <c:pt idx="10">
                  <c:v>55.7</c:v>
                </c:pt>
                <c:pt idx="11">
                  <c:v>66.3</c:v>
                </c:pt>
                <c:pt idx="12">
                  <c:v>84.7</c:v>
                </c:pt>
                <c:pt idx="13">
                  <c:v>85.6</c:v>
                </c:pt>
                <c:pt idx="14">
                  <c:v>100.4</c:v>
                </c:pt>
                <c:pt idx="15">
                  <c:v>109.3</c:v>
                </c:pt>
                <c:pt idx="16">
                  <c:v>112.2</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NHB</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4992372213918356E-2"/>
                  <c:y val="3.5844136469796166E-2"/>
                </c:manualLayout>
              </c:layout>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745-47A3-B52F-7FF130628873}"/>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6DB-40A8-B5ED-06C35FDD98D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110.6</c:v>
                </c:pt>
                <c:pt idx="1">
                  <c:v>186.9</c:v>
                </c:pt>
                <c:pt idx="2">
                  <c:v>211.2</c:v>
                </c:pt>
                <c:pt idx="3">
                  <c:v>215.5</c:v>
                </c:pt>
                <c:pt idx="4">
                  <c:v>159.5</c:v>
                </c:pt>
                <c:pt idx="5">
                  <c:v>144.69999999999999</c:v>
                </c:pt>
                <c:pt idx="6">
                  <c:v>186.8</c:v>
                </c:pt>
                <c:pt idx="7">
                  <c:v>202.6</c:v>
                </c:pt>
                <c:pt idx="8">
                  <c:v>193.1</c:v>
                </c:pt>
                <c:pt idx="9">
                  <c:v>259.8</c:v>
                </c:pt>
                <c:pt idx="10">
                  <c:v>288.60000000000002</c:v>
                </c:pt>
                <c:pt idx="11">
                  <c:v>345.4</c:v>
                </c:pt>
                <c:pt idx="12">
                  <c:v>296.60000000000002</c:v>
                </c:pt>
                <c:pt idx="13">
                  <c:v>275.60000000000002</c:v>
                </c:pt>
                <c:pt idx="14">
                  <c:v>277</c:v>
                </c:pt>
                <c:pt idx="15">
                  <c:v>317.8</c:v>
                </c:pt>
                <c:pt idx="16">
                  <c:v>295.5</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NHW</c:v>
                </c:pt>
              </c:strCache>
            </c:strRef>
          </c:tx>
          <c:dLbls>
            <c:dLbl>
              <c:idx val="0"/>
              <c:layout>
                <c:manualLayout>
                  <c:x val="-3.4992372213918342E-2"/>
                  <c:y val="-1.53617727727697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6DB-40A8-B5ED-06C35FDD98D5}"/>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6DB-40A8-B5ED-06C35FDD98D5}"/>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6.5</c:v>
                </c:pt>
                <c:pt idx="1">
                  <c:v>6.2</c:v>
                </c:pt>
                <c:pt idx="2">
                  <c:v>12.1</c:v>
                </c:pt>
                <c:pt idx="3">
                  <c:v>14.1</c:v>
                </c:pt>
                <c:pt idx="4">
                  <c:v>11.8</c:v>
                </c:pt>
                <c:pt idx="5">
                  <c:v>9.9</c:v>
                </c:pt>
                <c:pt idx="6">
                  <c:v>13.2</c:v>
                </c:pt>
                <c:pt idx="7">
                  <c:v>9.1999999999999993</c:v>
                </c:pt>
                <c:pt idx="8">
                  <c:v>11.9</c:v>
                </c:pt>
                <c:pt idx="9">
                  <c:v>16.7</c:v>
                </c:pt>
                <c:pt idx="10">
                  <c:v>28.2</c:v>
                </c:pt>
                <c:pt idx="11">
                  <c:v>25.7</c:v>
                </c:pt>
                <c:pt idx="12">
                  <c:v>30.5</c:v>
                </c:pt>
                <c:pt idx="13">
                  <c:v>39</c:v>
                </c:pt>
                <c:pt idx="14">
                  <c:v>40.1</c:v>
                </c:pt>
                <c:pt idx="15">
                  <c:v>62.1</c:v>
                </c:pt>
                <c:pt idx="16">
                  <c:v>70</c:v>
                </c:pt>
              </c:numCache>
            </c:numRef>
          </c:val>
          <c:smooth val="0"/>
          <c:extLst xmlns:c16r2="http://schemas.microsoft.com/office/drawing/2015/06/chart">
            <c:ext xmlns:c16="http://schemas.microsoft.com/office/drawing/2014/chart" uri="{C3380CC4-5D6E-409C-BE32-E72D297353CC}">
              <c16:uniqueId val="{0000000D-D745-47A3-B52F-7FF130628873}"/>
            </c:ext>
          </c:extLst>
        </c:ser>
        <c:dLbls>
          <c:showLegendKey val="0"/>
          <c:showVal val="0"/>
          <c:showCatName val="0"/>
          <c:showSerName val="0"/>
          <c:showPercent val="0"/>
          <c:showBubbleSize val="0"/>
        </c:dLbls>
        <c:marker val="1"/>
        <c:smooth val="0"/>
        <c:axId val="110771584"/>
        <c:axId val="110781568"/>
      </c:lineChart>
      <c:catAx>
        <c:axId val="1107715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781568"/>
        <c:crosses val="autoZero"/>
        <c:auto val="1"/>
        <c:lblAlgn val="ctr"/>
        <c:lblOffset val="100"/>
        <c:noMultiLvlLbl val="0"/>
      </c:catAx>
      <c:valAx>
        <c:axId val="110781568"/>
        <c:scaling>
          <c:orientation val="minMax"/>
          <c:max val="4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Gonorrhea rate per 100,000</a:t>
                </a:r>
                <a:endParaRPr lang="en-US" sz="1200" dirty="0">
                  <a:effectLst/>
                  <a:latin typeface="+mn-lt"/>
                </a:endParaRPr>
              </a:p>
            </c:rich>
          </c:tx>
          <c:layout>
            <c:manualLayout>
              <c:xMode val="edge"/>
              <c:yMode val="edge"/>
              <c:x val="6.578014915236902E-3"/>
              <c:y val="0.24326355016213524"/>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7715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33336524781385E-2"/>
          <c:y val="0.10676304448396685"/>
          <c:w val="0.90011177862147407"/>
          <c:h val="0.83697079648661865"/>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2.5194507994021221E-2"/>
                  <c:y val="-3.58441364697960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FBF-48D9-AC25-1AFB1A3BB33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FBF-48D9-AC25-1AFB1A3BB33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15.1</c:v>
                </c:pt>
                <c:pt idx="1">
                  <c:v>34.700000000000003</c:v>
                </c:pt>
                <c:pt idx="2">
                  <c:v>36.9</c:v>
                </c:pt>
                <c:pt idx="3">
                  <c:v>46.9</c:v>
                </c:pt>
                <c:pt idx="4">
                  <c:v>29.3</c:v>
                </c:pt>
                <c:pt idx="5">
                  <c:v>40</c:v>
                </c:pt>
                <c:pt idx="6">
                  <c:v>38.200000000000003</c:v>
                </c:pt>
                <c:pt idx="7">
                  <c:v>63.6</c:v>
                </c:pt>
                <c:pt idx="8">
                  <c:v>57.6</c:v>
                </c:pt>
                <c:pt idx="9">
                  <c:v>59.7</c:v>
                </c:pt>
                <c:pt idx="10">
                  <c:v>61.5</c:v>
                </c:pt>
                <c:pt idx="11">
                  <c:v>69.7</c:v>
                </c:pt>
                <c:pt idx="12">
                  <c:v>99.8</c:v>
                </c:pt>
                <c:pt idx="13">
                  <c:v>103.5</c:v>
                </c:pt>
                <c:pt idx="14">
                  <c:v>133.69999999999999</c:v>
                </c:pt>
                <c:pt idx="15">
                  <c:v>143.30000000000001</c:v>
                </c:pt>
                <c:pt idx="16">
                  <c:v>151.69999999999999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NHB</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359278753755756E-2"/>
                  <c:y val="-4.60855199163771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31C-4EFD-ADC9-190D2D02C4EB}"/>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FBF-48D9-AC25-1AFB1A3BB33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127.8</c:v>
                </c:pt>
                <c:pt idx="1">
                  <c:v>231.3</c:v>
                </c:pt>
                <c:pt idx="2">
                  <c:v>278.8</c:v>
                </c:pt>
                <c:pt idx="3">
                  <c:v>273</c:v>
                </c:pt>
                <c:pt idx="4">
                  <c:v>196.7</c:v>
                </c:pt>
                <c:pt idx="5">
                  <c:v>166.8</c:v>
                </c:pt>
                <c:pt idx="6">
                  <c:v>248.6</c:v>
                </c:pt>
                <c:pt idx="7">
                  <c:v>266.10000000000002</c:v>
                </c:pt>
                <c:pt idx="8">
                  <c:v>229.6</c:v>
                </c:pt>
                <c:pt idx="9">
                  <c:v>331.3</c:v>
                </c:pt>
                <c:pt idx="10">
                  <c:v>337.8</c:v>
                </c:pt>
                <c:pt idx="11">
                  <c:v>380.2</c:v>
                </c:pt>
                <c:pt idx="12">
                  <c:v>365.8</c:v>
                </c:pt>
                <c:pt idx="13">
                  <c:v>339.5</c:v>
                </c:pt>
                <c:pt idx="14">
                  <c:v>367.9</c:v>
                </c:pt>
                <c:pt idx="15">
                  <c:v>454.3</c:v>
                </c:pt>
                <c:pt idx="16">
                  <c:v>440.2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NHW</c:v>
                </c:pt>
              </c:strCache>
            </c:strRef>
          </c:tx>
          <c:dLbls>
            <c:dLbl>
              <c:idx val="0"/>
              <c:layout>
                <c:manualLayout>
                  <c:x val="-3.3592677325361628E-2"/>
                  <c:y val="-5.120590924256582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FBF-48D9-AC25-1AFB1A3BB33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FBF-48D9-AC25-1AFB1A3BB33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5.3</c:v>
                </c:pt>
                <c:pt idx="1">
                  <c:v>8.6999999999999993</c:v>
                </c:pt>
                <c:pt idx="2">
                  <c:v>13.3</c:v>
                </c:pt>
                <c:pt idx="3">
                  <c:v>14.8</c:v>
                </c:pt>
                <c:pt idx="4">
                  <c:v>13</c:v>
                </c:pt>
                <c:pt idx="5">
                  <c:v>13.4</c:v>
                </c:pt>
                <c:pt idx="6">
                  <c:v>18.7</c:v>
                </c:pt>
                <c:pt idx="7">
                  <c:v>8.9</c:v>
                </c:pt>
                <c:pt idx="8">
                  <c:v>18.100000000000001</c:v>
                </c:pt>
                <c:pt idx="9">
                  <c:v>29.1</c:v>
                </c:pt>
                <c:pt idx="10">
                  <c:v>37.700000000000003</c:v>
                </c:pt>
                <c:pt idx="11">
                  <c:v>25.7</c:v>
                </c:pt>
                <c:pt idx="12">
                  <c:v>44.9</c:v>
                </c:pt>
                <c:pt idx="13">
                  <c:v>45.5</c:v>
                </c:pt>
                <c:pt idx="14">
                  <c:v>50</c:v>
                </c:pt>
                <c:pt idx="15">
                  <c:v>92</c:v>
                </c:pt>
                <c:pt idx="16">
                  <c:v>110</c:v>
                </c:pt>
              </c:numCache>
            </c:numRef>
          </c:val>
          <c:smooth val="0"/>
          <c:extLst xmlns:c16r2="http://schemas.microsoft.com/office/drawing/2015/06/chart">
            <c:ext xmlns:c16="http://schemas.microsoft.com/office/drawing/2014/chart" uri="{C3380CC4-5D6E-409C-BE32-E72D297353CC}">
              <c16:uniqueId val="{0000000D-031C-4EFD-ADC9-190D2D02C4EB}"/>
            </c:ext>
          </c:extLst>
        </c:ser>
        <c:dLbls>
          <c:showLegendKey val="0"/>
          <c:showVal val="0"/>
          <c:showCatName val="0"/>
          <c:showSerName val="0"/>
          <c:showPercent val="0"/>
          <c:showBubbleSize val="0"/>
        </c:dLbls>
        <c:marker val="1"/>
        <c:smooth val="0"/>
        <c:axId val="133048192"/>
        <c:axId val="133049728"/>
      </c:lineChart>
      <c:catAx>
        <c:axId val="1330481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049728"/>
        <c:crosses val="autoZero"/>
        <c:auto val="1"/>
        <c:lblAlgn val="ctr"/>
        <c:lblOffset val="100"/>
        <c:noMultiLvlLbl val="0"/>
      </c:catAx>
      <c:valAx>
        <c:axId val="133049728"/>
        <c:scaling>
          <c:orientation val="minMax"/>
          <c:max val="5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Gonorrhea rate per 100,000 (males only)</a:t>
                </a:r>
                <a:endParaRPr lang="en-US" sz="1200" dirty="0">
                  <a:effectLst/>
                  <a:latin typeface="+mn-lt"/>
                </a:endParaRPr>
              </a:p>
            </c:rich>
          </c:tx>
          <c:layout>
            <c:manualLayout>
              <c:xMode val="edge"/>
              <c:yMode val="edge"/>
              <c:x val="7.9777098037936336E-3"/>
              <c:y val="0.18213921757773877"/>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0481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24085030352807E-2"/>
          <c:y val="2.9204957994257014E-2"/>
          <c:w val="0.92558271175607087"/>
          <c:h val="0.82030709820398506"/>
        </c:manualLayout>
      </c:layout>
      <c:barChart>
        <c:barDir val="col"/>
        <c:grouping val="clustered"/>
        <c:varyColors val="0"/>
        <c:ser>
          <c:idx val="0"/>
          <c:order val="0"/>
          <c:tx>
            <c:strRef>
              <c:f>Sheet1!$B$1</c:f>
              <c:strCache>
                <c:ptCount val="1"/>
                <c:pt idx="0">
                  <c:v>Gonorrhea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(&gt;=30% of residents have incomes below 100% of the FPL)</c:v>
                </c:pt>
              </c:strCache>
            </c:strRef>
          </c:cat>
          <c:val>
            <c:numRef>
              <c:f>Sheet1!$B$2:$B$5</c:f>
              <c:numCache>
                <c:formatCode>General</c:formatCode>
                <c:ptCount val="4"/>
                <c:pt idx="0">
                  <c:v>129.19999999999999</c:v>
                </c:pt>
                <c:pt idx="1">
                  <c:v>180.7</c:v>
                </c:pt>
                <c:pt idx="2">
                  <c:v>246.9</c:v>
                </c:pt>
                <c:pt idx="3">
                  <c:v>311.89999999999998</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97427840"/>
        <c:axId val="99304576"/>
      </c:barChart>
      <c:catAx>
        <c:axId val="97427840"/>
        <c:scaling>
          <c:orientation val="minMax"/>
        </c:scaling>
        <c:delete val="0"/>
        <c:axPos val="b"/>
        <c:title>
          <c:tx>
            <c:rich>
              <a:bodyPr/>
              <a:lstStyle/>
              <a:p>
                <a:pPr>
                  <a:defRPr sz="1200"/>
                </a:pPr>
                <a:r>
                  <a:rPr lang="en-US" sz="1200" dirty="0"/>
                  <a:t>Neighborhood Poverty Level</a:t>
                </a:r>
              </a:p>
            </c:rich>
          </c:tx>
          <c:layout>
            <c:manualLayout>
              <c:xMode val="edge"/>
              <c:yMode val="edge"/>
              <c:x val="0.45107633806302899"/>
              <c:y val="0.94929969909528378"/>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9304576"/>
        <c:crosses val="autoZero"/>
        <c:auto val="1"/>
        <c:lblAlgn val="ctr"/>
        <c:lblOffset val="100"/>
        <c:noMultiLvlLbl val="0"/>
      </c:catAx>
      <c:valAx>
        <c:axId val="99304576"/>
        <c:scaling>
          <c:orientation val="minMax"/>
          <c:max val="3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Gonorrhea rate per 100,000</a:t>
                </a:r>
                <a:endParaRPr lang="en-US" sz="1200" dirty="0">
                  <a:effectLst/>
                </a:endParaRPr>
              </a:p>
            </c:rich>
          </c:tx>
          <c:layout>
            <c:manualLayout>
              <c:xMode val="edge"/>
              <c:yMode val="edge"/>
              <c:x val="6.9574569062681908E-4"/>
              <c:y val="0.25640893664815223"/>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427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6775123468566"/>
          <c:y val="0.11086564181535764"/>
          <c:w val="0.87529746949737064"/>
          <c:h val="0.75829724545248189"/>
        </c:manualLayout>
      </c:layout>
      <c:barChart>
        <c:barDir val="col"/>
        <c:grouping val="clustered"/>
        <c:varyColors val="0"/>
        <c:ser>
          <c:idx val="0"/>
          <c:order val="0"/>
          <c:tx>
            <c:strRef>
              <c:f>Sheet1!$B$1</c:f>
              <c:strCache>
                <c:ptCount val="1"/>
                <c:pt idx="0">
                  <c:v>Gonorrhea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Crotona (105)</c:v>
                </c:pt>
                <c:pt idx="1">
                  <c:v>Morrisania (106)</c:v>
                </c:pt>
                <c:pt idx="2">
                  <c:v>Mott Haven (107)</c:v>
                </c:pt>
                <c:pt idx="3">
                  <c:v>Fordham (103)</c:v>
                </c:pt>
                <c:pt idx="4">
                  <c:v>Northeast Bronx (102)</c:v>
                </c:pt>
                <c:pt idx="5">
                  <c:v>Pelham (104)</c:v>
                </c:pt>
                <c:pt idx="6">
                  <c:v>Kingsbridge (101)</c:v>
                </c:pt>
              </c:strCache>
            </c:strRef>
          </c:cat>
          <c:val>
            <c:numRef>
              <c:f>Sheet1!$B$2:$B$8</c:f>
              <c:numCache>
                <c:formatCode>0</c:formatCode>
                <c:ptCount val="7"/>
                <c:pt idx="0">
                  <c:v>338.8</c:v>
                </c:pt>
                <c:pt idx="1">
                  <c:v>316</c:v>
                </c:pt>
                <c:pt idx="2">
                  <c:v>314.39999999999998</c:v>
                </c:pt>
                <c:pt idx="3">
                  <c:v>241.9</c:v>
                </c:pt>
                <c:pt idx="4">
                  <c:v>211</c:v>
                </c:pt>
                <c:pt idx="5">
                  <c:v>157</c:v>
                </c:pt>
                <c:pt idx="6">
                  <c:v>108.1</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50"/>
        <c:axId val="103313408"/>
        <c:axId val="105912960"/>
      </c:barChart>
      <c:dateAx>
        <c:axId val="103313408"/>
        <c:scaling>
          <c:orientation val="minMax"/>
        </c:scaling>
        <c:delete val="0"/>
        <c:axPos val="b"/>
        <c:numFmt formatCode="General" sourceLinked="0"/>
        <c:majorTickMark val="out"/>
        <c:minorTickMark val="none"/>
        <c:tickLblPos val="nextTo"/>
        <c:txPr>
          <a:bodyPr/>
          <a:lstStyle/>
          <a:p>
            <a:pPr>
              <a:defRPr sz="1100"/>
            </a:pPr>
            <a:endParaRPr lang="en-US"/>
          </a:p>
        </c:txPr>
        <c:crossAx val="105912960"/>
        <c:crosses val="autoZero"/>
        <c:auto val="0"/>
        <c:lblOffset val="100"/>
        <c:baseTimeUnit val="days"/>
        <c:minorUnit val="1"/>
      </c:dateAx>
      <c:valAx>
        <c:axId val="105912960"/>
        <c:scaling>
          <c:orientation val="minMax"/>
          <c:max val="350"/>
          <c:min val="0"/>
        </c:scaling>
        <c:delete val="0"/>
        <c:axPos val="l"/>
        <c:title>
          <c:tx>
            <c:rich>
              <a:bodyPr rot="-5400000" vert="horz"/>
              <a:lstStyle/>
              <a:p>
                <a:pPr>
                  <a:defRPr sz="1400"/>
                </a:pPr>
                <a:r>
                  <a:rPr lang="en-US" sz="1200" b="1" i="0" baseline="0" dirty="0">
                    <a:effectLst/>
                  </a:rPr>
                  <a:t>Gonorrhea rate per 100,000</a:t>
                </a:r>
                <a:endParaRPr lang="en-US" sz="1200" dirty="0">
                  <a:effectLst/>
                </a:endParaRPr>
              </a:p>
            </c:rich>
          </c:tx>
          <c:layout>
            <c:manualLayout>
              <c:xMode val="edge"/>
              <c:yMode val="edge"/>
              <c:x val="3.7132469040909838E-3"/>
              <c:y val="0.20289351737395991"/>
            </c:manualLayout>
          </c:layout>
          <c:overlay val="0"/>
        </c:title>
        <c:numFmt formatCode="0" sourceLinked="0"/>
        <c:majorTickMark val="out"/>
        <c:minorTickMark val="none"/>
        <c:tickLblPos val="nextTo"/>
        <c:txPr>
          <a:bodyPr/>
          <a:lstStyle/>
          <a:p>
            <a:pPr>
              <a:defRPr sz="1200"/>
            </a:pPr>
            <a:endParaRPr lang="en-US"/>
          </a:p>
        </c:txPr>
        <c:crossAx val="103313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16493599620608E-2"/>
          <c:y val="3.0097297305528157E-2"/>
          <c:w val="0.91550846506813444"/>
          <c:h val="0.9109198617440450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5683953743500522E-2"/>
                  <c:y val="-1.998703724423505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2BB-47F4-93D2-755A368C65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0.0</c:formatCode>
                <c:ptCount val="17"/>
                <c:pt idx="0">
                  <c:v>1.2</c:v>
                </c:pt>
                <c:pt idx="1">
                  <c:v>3.3</c:v>
                </c:pt>
                <c:pt idx="2">
                  <c:v>3.8</c:v>
                </c:pt>
                <c:pt idx="3">
                  <c:v>4.9000000000000004</c:v>
                </c:pt>
                <c:pt idx="4">
                  <c:v>4.5999999999999996</c:v>
                </c:pt>
                <c:pt idx="5">
                  <c:v>5</c:v>
                </c:pt>
                <c:pt idx="6">
                  <c:v>7.5</c:v>
                </c:pt>
                <c:pt idx="7">
                  <c:v>8.6</c:v>
                </c:pt>
                <c:pt idx="8">
                  <c:v>12.8</c:v>
                </c:pt>
                <c:pt idx="9">
                  <c:v>12.7</c:v>
                </c:pt>
                <c:pt idx="10">
                  <c:v>11.8</c:v>
                </c:pt>
                <c:pt idx="11">
                  <c:v>10.9</c:v>
                </c:pt>
                <c:pt idx="12">
                  <c:v>12.6</c:v>
                </c:pt>
                <c:pt idx="13">
                  <c:v>16.7</c:v>
                </c:pt>
                <c:pt idx="14">
                  <c:v>19.399999999999999</c:v>
                </c:pt>
                <c:pt idx="15">
                  <c:v>24.1</c:v>
                </c:pt>
                <c:pt idx="16">
                  <c:v>27.5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8286470956234497E-2"/>
                  <c:y val="-2.417300716396569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C78-44DE-AC23-2EECC4FB7BC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2BB-47F4-93D2-755A368C65F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0.0</c:formatCode>
                <c:ptCount val="17"/>
                <c:pt idx="0">
                  <c:v>1</c:v>
                </c:pt>
                <c:pt idx="1">
                  <c:v>2.9</c:v>
                </c:pt>
                <c:pt idx="2">
                  <c:v>3.3</c:v>
                </c:pt>
                <c:pt idx="3">
                  <c:v>4.5999999999999996</c:v>
                </c:pt>
                <c:pt idx="4">
                  <c:v>5.4</c:v>
                </c:pt>
                <c:pt idx="5">
                  <c:v>7.4</c:v>
                </c:pt>
                <c:pt idx="6">
                  <c:v>6.5</c:v>
                </c:pt>
                <c:pt idx="7">
                  <c:v>10.4</c:v>
                </c:pt>
                <c:pt idx="8">
                  <c:v>10.9</c:v>
                </c:pt>
                <c:pt idx="9">
                  <c:v>12.2</c:v>
                </c:pt>
                <c:pt idx="10">
                  <c:v>9.3000000000000007</c:v>
                </c:pt>
                <c:pt idx="11">
                  <c:v>10.6</c:v>
                </c:pt>
                <c:pt idx="12">
                  <c:v>10.4</c:v>
                </c:pt>
                <c:pt idx="13">
                  <c:v>11.1</c:v>
                </c:pt>
                <c:pt idx="14">
                  <c:v>13.1</c:v>
                </c:pt>
                <c:pt idx="15">
                  <c:v>15</c:v>
                </c:pt>
                <c:pt idx="16">
                  <c:v>19.2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0365132137703223E-2"/>
                  <c:y val="-1.93384057311725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C78-44DE-AC23-2EECC4FB7BC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2BB-47F4-93D2-755A368C65F6}"/>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0.0</c:formatCode>
                <c:ptCount val="17"/>
                <c:pt idx="0">
                  <c:v>4.0999999999999996</c:v>
                </c:pt>
                <c:pt idx="1">
                  <c:v>9.3000000000000007</c:v>
                </c:pt>
                <c:pt idx="2">
                  <c:v>15.9</c:v>
                </c:pt>
                <c:pt idx="3">
                  <c:v>17.5</c:v>
                </c:pt>
                <c:pt idx="4">
                  <c:v>20.9</c:v>
                </c:pt>
                <c:pt idx="5">
                  <c:v>17.600000000000001</c:v>
                </c:pt>
                <c:pt idx="6">
                  <c:v>15.2</c:v>
                </c:pt>
                <c:pt idx="7">
                  <c:v>24.9</c:v>
                </c:pt>
                <c:pt idx="8">
                  <c:v>30.9</c:v>
                </c:pt>
                <c:pt idx="9">
                  <c:v>27.7</c:v>
                </c:pt>
                <c:pt idx="10">
                  <c:v>26.2</c:v>
                </c:pt>
                <c:pt idx="11">
                  <c:v>21.9</c:v>
                </c:pt>
                <c:pt idx="12">
                  <c:v>23.4</c:v>
                </c:pt>
                <c:pt idx="13">
                  <c:v>29.8</c:v>
                </c:pt>
                <c:pt idx="14">
                  <c:v>29.8</c:v>
                </c:pt>
                <c:pt idx="15">
                  <c:v>33.4</c:v>
                </c:pt>
                <c:pt idx="16">
                  <c:v>44</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2"/>
              </a:solidFill>
            </a:ln>
          </c:spPr>
          <c:marker>
            <c:symbol val="x"/>
            <c:size val="7"/>
            <c:spPr>
              <a:solidFill>
                <a:schemeClr val="accent2"/>
              </a:solidFill>
              <a:ln>
                <a:solidFill>
                  <a:schemeClr val="accent2"/>
                </a:solidFill>
              </a:ln>
            </c:spPr>
          </c:marker>
          <c:dLbls>
            <c:dLbl>
              <c:idx val="0"/>
              <c:layout>
                <c:manualLayout>
                  <c:x val="1.3202231364218794E-3"/>
                  <c:y val="-1.450380429837941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C78-44DE-AC23-2EECC4FB7BC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2BB-47F4-93D2-755A368C65F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0.0</c:formatCode>
                <c:ptCount val="17"/>
                <c:pt idx="0">
                  <c:v>0.6</c:v>
                </c:pt>
                <c:pt idx="1">
                  <c:v>0.8</c:v>
                </c:pt>
                <c:pt idx="2">
                  <c:v>2.1</c:v>
                </c:pt>
                <c:pt idx="3">
                  <c:v>3.1</c:v>
                </c:pt>
                <c:pt idx="4">
                  <c:v>4</c:v>
                </c:pt>
                <c:pt idx="5">
                  <c:v>3.8</c:v>
                </c:pt>
                <c:pt idx="6">
                  <c:v>3.5</c:v>
                </c:pt>
                <c:pt idx="7">
                  <c:v>6.3</c:v>
                </c:pt>
                <c:pt idx="8">
                  <c:v>5.4</c:v>
                </c:pt>
                <c:pt idx="9">
                  <c:v>5.4</c:v>
                </c:pt>
                <c:pt idx="10">
                  <c:v>5.9</c:v>
                </c:pt>
                <c:pt idx="11">
                  <c:v>4.9000000000000004</c:v>
                </c:pt>
                <c:pt idx="12">
                  <c:v>7.1</c:v>
                </c:pt>
                <c:pt idx="13">
                  <c:v>6.4</c:v>
                </c:pt>
                <c:pt idx="14">
                  <c:v>7.9</c:v>
                </c:pt>
                <c:pt idx="15">
                  <c:v>8.9</c:v>
                </c:pt>
                <c:pt idx="16">
                  <c:v>12.2</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dLbls>
            <c:dLbl>
              <c:idx val="0"/>
              <c:layout>
                <c:manualLayout>
                  <c:x val="-3.0365132137703223E-2"/>
                  <c:y val="-1.7726667140270033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C78-44DE-AC23-2EECC4FB7BC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2BB-47F4-93D2-755A368C65F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0.0</c:formatCode>
                <c:ptCount val="17"/>
                <c:pt idx="0">
                  <c:v>0</c:v>
                </c:pt>
                <c:pt idx="1">
                  <c:v>0.7</c:v>
                </c:pt>
                <c:pt idx="2">
                  <c:v>1.3</c:v>
                </c:pt>
                <c:pt idx="3">
                  <c:v>2</c:v>
                </c:pt>
                <c:pt idx="4">
                  <c:v>1.5</c:v>
                </c:pt>
                <c:pt idx="5">
                  <c:v>1.5</c:v>
                </c:pt>
                <c:pt idx="6">
                  <c:v>0.2</c:v>
                </c:pt>
                <c:pt idx="7">
                  <c:v>2.2000000000000002</c:v>
                </c:pt>
                <c:pt idx="8">
                  <c:v>1.9</c:v>
                </c:pt>
                <c:pt idx="9">
                  <c:v>2.8</c:v>
                </c:pt>
                <c:pt idx="10">
                  <c:v>1.3</c:v>
                </c:pt>
                <c:pt idx="11">
                  <c:v>1.7</c:v>
                </c:pt>
                <c:pt idx="12">
                  <c:v>1.5</c:v>
                </c:pt>
                <c:pt idx="13">
                  <c:v>1.7</c:v>
                </c:pt>
                <c:pt idx="14">
                  <c:v>2.5</c:v>
                </c:pt>
                <c:pt idx="15">
                  <c:v>3.6</c:v>
                </c:pt>
                <c:pt idx="16">
                  <c:v>5</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36114560"/>
        <c:axId val="136116480"/>
      </c:lineChart>
      <c:catAx>
        <c:axId val="1361145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116480"/>
        <c:crosses val="autoZero"/>
        <c:auto val="1"/>
        <c:lblAlgn val="ctr"/>
        <c:lblOffset val="100"/>
        <c:noMultiLvlLbl val="0"/>
      </c:catAx>
      <c:valAx>
        <c:axId val="13611648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P&amp;S syphilis rate per 100,000</a:t>
                </a:r>
                <a:endParaRPr lang="en-US" sz="1200" dirty="0">
                  <a:effectLst/>
                  <a:latin typeface="+mn-lt"/>
                </a:endParaRPr>
              </a:p>
            </c:rich>
          </c:tx>
          <c:layout>
            <c:manualLayout>
              <c:xMode val="edge"/>
              <c:yMode val="edge"/>
              <c:x val="2.3789302495666998E-3"/>
              <c:y val="0.1946179363816976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1145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66244736684782E-2"/>
          <c:y val="2.9204957994257014E-2"/>
          <c:w val="0.92900678218214183"/>
          <c:h val="0.90307929283854682"/>
        </c:manualLayout>
      </c:layout>
      <c:barChart>
        <c:barDir val="col"/>
        <c:grouping val="clustered"/>
        <c:varyColors val="0"/>
        <c:ser>
          <c:idx val="0"/>
          <c:order val="0"/>
          <c:tx>
            <c:strRef>
              <c:f>Sheet1!$B$1</c:f>
              <c:strCache>
                <c:ptCount val="1"/>
                <c:pt idx="0">
                  <c:v>Syphilis rate</c:v>
                </c:pt>
              </c:strCache>
            </c:strRef>
          </c:tx>
          <c:spPr>
            <a:solidFill>
              <a:schemeClr val="accent1"/>
            </a:solidFill>
            <a:ln>
              <a:solidFill>
                <a:schemeClr val="bg1">
                  <a:lumMod val="50000"/>
                </a:schemeClr>
              </a:solidFill>
            </a:ln>
            <a:effectLst/>
          </c:spPr>
          <c:invertIfNegative val="0"/>
          <c:dPt>
            <c:idx val="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1-F16F-41D5-9DC2-72FB41DFAE7B}"/>
              </c:ext>
            </c:extLst>
          </c:dPt>
          <c:dPt>
            <c:idx val="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260E-44A2-8731-9D59C8D37274}"/>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9"/>
            <c:invertIfNegative val="0"/>
            <c:bubble3D val="0"/>
            <c:extLst xmlns:c16r2="http://schemas.microsoft.com/office/drawing/2015/06/chart">
              <c:ext xmlns:c16="http://schemas.microsoft.com/office/drawing/2014/chart" uri="{C3380CC4-5D6E-409C-BE32-E72D297353CC}">
                <c16:uniqueId val="{00000002-D8B9-4ECF-90EA-A02964C870E3}"/>
              </c:ext>
            </c:extLst>
          </c:dPt>
          <c:dPt>
            <c:idx val="10"/>
            <c:invertIfNegative val="0"/>
            <c:bubble3D val="0"/>
            <c:extLst xmlns:c16r2="http://schemas.microsoft.com/office/drawing/2015/06/chart">
              <c:ext xmlns:c16="http://schemas.microsoft.com/office/drawing/2014/chart" uri="{C3380CC4-5D6E-409C-BE32-E72D297353CC}">
                <c16:uniqueId val="{00000003-D8B9-4ECF-90EA-A02964C870E3}"/>
              </c:ext>
            </c:extLst>
          </c:dPt>
          <c:dPt>
            <c:idx val="12"/>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4-D8B9-4ECF-90EA-A02964C870E3}"/>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5-D8B9-4ECF-90EA-A02964C870E3}"/>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6-D8B9-4ECF-90EA-A02964C870E3}"/>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5"/>
                <c:pt idx="0">
                  <c:v>Male</c:v>
                </c:pt>
                <c:pt idx="1">
                  <c:v>Female</c:v>
                </c:pt>
                <c:pt idx="3">
                  <c:v>10-14</c:v>
                </c:pt>
                <c:pt idx="4">
                  <c:v>15-19</c:v>
                </c:pt>
                <c:pt idx="5">
                  <c:v>20-24</c:v>
                </c:pt>
                <c:pt idx="6">
                  <c:v>25-29</c:v>
                </c:pt>
                <c:pt idx="7">
                  <c:v>30-34</c:v>
                </c:pt>
                <c:pt idx="8">
                  <c:v>35-39</c:v>
                </c:pt>
                <c:pt idx="9">
                  <c:v>40-44</c:v>
                </c:pt>
                <c:pt idx="10">
                  <c:v>45-49</c:v>
                </c:pt>
                <c:pt idx="12">
                  <c:v>Hispanic</c:v>
                </c:pt>
                <c:pt idx="13">
                  <c:v>NHB</c:v>
                </c:pt>
                <c:pt idx="14">
                  <c:v>NHW</c:v>
                </c:pt>
              </c:strCache>
            </c:strRef>
          </c:cat>
          <c:val>
            <c:numRef>
              <c:f>Sheet1!$B$2:$B$16</c:f>
              <c:numCache>
                <c:formatCode>0</c:formatCode>
                <c:ptCount val="15"/>
                <c:pt idx="0">
                  <c:v>52.4</c:v>
                </c:pt>
                <c:pt idx="1">
                  <c:v>4.2</c:v>
                </c:pt>
                <c:pt idx="3">
                  <c:v>0</c:v>
                </c:pt>
                <c:pt idx="4">
                  <c:v>31</c:v>
                </c:pt>
                <c:pt idx="5">
                  <c:v>118.6</c:v>
                </c:pt>
                <c:pt idx="6">
                  <c:v>182.4</c:v>
                </c:pt>
                <c:pt idx="7">
                  <c:v>136</c:v>
                </c:pt>
                <c:pt idx="8">
                  <c:v>78.2</c:v>
                </c:pt>
                <c:pt idx="9">
                  <c:v>52.1</c:v>
                </c:pt>
                <c:pt idx="10">
                  <c:v>35.1</c:v>
                </c:pt>
                <c:pt idx="12">
                  <c:v>32.9</c:v>
                </c:pt>
                <c:pt idx="13">
                  <c:v>76.7</c:v>
                </c:pt>
                <c:pt idx="14">
                  <c:v>19.899999999999999</c:v>
                </c:pt>
              </c:numCache>
            </c:numRef>
          </c:val>
          <c:extLst xmlns:c16r2="http://schemas.microsoft.com/office/drawing/2015/06/chart">
            <c:ext xmlns:c16="http://schemas.microsoft.com/office/drawing/2014/chart" uri="{C3380CC4-5D6E-409C-BE32-E72D297353CC}">
              <c16:uniqueId val="{00000000-82D7-488B-B0A4-DEF26FFF8959}"/>
            </c:ext>
          </c:extLst>
        </c:ser>
        <c:dLbls>
          <c:dLblPos val="outEnd"/>
          <c:showLegendKey val="0"/>
          <c:showVal val="1"/>
          <c:showCatName val="0"/>
          <c:showSerName val="0"/>
          <c:showPercent val="0"/>
          <c:showBubbleSize val="0"/>
        </c:dLbls>
        <c:gapWidth val="70"/>
        <c:axId val="138169344"/>
        <c:axId val="148624128"/>
      </c:barChart>
      <c:catAx>
        <c:axId val="1381693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624128"/>
        <c:crosses val="autoZero"/>
        <c:auto val="1"/>
        <c:lblAlgn val="ctr"/>
        <c:lblOffset val="100"/>
        <c:noMultiLvlLbl val="0"/>
      </c:catAx>
      <c:valAx>
        <c:axId val="148624128"/>
        <c:scaling>
          <c:orientation val="minMax"/>
          <c:max val="2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P&amp;S syphilis rate per 100,000</a:t>
                </a:r>
                <a:endParaRPr lang="en-US" sz="1200" dirty="0">
                  <a:effectLst/>
                </a:endParaRPr>
              </a:p>
            </c:rich>
          </c:tx>
          <c:layout>
            <c:manualLayout>
              <c:xMode val="edge"/>
              <c:yMode val="edge"/>
              <c:x val="3.4449765083077399E-3"/>
              <c:y val="0.23010519939903548"/>
            </c:manualLayout>
          </c:layout>
          <c:overlay val="0"/>
          <c:spPr>
            <a:noFill/>
            <a:ln>
              <a:noFill/>
            </a:ln>
            <a:effectLst/>
          </c:spPr>
        </c:title>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169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34894878505386E-2"/>
          <c:y val="6.1272261329612346E-2"/>
          <c:w val="0.90850999062535076"/>
          <c:h val="0.88246165222675976"/>
        </c:manualLayout>
      </c:layout>
      <c:lineChart>
        <c:grouping val="standard"/>
        <c:varyColors val="0"/>
        <c:ser>
          <c:idx val="0"/>
          <c:order val="0"/>
          <c:tx>
            <c:strRef>
              <c:f>Sheet1!$B$1</c:f>
              <c:strCache>
                <c:ptCount val="1"/>
                <c:pt idx="0">
                  <c:v>10-14</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c:formatCode>
                <c:ptCount val="17"/>
                <c:pt idx="0">
                  <c:v>0</c:v>
                </c:pt>
                <c:pt idx="1">
                  <c:v>0.9</c:v>
                </c:pt>
                <c:pt idx="2">
                  <c:v>0</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15-19</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16"/>
              <c:layout>
                <c:manualLayout>
                  <c:x val="-2.7268474015398744E-3"/>
                  <c:y val="1.26363280701202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0</c:formatCode>
                <c:ptCount val="17"/>
                <c:pt idx="0">
                  <c:v>0</c:v>
                </c:pt>
                <c:pt idx="1">
                  <c:v>0</c:v>
                </c:pt>
                <c:pt idx="2">
                  <c:v>7.7</c:v>
                </c:pt>
                <c:pt idx="3">
                  <c:v>15.1</c:v>
                </c:pt>
                <c:pt idx="4">
                  <c:v>7.4</c:v>
                </c:pt>
                <c:pt idx="5">
                  <c:v>5.4</c:v>
                </c:pt>
                <c:pt idx="6">
                  <c:v>5.3</c:v>
                </c:pt>
                <c:pt idx="7">
                  <c:v>17.2</c:v>
                </c:pt>
                <c:pt idx="8">
                  <c:v>20.3</c:v>
                </c:pt>
                <c:pt idx="9">
                  <c:v>13.4</c:v>
                </c:pt>
                <c:pt idx="10">
                  <c:v>23.6</c:v>
                </c:pt>
                <c:pt idx="11">
                  <c:v>12.3</c:v>
                </c:pt>
                <c:pt idx="12">
                  <c:v>16.399999999999999</c:v>
                </c:pt>
                <c:pt idx="13">
                  <c:v>22.5</c:v>
                </c:pt>
                <c:pt idx="14">
                  <c:v>21.1</c:v>
                </c:pt>
                <c:pt idx="15">
                  <c:v>25.2</c:v>
                </c:pt>
                <c:pt idx="16">
                  <c:v>31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20-24</c:v>
                </c:pt>
              </c:strCache>
            </c:strRef>
          </c:tx>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0</c:formatCode>
                <c:ptCount val="17"/>
                <c:pt idx="0">
                  <c:v>8.3000000000000007</c:v>
                </c:pt>
                <c:pt idx="1">
                  <c:v>14.1</c:v>
                </c:pt>
                <c:pt idx="2">
                  <c:v>11.7</c:v>
                </c:pt>
                <c:pt idx="3">
                  <c:v>21.2</c:v>
                </c:pt>
                <c:pt idx="4">
                  <c:v>9.6999999999999993</c:v>
                </c:pt>
                <c:pt idx="5">
                  <c:v>19.399999999999999</c:v>
                </c:pt>
                <c:pt idx="6">
                  <c:v>27.2</c:v>
                </c:pt>
                <c:pt idx="7">
                  <c:v>40.4</c:v>
                </c:pt>
                <c:pt idx="8">
                  <c:v>69.7</c:v>
                </c:pt>
                <c:pt idx="9">
                  <c:v>56.6</c:v>
                </c:pt>
                <c:pt idx="10">
                  <c:v>66.900000000000006</c:v>
                </c:pt>
                <c:pt idx="11">
                  <c:v>46.9</c:v>
                </c:pt>
                <c:pt idx="12">
                  <c:v>61.5</c:v>
                </c:pt>
                <c:pt idx="13">
                  <c:v>73.599999999999994</c:v>
                </c:pt>
                <c:pt idx="14">
                  <c:v>80.400000000000006</c:v>
                </c:pt>
                <c:pt idx="15">
                  <c:v>103.7</c:v>
                </c:pt>
                <c:pt idx="16">
                  <c:v>118.6</c:v>
                </c:pt>
              </c:numCache>
            </c:numRef>
          </c:val>
          <c:smooth val="0"/>
          <c:extLst xmlns:c16r2="http://schemas.microsoft.com/office/drawing/2015/06/chart">
            <c:ext xmlns:c16="http://schemas.microsoft.com/office/drawing/2014/chart" uri="{C3380CC4-5D6E-409C-BE32-E72D297353CC}">
              <c16:uniqueId val="{0000000D-842C-4C8A-A66E-2AC0CB988EA4}"/>
            </c:ext>
          </c:extLst>
        </c:ser>
        <c:ser>
          <c:idx val="3"/>
          <c:order val="3"/>
          <c:tx>
            <c:strRef>
              <c:f>Sheet1!$E$1</c:f>
              <c:strCache>
                <c:ptCount val="1"/>
                <c:pt idx="0">
                  <c:v>25-29</c:v>
                </c:pt>
              </c:strCache>
            </c:strRef>
          </c:tx>
          <c:dLbls>
            <c:dLbl>
              <c:idx val="0"/>
              <c:layout>
                <c:manualLayout>
                  <c:x val="-2.8211490849065133E-2"/>
                  <c:y val="-5.061137938157213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F17-4778-8D23-B771BBA01C74}"/>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0</c:formatCode>
                <c:ptCount val="17"/>
                <c:pt idx="0">
                  <c:v>2.2000000000000002</c:v>
                </c:pt>
                <c:pt idx="1">
                  <c:v>21.7</c:v>
                </c:pt>
                <c:pt idx="2">
                  <c:v>30.1</c:v>
                </c:pt>
                <c:pt idx="3">
                  <c:v>35.9</c:v>
                </c:pt>
                <c:pt idx="4">
                  <c:v>31.4</c:v>
                </c:pt>
                <c:pt idx="5">
                  <c:v>27</c:v>
                </c:pt>
                <c:pt idx="6">
                  <c:v>45.5</c:v>
                </c:pt>
                <c:pt idx="7">
                  <c:v>52.8</c:v>
                </c:pt>
                <c:pt idx="8">
                  <c:v>62.4</c:v>
                </c:pt>
                <c:pt idx="9">
                  <c:v>71.900000000000006</c:v>
                </c:pt>
                <c:pt idx="10">
                  <c:v>56.4</c:v>
                </c:pt>
                <c:pt idx="11">
                  <c:v>74.7</c:v>
                </c:pt>
                <c:pt idx="12">
                  <c:v>92.4</c:v>
                </c:pt>
                <c:pt idx="13">
                  <c:v>111.1</c:v>
                </c:pt>
                <c:pt idx="14">
                  <c:v>126.5</c:v>
                </c:pt>
                <c:pt idx="15">
                  <c:v>143</c:v>
                </c:pt>
                <c:pt idx="16">
                  <c:v>182.4</c:v>
                </c:pt>
              </c:numCache>
            </c:numRef>
          </c:val>
          <c:smooth val="0"/>
          <c:extLst xmlns:c16r2="http://schemas.microsoft.com/office/drawing/2015/06/chart">
            <c:ext xmlns:c16="http://schemas.microsoft.com/office/drawing/2014/chart" uri="{C3380CC4-5D6E-409C-BE32-E72D297353CC}">
              <c16:uniqueId val="{0000000E-842C-4C8A-A66E-2AC0CB988EA4}"/>
            </c:ext>
          </c:extLst>
        </c:ser>
        <c:ser>
          <c:idx val="4"/>
          <c:order val="4"/>
          <c:tx>
            <c:strRef>
              <c:f>Sheet1!$F$1</c:f>
              <c:strCache>
                <c:ptCount val="1"/>
                <c:pt idx="0">
                  <c:v>30-34</c:v>
                </c:pt>
              </c:strCache>
            </c:strRef>
          </c:tx>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0</c:formatCode>
                <c:ptCount val="17"/>
                <c:pt idx="0">
                  <c:v>10</c:v>
                </c:pt>
                <c:pt idx="1">
                  <c:v>14.2</c:v>
                </c:pt>
                <c:pt idx="2">
                  <c:v>16.399999999999999</c:v>
                </c:pt>
                <c:pt idx="3">
                  <c:v>21.3</c:v>
                </c:pt>
                <c:pt idx="4">
                  <c:v>28.8</c:v>
                </c:pt>
                <c:pt idx="5">
                  <c:v>20.8</c:v>
                </c:pt>
                <c:pt idx="6">
                  <c:v>40.299999999999997</c:v>
                </c:pt>
                <c:pt idx="7">
                  <c:v>42.6</c:v>
                </c:pt>
                <c:pt idx="8">
                  <c:v>44.1</c:v>
                </c:pt>
                <c:pt idx="9">
                  <c:v>54.5</c:v>
                </c:pt>
                <c:pt idx="10">
                  <c:v>24.4</c:v>
                </c:pt>
                <c:pt idx="11">
                  <c:v>34.6</c:v>
                </c:pt>
                <c:pt idx="12">
                  <c:v>55</c:v>
                </c:pt>
                <c:pt idx="13">
                  <c:v>76.400000000000006</c:v>
                </c:pt>
                <c:pt idx="14">
                  <c:v>85.1</c:v>
                </c:pt>
                <c:pt idx="15">
                  <c:v>125.9</c:v>
                </c:pt>
                <c:pt idx="16">
                  <c:v>136</c:v>
                </c:pt>
              </c:numCache>
            </c:numRef>
          </c:val>
          <c:smooth val="0"/>
          <c:extLst xmlns:c16r2="http://schemas.microsoft.com/office/drawing/2015/06/chart">
            <c:ext xmlns:c16="http://schemas.microsoft.com/office/drawing/2014/chart" uri="{C3380CC4-5D6E-409C-BE32-E72D297353CC}">
              <c16:uniqueId val="{0000000F-842C-4C8A-A66E-2AC0CB988EA4}"/>
            </c:ext>
          </c:extLst>
        </c:ser>
        <c:ser>
          <c:idx val="5"/>
          <c:order val="5"/>
          <c:tx>
            <c:strRef>
              <c:f>Sheet1!$G$1</c:f>
              <c:strCache>
                <c:ptCount val="1"/>
                <c:pt idx="0">
                  <c:v>35-39</c:v>
                </c:pt>
              </c:strCache>
            </c:strRef>
          </c:tx>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Sheet1!$G$2:$G$18</c:f>
              <c:numCache>
                <c:formatCode>0</c:formatCode>
                <c:ptCount val="17"/>
                <c:pt idx="0">
                  <c:v>6.1</c:v>
                </c:pt>
                <c:pt idx="1">
                  <c:v>12.1</c:v>
                </c:pt>
                <c:pt idx="2">
                  <c:v>12.1</c:v>
                </c:pt>
                <c:pt idx="3">
                  <c:v>14.2</c:v>
                </c:pt>
                <c:pt idx="4">
                  <c:v>25.1</c:v>
                </c:pt>
                <c:pt idx="5">
                  <c:v>32.4</c:v>
                </c:pt>
                <c:pt idx="6">
                  <c:v>48.8</c:v>
                </c:pt>
                <c:pt idx="7">
                  <c:v>40.700000000000003</c:v>
                </c:pt>
                <c:pt idx="8">
                  <c:v>58</c:v>
                </c:pt>
                <c:pt idx="9">
                  <c:v>59.1</c:v>
                </c:pt>
                <c:pt idx="10">
                  <c:v>36</c:v>
                </c:pt>
                <c:pt idx="11">
                  <c:v>34.1</c:v>
                </c:pt>
                <c:pt idx="12">
                  <c:v>43.4</c:v>
                </c:pt>
                <c:pt idx="13">
                  <c:v>57.2</c:v>
                </c:pt>
                <c:pt idx="14">
                  <c:v>75</c:v>
                </c:pt>
                <c:pt idx="15">
                  <c:v>81.7</c:v>
                </c:pt>
                <c:pt idx="16">
                  <c:v>78</c:v>
                </c:pt>
              </c:numCache>
            </c:numRef>
          </c:val>
          <c:smooth val="0"/>
          <c:extLst xmlns:c16r2="http://schemas.microsoft.com/office/drawing/2015/06/chart">
            <c:ext xmlns:c16="http://schemas.microsoft.com/office/drawing/2014/chart" uri="{C3380CC4-5D6E-409C-BE32-E72D297353CC}">
              <c16:uniqueId val="{00000010-842C-4C8A-A66E-2AC0CB988EA4}"/>
            </c:ext>
          </c:extLst>
        </c:ser>
        <c:ser>
          <c:idx val="6"/>
          <c:order val="6"/>
          <c:tx>
            <c:strRef>
              <c:f>Sheet1!$H$1</c:f>
              <c:strCache>
                <c:ptCount val="1"/>
                <c:pt idx="0">
                  <c:v>40-44</c:v>
                </c:pt>
              </c:strCache>
            </c:strRef>
          </c:tx>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Sheet1!$H$2:$H$18</c:f>
              <c:numCache>
                <c:formatCode>0</c:formatCode>
                <c:ptCount val="17"/>
                <c:pt idx="0">
                  <c:v>2.2999999999999998</c:v>
                </c:pt>
                <c:pt idx="1">
                  <c:v>11.2</c:v>
                </c:pt>
                <c:pt idx="2">
                  <c:v>11.1</c:v>
                </c:pt>
                <c:pt idx="3">
                  <c:v>10.9</c:v>
                </c:pt>
                <c:pt idx="4">
                  <c:v>12.9</c:v>
                </c:pt>
                <c:pt idx="5">
                  <c:v>19.5</c:v>
                </c:pt>
                <c:pt idx="6">
                  <c:v>23.7</c:v>
                </c:pt>
                <c:pt idx="7">
                  <c:v>17.399999999999999</c:v>
                </c:pt>
                <c:pt idx="8">
                  <c:v>37.299999999999997</c:v>
                </c:pt>
                <c:pt idx="9">
                  <c:v>37.9</c:v>
                </c:pt>
                <c:pt idx="10">
                  <c:v>38.200000000000003</c:v>
                </c:pt>
                <c:pt idx="11">
                  <c:v>36.6</c:v>
                </c:pt>
                <c:pt idx="12">
                  <c:v>37</c:v>
                </c:pt>
                <c:pt idx="13">
                  <c:v>51.6</c:v>
                </c:pt>
                <c:pt idx="14">
                  <c:v>66.7</c:v>
                </c:pt>
                <c:pt idx="15">
                  <c:v>50.8</c:v>
                </c:pt>
                <c:pt idx="16">
                  <c:v>52</c:v>
                </c:pt>
              </c:numCache>
            </c:numRef>
          </c:val>
          <c:smooth val="0"/>
          <c:extLst xmlns:c16r2="http://schemas.microsoft.com/office/drawing/2015/06/chart">
            <c:ext xmlns:c16="http://schemas.microsoft.com/office/drawing/2014/chart" uri="{C3380CC4-5D6E-409C-BE32-E72D297353CC}">
              <c16:uniqueId val="{00000011-842C-4C8A-A66E-2AC0CB988EA4}"/>
            </c:ext>
          </c:extLst>
        </c:ser>
        <c:ser>
          <c:idx val="7"/>
          <c:order val="7"/>
          <c:tx>
            <c:strRef>
              <c:f>Sheet1!$I$1</c:f>
              <c:strCache>
                <c:ptCount val="1"/>
                <c:pt idx="0">
                  <c:v>45-49</c:v>
                </c:pt>
              </c:strCache>
            </c:strRef>
          </c:tx>
          <c:dLbls>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DD4-4CD5-95C9-9D73867346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Sheet1!$I$2:$I$18</c:f>
              <c:numCache>
                <c:formatCode>0</c:formatCode>
                <c:ptCount val="17"/>
                <c:pt idx="0">
                  <c:v>0</c:v>
                </c:pt>
                <c:pt idx="1">
                  <c:v>2.7</c:v>
                </c:pt>
                <c:pt idx="2">
                  <c:v>7.8</c:v>
                </c:pt>
                <c:pt idx="3">
                  <c:v>2.5</c:v>
                </c:pt>
                <c:pt idx="4">
                  <c:v>7.4</c:v>
                </c:pt>
                <c:pt idx="5">
                  <c:v>7.2</c:v>
                </c:pt>
                <c:pt idx="6">
                  <c:v>11.8</c:v>
                </c:pt>
                <c:pt idx="7">
                  <c:v>11.7</c:v>
                </c:pt>
                <c:pt idx="8">
                  <c:v>25.3</c:v>
                </c:pt>
                <c:pt idx="9">
                  <c:v>20.3</c:v>
                </c:pt>
                <c:pt idx="10">
                  <c:v>38.1</c:v>
                </c:pt>
                <c:pt idx="11">
                  <c:v>37.6</c:v>
                </c:pt>
                <c:pt idx="12">
                  <c:v>22.1</c:v>
                </c:pt>
                <c:pt idx="13">
                  <c:v>39.700000000000003</c:v>
                </c:pt>
                <c:pt idx="14">
                  <c:v>31.4</c:v>
                </c:pt>
                <c:pt idx="15">
                  <c:v>65.099999999999994</c:v>
                </c:pt>
                <c:pt idx="16">
                  <c:v>35</c:v>
                </c:pt>
              </c:numCache>
            </c:numRef>
          </c:val>
          <c:smooth val="0"/>
          <c:extLst xmlns:c16r2="http://schemas.microsoft.com/office/drawing/2015/06/chart">
            <c:ext xmlns:c16="http://schemas.microsoft.com/office/drawing/2014/chart" uri="{C3380CC4-5D6E-409C-BE32-E72D297353CC}">
              <c16:uniqueId val="{00000012-842C-4C8A-A66E-2AC0CB988EA4}"/>
            </c:ext>
          </c:extLst>
        </c:ser>
        <c:dLbls>
          <c:showLegendKey val="0"/>
          <c:showVal val="0"/>
          <c:showCatName val="0"/>
          <c:showSerName val="0"/>
          <c:showPercent val="0"/>
          <c:showBubbleSize val="0"/>
        </c:dLbls>
        <c:marker val="1"/>
        <c:smooth val="0"/>
        <c:axId val="137968256"/>
        <c:axId val="137998720"/>
      </c:lineChart>
      <c:catAx>
        <c:axId val="13796825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998720"/>
        <c:crosses val="autoZero"/>
        <c:auto val="1"/>
        <c:lblAlgn val="ctr"/>
        <c:lblOffset val="100"/>
        <c:noMultiLvlLbl val="0"/>
      </c:catAx>
      <c:valAx>
        <c:axId val="137998720"/>
        <c:scaling>
          <c:orientation val="minMax"/>
          <c:max val="2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P&amp;S syphilis rate per 100,000 (males only)</a:t>
                </a:r>
                <a:endParaRPr lang="en-US" sz="1200" dirty="0">
                  <a:effectLst/>
                  <a:latin typeface="+mn-lt"/>
                </a:endParaRPr>
              </a:p>
            </c:rich>
          </c:tx>
          <c:layout>
            <c:manualLayout>
              <c:xMode val="edge"/>
              <c:yMode val="edge"/>
              <c:x val="3.7786251381234344E-3"/>
              <c:y val="0.1351450951694079"/>
            </c:manualLayout>
          </c:layout>
          <c:overlay val="0"/>
          <c:spPr>
            <a:noFill/>
            <a:ln>
              <a:noFill/>
            </a:ln>
            <a:effectLst/>
          </c:spPr>
        </c:title>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9682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36725547164976E-2"/>
          <c:y val="0.10676304448396685"/>
          <c:w val="0.91550846506813444"/>
          <c:h val="0.83697079648661865"/>
        </c:manualLayout>
      </c:layout>
      <c:lineChart>
        <c:grouping val="standard"/>
        <c:varyColors val="0"/>
        <c:ser>
          <c:idx val="0"/>
          <c:order val="0"/>
          <c:tx>
            <c:strRef>
              <c:f>Sheet1!$B$1</c:f>
              <c:strCache>
                <c:ptCount val="1"/>
                <c:pt idx="0">
                  <c:v>Hispanic</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7791761991031812E-2"/>
                  <c:y val="-2.56029546212829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45-47A3-B52F-7FF130628873}"/>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9AE-492C-B9BE-AF71DB2EFB8B}"/>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c:v>
                </c:pt>
                <c:pt idx="1">
                  <c:v>4.8</c:v>
                </c:pt>
                <c:pt idx="2">
                  <c:v>5.4</c:v>
                </c:pt>
                <c:pt idx="3">
                  <c:v>8.4</c:v>
                </c:pt>
                <c:pt idx="4">
                  <c:v>7.4</c:v>
                </c:pt>
                <c:pt idx="5">
                  <c:v>4.5999999999999996</c:v>
                </c:pt>
                <c:pt idx="6">
                  <c:v>10.4</c:v>
                </c:pt>
                <c:pt idx="7">
                  <c:v>16</c:v>
                </c:pt>
                <c:pt idx="8">
                  <c:v>20.2</c:v>
                </c:pt>
                <c:pt idx="9">
                  <c:v>22.7</c:v>
                </c:pt>
                <c:pt idx="10">
                  <c:v>19.2</c:v>
                </c:pt>
                <c:pt idx="11">
                  <c:v>15.5</c:v>
                </c:pt>
                <c:pt idx="12">
                  <c:v>22.1</c:v>
                </c:pt>
                <c:pt idx="13">
                  <c:v>23.3</c:v>
                </c:pt>
                <c:pt idx="14">
                  <c:v>25.9</c:v>
                </c:pt>
                <c:pt idx="15">
                  <c:v>31.7</c:v>
                </c:pt>
                <c:pt idx="16">
                  <c:v>32.9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NHB</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1.792206823489803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745-47A3-B52F-7FF130628873}"/>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9AE-492C-B9BE-AF71DB2EFB8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2.6</c:v>
                </c:pt>
                <c:pt idx="1">
                  <c:v>8.6999999999999993</c:v>
                </c:pt>
                <c:pt idx="2">
                  <c:v>10.7</c:v>
                </c:pt>
                <c:pt idx="3">
                  <c:v>10.1</c:v>
                </c:pt>
                <c:pt idx="4">
                  <c:v>8.6999999999999993</c:v>
                </c:pt>
                <c:pt idx="5">
                  <c:v>13.9</c:v>
                </c:pt>
                <c:pt idx="6">
                  <c:v>20.2</c:v>
                </c:pt>
                <c:pt idx="7">
                  <c:v>21.8</c:v>
                </c:pt>
                <c:pt idx="8">
                  <c:v>41.9</c:v>
                </c:pt>
                <c:pt idx="9">
                  <c:v>36.6</c:v>
                </c:pt>
                <c:pt idx="10">
                  <c:v>33</c:v>
                </c:pt>
                <c:pt idx="11">
                  <c:v>33.9</c:v>
                </c:pt>
                <c:pt idx="12">
                  <c:v>36.9</c:v>
                </c:pt>
                <c:pt idx="13">
                  <c:v>53.9</c:v>
                </c:pt>
                <c:pt idx="14">
                  <c:v>55.6</c:v>
                </c:pt>
                <c:pt idx="15">
                  <c:v>66.8</c:v>
                </c:pt>
                <c:pt idx="16">
                  <c:v>76.7</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NHW</c:v>
                </c:pt>
              </c:strCache>
            </c:strRef>
          </c:tx>
          <c:dLbls>
            <c:dLbl>
              <c:idx val="0"/>
              <c:layout>
                <c:manualLayout>
                  <c:x val="-2.9393592659691409E-2"/>
                  <c:y val="1.28014773106414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745-47A3-B52F-7FF130628873}"/>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9AE-492C-B9BE-AF71DB2EFB8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0</c:v>
                </c:pt>
                <c:pt idx="1">
                  <c:v>2.2000000000000002</c:v>
                </c:pt>
                <c:pt idx="2">
                  <c:v>2.2000000000000002</c:v>
                </c:pt>
                <c:pt idx="3">
                  <c:v>1.1000000000000001</c:v>
                </c:pt>
                <c:pt idx="4">
                  <c:v>3.5</c:v>
                </c:pt>
                <c:pt idx="5">
                  <c:v>2.4</c:v>
                </c:pt>
                <c:pt idx="6">
                  <c:v>5</c:v>
                </c:pt>
                <c:pt idx="7">
                  <c:v>8.9</c:v>
                </c:pt>
                <c:pt idx="8">
                  <c:v>6.5</c:v>
                </c:pt>
                <c:pt idx="9">
                  <c:v>6.6</c:v>
                </c:pt>
                <c:pt idx="10">
                  <c:v>10.8</c:v>
                </c:pt>
                <c:pt idx="11">
                  <c:v>10.8</c:v>
                </c:pt>
                <c:pt idx="12">
                  <c:v>8.1999999999999993</c:v>
                </c:pt>
                <c:pt idx="13">
                  <c:v>8.3000000000000007</c:v>
                </c:pt>
                <c:pt idx="14">
                  <c:v>11.1</c:v>
                </c:pt>
                <c:pt idx="15">
                  <c:v>22.5</c:v>
                </c:pt>
                <c:pt idx="16">
                  <c:v>19.899999999999999</c:v>
                </c:pt>
              </c:numCache>
            </c:numRef>
          </c:val>
          <c:smooth val="0"/>
          <c:extLst xmlns:c16r2="http://schemas.microsoft.com/office/drawing/2015/06/chart">
            <c:ext xmlns:c16="http://schemas.microsoft.com/office/drawing/2014/chart" uri="{C3380CC4-5D6E-409C-BE32-E72D297353CC}">
              <c16:uniqueId val="{0000000D-D745-47A3-B52F-7FF130628873}"/>
            </c:ext>
          </c:extLst>
        </c:ser>
        <c:dLbls>
          <c:showLegendKey val="0"/>
          <c:showVal val="0"/>
          <c:showCatName val="0"/>
          <c:showSerName val="0"/>
          <c:showPercent val="0"/>
          <c:showBubbleSize val="0"/>
        </c:dLbls>
        <c:marker val="1"/>
        <c:smooth val="0"/>
        <c:axId val="151180416"/>
        <c:axId val="151181952"/>
      </c:lineChart>
      <c:catAx>
        <c:axId val="1511804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181952"/>
        <c:crosses val="autoZero"/>
        <c:auto val="1"/>
        <c:lblAlgn val="ctr"/>
        <c:lblOffset val="100"/>
        <c:noMultiLvlLbl val="0"/>
      </c:catAx>
      <c:valAx>
        <c:axId val="151181952"/>
        <c:scaling>
          <c:orientation val="minMax"/>
          <c:max val="8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P&amp;S syphilis rate per 100,000 (males only)</a:t>
                </a:r>
                <a:endParaRPr lang="en-US" sz="1200" dirty="0">
                  <a:effectLst/>
                  <a:latin typeface="+mn-lt"/>
                </a:endParaRPr>
              </a:p>
            </c:rich>
          </c:tx>
          <c:layout>
            <c:manualLayout>
              <c:xMode val="edge"/>
              <c:yMode val="edge"/>
              <c:x val="3.7786251381234344E-3"/>
              <c:y val="0.11978332239663815"/>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1804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468310708708"/>
          <c:y val="6.7682996132389844E-2"/>
          <c:w val="0.84441673218657298"/>
          <c:h val="0.69706282480947235"/>
        </c:manualLayout>
      </c:layout>
      <c:barChart>
        <c:barDir val="col"/>
        <c:grouping val="clustered"/>
        <c:varyColors val="0"/>
        <c:ser>
          <c:idx val="0"/>
          <c:order val="0"/>
          <c:tx>
            <c:strRef>
              <c:f>Sheet1!$B$1</c:f>
              <c:strCache>
                <c:ptCount val="1"/>
                <c:pt idx="0">
                  <c:v>P&amp;S syphilis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Mott Haven (107)</c:v>
                </c:pt>
                <c:pt idx="1">
                  <c:v>Crotona (105)</c:v>
                </c:pt>
                <c:pt idx="2">
                  <c:v>Fordham (103)</c:v>
                </c:pt>
                <c:pt idx="3">
                  <c:v>Morrisania (106)</c:v>
                </c:pt>
                <c:pt idx="4">
                  <c:v>Northeast Bronx (102)</c:v>
                </c:pt>
                <c:pt idx="5">
                  <c:v>Pelham (104)</c:v>
                </c:pt>
                <c:pt idx="6">
                  <c:v>Kingsbridge (101)</c:v>
                </c:pt>
              </c:strCache>
            </c:strRef>
          </c:cat>
          <c:val>
            <c:numRef>
              <c:f>Sheet1!$B$2:$B$8</c:f>
              <c:numCache>
                <c:formatCode>0.0</c:formatCode>
                <c:ptCount val="7"/>
                <c:pt idx="0">
                  <c:v>39.700000000000003</c:v>
                </c:pt>
                <c:pt idx="1">
                  <c:v>37.700000000000003</c:v>
                </c:pt>
                <c:pt idx="2">
                  <c:v>33.5</c:v>
                </c:pt>
                <c:pt idx="3">
                  <c:v>27.4</c:v>
                </c:pt>
                <c:pt idx="4">
                  <c:v>24.4</c:v>
                </c:pt>
                <c:pt idx="5">
                  <c:v>16.100000000000001</c:v>
                </c:pt>
                <c:pt idx="6">
                  <c:v>11.9</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50"/>
        <c:axId val="151269760"/>
        <c:axId val="151271296"/>
      </c:barChart>
      <c:dateAx>
        <c:axId val="151269760"/>
        <c:scaling>
          <c:orientation val="minMax"/>
        </c:scaling>
        <c:delete val="0"/>
        <c:axPos val="b"/>
        <c:numFmt formatCode="General" sourceLinked="0"/>
        <c:majorTickMark val="out"/>
        <c:minorTickMark val="none"/>
        <c:tickLblPos val="nextTo"/>
        <c:txPr>
          <a:bodyPr/>
          <a:lstStyle/>
          <a:p>
            <a:pPr>
              <a:defRPr sz="1100"/>
            </a:pPr>
            <a:endParaRPr lang="en-US"/>
          </a:p>
        </c:txPr>
        <c:crossAx val="151271296"/>
        <c:crosses val="autoZero"/>
        <c:auto val="0"/>
        <c:lblOffset val="100"/>
        <c:baseTimeUnit val="days"/>
        <c:minorUnit val="1"/>
      </c:dateAx>
      <c:valAx>
        <c:axId val="151271296"/>
        <c:scaling>
          <c:orientation val="minMax"/>
          <c:max val="40"/>
          <c:min val="0"/>
        </c:scaling>
        <c:delete val="0"/>
        <c:axPos val="l"/>
        <c:title>
          <c:tx>
            <c:rich>
              <a:bodyPr rot="-5400000" vert="horz"/>
              <a:lstStyle/>
              <a:p>
                <a:pPr>
                  <a:defRPr sz="1400"/>
                </a:pPr>
                <a:r>
                  <a:rPr lang="en-US" sz="1200" b="1" i="0" baseline="0" dirty="0">
                    <a:effectLst/>
                  </a:rPr>
                  <a:t>P&amp;S syphilis rate per 100,000</a:t>
                </a:r>
              </a:p>
              <a:p>
                <a:pPr>
                  <a:defRPr sz="1400"/>
                </a:pPr>
                <a:r>
                  <a:rPr lang="en-US" sz="1200" b="1" i="0" baseline="0" dirty="0">
                    <a:effectLst/>
                  </a:rPr>
                  <a:t>(both males and females)</a:t>
                </a:r>
                <a:endParaRPr lang="en-US" sz="1200" dirty="0">
                  <a:effectLst/>
                </a:endParaRPr>
              </a:p>
            </c:rich>
          </c:tx>
          <c:layout>
            <c:manualLayout>
              <c:xMode val="edge"/>
              <c:yMode val="edge"/>
              <c:x val="1.0042349744123736E-2"/>
              <c:y val="0.18054415252277045"/>
            </c:manualLayout>
          </c:layout>
          <c:overlay val="0"/>
        </c:title>
        <c:numFmt formatCode="0" sourceLinked="0"/>
        <c:majorTickMark val="out"/>
        <c:minorTickMark val="none"/>
        <c:tickLblPos val="nextTo"/>
        <c:txPr>
          <a:bodyPr/>
          <a:lstStyle/>
          <a:p>
            <a:pPr>
              <a:defRPr sz="1200"/>
            </a:pPr>
            <a:endParaRPr lang="en-US"/>
          </a:p>
        </c:txPr>
        <c:crossAx val="15126976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503812023497E-2"/>
          <c:y val="0.10676304448396685"/>
          <c:w val="0.8942946714993959"/>
          <c:h val="0.83697079648661865"/>
        </c:manualLayout>
      </c:layout>
      <c:lineChart>
        <c:grouping val="standard"/>
        <c:varyColors val="0"/>
        <c:ser>
          <c:idx val="0"/>
          <c:order val="0"/>
          <c:tx>
            <c:strRef>
              <c:f>Sheet1!$C$1</c:f>
              <c:strCache>
                <c:ptCount val="1"/>
                <c:pt idx="0">
                  <c:v>Female</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1680440771349877E-2"/>
                  <c:y val="-2.82051282051282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7AF-4FC1-B486-3F40DDA8632A}"/>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D-45C5-8135-A040F06BA8A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Sheet1!$A$2:$A$12</c:f>
              <c:numCache>
                <c:formatCode>General</c:formatCode>
                <c:ptCount val="11"/>
                <c:pt idx="0">
                  <c:v>1997</c:v>
                </c:pt>
                <c:pt idx="1">
                  <c:v>1999</c:v>
                </c:pt>
                <c:pt idx="2">
                  <c:v>2001</c:v>
                </c:pt>
                <c:pt idx="3">
                  <c:v>2003</c:v>
                </c:pt>
                <c:pt idx="4">
                  <c:v>2005</c:v>
                </c:pt>
                <c:pt idx="5">
                  <c:v>2007</c:v>
                </c:pt>
                <c:pt idx="6">
                  <c:v>2009</c:v>
                </c:pt>
                <c:pt idx="7">
                  <c:v>2011</c:v>
                </c:pt>
                <c:pt idx="8">
                  <c:v>2013</c:v>
                </c:pt>
                <c:pt idx="9">
                  <c:v>2015</c:v>
                </c:pt>
                <c:pt idx="10">
                  <c:v>2017</c:v>
                </c:pt>
              </c:numCache>
            </c:numRef>
          </c:cat>
          <c:val>
            <c:numRef>
              <c:f>Sheet1!$C$2:$C$12</c:f>
              <c:numCache>
                <c:formatCode>General</c:formatCode>
                <c:ptCount val="11"/>
                <c:pt idx="0">
                  <c:v>66.400000000000006</c:v>
                </c:pt>
                <c:pt idx="1">
                  <c:v>59.2</c:v>
                </c:pt>
                <c:pt idx="2">
                  <c:v>63.1</c:v>
                </c:pt>
                <c:pt idx="3">
                  <c:v>68.5</c:v>
                </c:pt>
                <c:pt idx="4">
                  <c:v>62.8</c:v>
                </c:pt>
                <c:pt idx="5">
                  <c:v>65</c:v>
                </c:pt>
                <c:pt idx="6">
                  <c:v>65.099999999999994</c:v>
                </c:pt>
                <c:pt idx="7">
                  <c:v>59.6</c:v>
                </c:pt>
                <c:pt idx="8">
                  <c:v>61.3</c:v>
                </c:pt>
                <c:pt idx="9">
                  <c:v>55.3</c:v>
                </c:pt>
                <c:pt idx="10">
                  <c:v>50.5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Sheet1!$B$1</c:f>
              <c:strCache>
                <c:ptCount val="1"/>
                <c:pt idx="0">
                  <c:v>Male</c:v>
                </c:pt>
              </c:strCache>
            </c:strRef>
          </c:tx>
          <c:spPr>
            <a:ln>
              <a:solidFill>
                <a:schemeClr val="accent4"/>
              </a:solidFill>
            </a:ln>
          </c:spPr>
          <c:marker>
            <c:symbol val="square"/>
            <c:size val="7"/>
            <c:spPr>
              <a:solidFill>
                <a:schemeClr val="accent4"/>
              </a:solidFill>
              <a:ln>
                <a:solidFill>
                  <a:schemeClr val="accent4"/>
                </a:solidFill>
              </a:ln>
            </c:spPr>
          </c:marker>
          <c:dLbls>
            <c:dLbl>
              <c:idx val="0"/>
              <c:layout>
                <c:manualLayout>
                  <c:x val="-3.0303030303030314E-2"/>
                  <c:y val="-2.5641025641025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7AF-4FC1-B486-3F40DDA8632A}"/>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05D-45C5-8135-A040F06BA8A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Sheet1!$A$2:$A$12</c:f>
              <c:numCache>
                <c:formatCode>General</c:formatCode>
                <c:ptCount val="11"/>
                <c:pt idx="0">
                  <c:v>1997</c:v>
                </c:pt>
                <c:pt idx="1">
                  <c:v>1999</c:v>
                </c:pt>
                <c:pt idx="2">
                  <c:v>2001</c:v>
                </c:pt>
                <c:pt idx="3">
                  <c:v>2003</c:v>
                </c:pt>
                <c:pt idx="4">
                  <c:v>2005</c:v>
                </c:pt>
                <c:pt idx="5">
                  <c:v>2007</c:v>
                </c:pt>
                <c:pt idx="6">
                  <c:v>2009</c:v>
                </c:pt>
                <c:pt idx="7">
                  <c:v>2011</c:v>
                </c:pt>
                <c:pt idx="8">
                  <c:v>2013</c:v>
                </c:pt>
                <c:pt idx="9">
                  <c:v>2015</c:v>
                </c:pt>
                <c:pt idx="10">
                  <c:v>2017</c:v>
                </c:pt>
              </c:numCache>
            </c:numRef>
          </c:cat>
          <c:val>
            <c:numRef>
              <c:f>Sheet1!$B$2:$B$12</c:f>
              <c:numCache>
                <c:formatCode>General</c:formatCode>
                <c:ptCount val="11"/>
                <c:pt idx="0">
                  <c:v>78.400000000000006</c:v>
                </c:pt>
                <c:pt idx="1">
                  <c:v>72.5</c:v>
                </c:pt>
                <c:pt idx="2">
                  <c:v>78.3</c:v>
                </c:pt>
                <c:pt idx="3">
                  <c:v>83.8</c:v>
                </c:pt>
                <c:pt idx="4">
                  <c:v>77.3</c:v>
                </c:pt>
                <c:pt idx="5">
                  <c:v>78.3</c:v>
                </c:pt>
                <c:pt idx="6">
                  <c:v>77.3</c:v>
                </c:pt>
                <c:pt idx="7">
                  <c:v>70.8</c:v>
                </c:pt>
                <c:pt idx="8">
                  <c:v>73.3</c:v>
                </c:pt>
                <c:pt idx="9">
                  <c:v>69.900000000000006</c:v>
                </c:pt>
                <c:pt idx="10">
                  <c:v>66.5</c:v>
                </c:pt>
              </c:numCache>
            </c:numRef>
          </c:val>
          <c:smooth val="0"/>
          <c:extLst xmlns:c16r2="http://schemas.microsoft.com/office/drawing/2015/06/chart">
            <c:ext xmlns:c16="http://schemas.microsoft.com/office/drawing/2014/chart" uri="{C3380CC4-5D6E-409C-BE32-E72D297353CC}">
              <c16:uniqueId val="{00000004-2092-4127-A4B4-B004044DB627}"/>
            </c:ext>
          </c:extLst>
        </c:ser>
        <c:dLbls>
          <c:showLegendKey val="0"/>
          <c:showVal val="0"/>
          <c:showCatName val="0"/>
          <c:showSerName val="0"/>
          <c:showPercent val="0"/>
          <c:showBubbleSize val="0"/>
        </c:dLbls>
        <c:marker val="1"/>
        <c:smooth val="0"/>
        <c:axId val="92971008"/>
        <c:axId val="92972544"/>
      </c:lineChart>
      <c:catAx>
        <c:axId val="929710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2972544"/>
        <c:crosses val="autoZero"/>
        <c:auto val="1"/>
        <c:lblAlgn val="ctr"/>
        <c:lblOffset val="100"/>
        <c:noMultiLvlLbl val="0"/>
      </c:catAx>
      <c:valAx>
        <c:axId val="92972544"/>
        <c:scaling>
          <c:orientation val="minMax"/>
          <c:max val="9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Percent (%) of sexually active students who used condom at last sex</a:t>
                </a:r>
                <a:endParaRPr lang="en-US" sz="1200" dirty="0">
                  <a:effectLst/>
                  <a:latin typeface="+mn-lt"/>
                </a:endParaRPr>
              </a:p>
            </c:rich>
          </c:tx>
          <c:layout>
            <c:manualLayout>
              <c:xMode val="edge"/>
              <c:yMode val="edge"/>
              <c:x val="5.0347526003693983E-3"/>
              <c:y val="0.13505572480614295"/>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2971008"/>
        <c:crosses val="autoZero"/>
        <c:crossBetween val="between"/>
      </c:valAx>
      <c:spPr>
        <a:noFill/>
        <a:ln>
          <a:noFill/>
        </a:ln>
        <a:effectLst/>
      </c:spPr>
    </c:plotArea>
    <c:legend>
      <c:legendPos val="t"/>
      <c:layout/>
      <c:overlay val="0"/>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87185805960274E-2"/>
          <c:y val="0.10676304448396685"/>
          <c:w val="0.89345794039977011"/>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2.794605604342109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37-438C-BFF4-DCA2FC4DDAD4}"/>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528.1</c:v>
                </c:pt>
                <c:pt idx="1">
                  <c:v>544.6</c:v>
                </c:pt>
                <c:pt idx="2">
                  <c:v>615.4</c:v>
                </c:pt>
                <c:pt idx="3">
                  <c:v>630.9</c:v>
                </c:pt>
                <c:pt idx="4">
                  <c:v>605.79999999999995</c:v>
                </c:pt>
                <c:pt idx="5">
                  <c:v>690.9</c:v>
                </c:pt>
                <c:pt idx="6">
                  <c:v>778.4</c:v>
                </c:pt>
                <c:pt idx="7">
                  <c:v>1076.2</c:v>
                </c:pt>
                <c:pt idx="8">
                  <c:v>1167.8</c:v>
                </c:pt>
                <c:pt idx="9">
                  <c:v>1248</c:v>
                </c:pt>
                <c:pt idx="10">
                  <c:v>1328.9</c:v>
                </c:pt>
                <c:pt idx="11">
                  <c:v>1282.7</c:v>
                </c:pt>
                <c:pt idx="12">
                  <c:v>1205.5</c:v>
                </c:pt>
                <c:pt idx="13">
                  <c:v>1131.0999999999999</c:v>
                </c:pt>
                <c:pt idx="14">
                  <c:v>1111.0999999999999</c:v>
                </c:pt>
                <c:pt idx="15">
                  <c:v>1141.2</c:v>
                </c:pt>
                <c:pt idx="16">
                  <c:v>1171.9000000000001</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5930643484398526E-2"/>
                  <c:y val="-3.07235455455393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918-460F-97FB-A1077019E9B9}"/>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337-438C-BFF4-DCA2FC4DDAD4}"/>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363.7</c:v>
                </c:pt>
                <c:pt idx="1">
                  <c:v>451</c:v>
                </c:pt>
                <c:pt idx="2">
                  <c:v>492.9</c:v>
                </c:pt>
                <c:pt idx="3">
                  <c:v>517.5</c:v>
                </c:pt>
                <c:pt idx="4">
                  <c:v>511.2</c:v>
                </c:pt>
                <c:pt idx="5">
                  <c:v>545</c:v>
                </c:pt>
                <c:pt idx="6">
                  <c:v>564.6</c:v>
                </c:pt>
                <c:pt idx="7">
                  <c:v>633</c:v>
                </c:pt>
                <c:pt idx="8">
                  <c:v>678.9</c:v>
                </c:pt>
                <c:pt idx="9">
                  <c:v>738.4</c:v>
                </c:pt>
                <c:pt idx="10">
                  <c:v>812.4</c:v>
                </c:pt>
                <c:pt idx="11">
                  <c:v>787.4</c:v>
                </c:pt>
                <c:pt idx="12">
                  <c:v>748.8</c:v>
                </c:pt>
                <c:pt idx="13">
                  <c:v>687</c:v>
                </c:pt>
                <c:pt idx="14">
                  <c:v>673.1</c:v>
                </c:pt>
                <c:pt idx="15">
                  <c:v>697.4</c:v>
                </c:pt>
                <c:pt idx="16">
                  <c:v>758.2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2.794605604342109E-2"/>
                  <c:y val="2.56029546212828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918-460F-97FB-A1077019E9B9}"/>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337-438C-BFF4-DCA2FC4DDAD4}"/>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353.7</c:v>
                </c:pt>
                <c:pt idx="1">
                  <c:v>357.8</c:v>
                </c:pt>
                <c:pt idx="2">
                  <c:v>397.8</c:v>
                </c:pt>
                <c:pt idx="3">
                  <c:v>410.3</c:v>
                </c:pt>
                <c:pt idx="4">
                  <c:v>408.9</c:v>
                </c:pt>
                <c:pt idx="5">
                  <c:v>478.8</c:v>
                </c:pt>
                <c:pt idx="6">
                  <c:v>506.7</c:v>
                </c:pt>
                <c:pt idx="7">
                  <c:v>607.4</c:v>
                </c:pt>
                <c:pt idx="8">
                  <c:v>685.8</c:v>
                </c:pt>
                <c:pt idx="9">
                  <c:v>664.4</c:v>
                </c:pt>
                <c:pt idx="10">
                  <c:v>713.2</c:v>
                </c:pt>
                <c:pt idx="11">
                  <c:v>774.9</c:v>
                </c:pt>
                <c:pt idx="12">
                  <c:v>726.3</c:v>
                </c:pt>
                <c:pt idx="13">
                  <c:v>703.3</c:v>
                </c:pt>
                <c:pt idx="14">
                  <c:v>759.8</c:v>
                </c:pt>
                <c:pt idx="15">
                  <c:v>844.1</c:v>
                </c:pt>
                <c:pt idx="16">
                  <c:v>927.5</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2"/>
              </a:solidFill>
            </a:ln>
          </c:spPr>
          <c:marker>
            <c:spPr>
              <a:ln>
                <a:solidFill>
                  <a:schemeClr val="accent2"/>
                </a:solidFill>
              </a:ln>
            </c:spPr>
          </c:marker>
          <c:dLbls>
            <c:dLbl>
              <c:idx val="0"/>
              <c:layout>
                <c:manualLayout>
                  <c:x val="-3.5930643484398526E-2"/>
                  <c:y val="-2.30426591591545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918-460F-97FB-A1077019E9B9}"/>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337-438C-BFF4-DCA2FC4DDAD4}"/>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190.5</c:v>
                </c:pt>
                <c:pt idx="1">
                  <c:v>226.4</c:v>
                </c:pt>
                <c:pt idx="2">
                  <c:v>259.89999999999998</c:v>
                </c:pt>
                <c:pt idx="3">
                  <c:v>280.8</c:v>
                </c:pt>
                <c:pt idx="4">
                  <c:v>280.39999999999998</c:v>
                </c:pt>
                <c:pt idx="5">
                  <c:v>367.2</c:v>
                </c:pt>
                <c:pt idx="6">
                  <c:v>366.9</c:v>
                </c:pt>
                <c:pt idx="7">
                  <c:v>458.8</c:v>
                </c:pt>
                <c:pt idx="8">
                  <c:v>528.70000000000005</c:v>
                </c:pt>
                <c:pt idx="9">
                  <c:v>481.3</c:v>
                </c:pt>
                <c:pt idx="10">
                  <c:v>516.70000000000005</c:v>
                </c:pt>
                <c:pt idx="11">
                  <c:v>569.70000000000005</c:v>
                </c:pt>
                <c:pt idx="12">
                  <c:v>561.6</c:v>
                </c:pt>
                <c:pt idx="13">
                  <c:v>484</c:v>
                </c:pt>
                <c:pt idx="14">
                  <c:v>514</c:v>
                </c:pt>
                <c:pt idx="15">
                  <c:v>535.20000000000005</c:v>
                </c:pt>
                <c:pt idx="16">
                  <c:v>554.29999999999995</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dLbls>
            <c:dLbl>
              <c:idx val="0"/>
              <c:layout>
                <c:manualLayout>
                  <c:x val="-3.726140805789474E-2"/>
                  <c:y val="-1.792206823489803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918-460F-97FB-A1077019E9B9}"/>
                </c:ext>
              </c:extLst>
            </c:dLbl>
            <c:dLbl>
              <c:idx val="1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337-438C-BFF4-DCA2FC4DDAD4}"/>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General</c:formatCode>
                <c:ptCount val="17"/>
                <c:pt idx="0">
                  <c:v>101.1</c:v>
                </c:pt>
                <c:pt idx="1">
                  <c:v>110</c:v>
                </c:pt>
                <c:pt idx="2">
                  <c:v>144.9</c:v>
                </c:pt>
                <c:pt idx="3">
                  <c:v>145.6</c:v>
                </c:pt>
                <c:pt idx="4">
                  <c:v>149.1</c:v>
                </c:pt>
                <c:pt idx="5">
                  <c:v>179.4</c:v>
                </c:pt>
                <c:pt idx="6">
                  <c:v>177.2</c:v>
                </c:pt>
                <c:pt idx="7">
                  <c:v>187.1</c:v>
                </c:pt>
                <c:pt idx="8">
                  <c:v>214.4</c:v>
                </c:pt>
                <c:pt idx="9">
                  <c:v>257.60000000000002</c:v>
                </c:pt>
                <c:pt idx="10">
                  <c:v>296.10000000000002</c:v>
                </c:pt>
                <c:pt idx="11">
                  <c:v>342</c:v>
                </c:pt>
                <c:pt idx="12">
                  <c:v>322.60000000000002</c:v>
                </c:pt>
                <c:pt idx="13">
                  <c:v>306.8</c:v>
                </c:pt>
                <c:pt idx="14">
                  <c:v>292.60000000000002</c:v>
                </c:pt>
                <c:pt idx="15">
                  <c:v>330.4</c:v>
                </c:pt>
                <c:pt idx="16">
                  <c:v>330.9</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93042944"/>
        <c:axId val="93052928"/>
      </c:lineChart>
      <c:catAx>
        <c:axId val="930429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052928"/>
        <c:crosses val="autoZero"/>
        <c:auto val="1"/>
        <c:lblAlgn val="ctr"/>
        <c:lblOffset val="100"/>
        <c:noMultiLvlLbl val="0"/>
      </c:catAx>
      <c:valAx>
        <c:axId val="9305292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Chlamydia rate per 100,000</a:t>
                </a:r>
                <a:endParaRPr lang="en-US" sz="1200" dirty="0">
                  <a:effectLst/>
                  <a:latin typeface="+mn-lt"/>
                </a:endParaRPr>
              </a:p>
            </c:rich>
          </c:tx>
          <c:layout>
            <c:manualLayout>
              <c:xMode val="edge"/>
              <c:yMode val="edge"/>
              <c:x val="3.7786251381234336E-3"/>
              <c:y val="0.2432635501621352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0429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07179068127486E-2"/>
          <c:y val="2.9204957994257014E-2"/>
          <c:w val="0.90556584785069905"/>
          <c:h val="0.90307929283854682"/>
        </c:manualLayout>
      </c:layout>
      <c:barChart>
        <c:barDir val="col"/>
        <c:grouping val="clustered"/>
        <c:varyColors val="0"/>
        <c:ser>
          <c:idx val="0"/>
          <c:order val="0"/>
          <c:tx>
            <c:strRef>
              <c:f>Sheet1!$B$1</c:f>
              <c:strCache>
                <c:ptCount val="1"/>
                <c:pt idx="0">
                  <c:v>Chlamydia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10-14</c:v>
                </c:pt>
                <c:pt idx="1">
                  <c:v>15-19</c:v>
                </c:pt>
                <c:pt idx="2">
                  <c:v>20-24</c:v>
                </c:pt>
                <c:pt idx="3">
                  <c:v>25-29</c:v>
                </c:pt>
                <c:pt idx="4">
                  <c:v>30-34</c:v>
                </c:pt>
                <c:pt idx="5">
                  <c:v>35-39</c:v>
                </c:pt>
                <c:pt idx="6">
                  <c:v>40-44</c:v>
                </c:pt>
                <c:pt idx="7">
                  <c:v>45-49</c:v>
                </c:pt>
                <c:pt idx="9">
                  <c:v>Male</c:v>
                </c:pt>
                <c:pt idx="10">
                  <c:v>Female</c:v>
                </c:pt>
              </c:strCache>
            </c:strRef>
          </c:cat>
          <c:val>
            <c:numRef>
              <c:f>Sheet1!$B$2:$B$12</c:f>
              <c:numCache>
                <c:formatCode>General</c:formatCode>
                <c:ptCount val="11"/>
                <c:pt idx="0">
                  <c:v>231.5</c:v>
                </c:pt>
                <c:pt idx="1">
                  <c:v>4731</c:v>
                </c:pt>
                <c:pt idx="2">
                  <c:v>4778.8</c:v>
                </c:pt>
                <c:pt idx="3">
                  <c:v>2566</c:v>
                </c:pt>
                <c:pt idx="4">
                  <c:v>1380.9</c:v>
                </c:pt>
                <c:pt idx="5">
                  <c:v>836.2</c:v>
                </c:pt>
                <c:pt idx="6">
                  <c:v>457.2</c:v>
                </c:pt>
                <c:pt idx="7">
                  <c:v>284.7</c:v>
                </c:pt>
                <c:pt idx="9">
                  <c:v>851.9</c:v>
                </c:pt>
                <c:pt idx="10">
                  <c:v>1453.3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93131136"/>
        <c:axId val="93132672"/>
      </c:barChart>
      <c:catAx>
        <c:axId val="931311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132672"/>
        <c:crosses val="autoZero"/>
        <c:auto val="1"/>
        <c:lblAlgn val="ctr"/>
        <c:lblOffset val="100"/>
        <c:noMultiLvlLbl val="0"/>
      </c:catAx>
      <c:valAx>
        <c:axId val="93132672"/>
        <c:scaling>
          <c:orientation val="minMax"/>
          <c:max val="50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Chlamydia rate per 100,000</a:t>
                </a:r>
                <a:endParaRPr lang="en-US" sz="1200" dirty="0">
                  <a:effectLst/>
                </a:endParaRPr>
              </a:p>
            </c:rich>
          </c:tx>
          <c:layout>
            <c:manualLayout>
              <c:xMode val="edge"/>
              <c:yMode val="edge"/>
              <c:x val="8.6540730264061203E-3"/>
              <c:y val="0.2616916121525231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131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13914458152871E-2"/>
          <c:y val="0.10676304448396685"/>
          <c:w val="0.89193128001008304"/>
          <c:h val="0.83697079648661865"/>
        </c:manualLayout>
      </c:layout>
      <c:lineChart>
        <c:grouping val="standard"/>
        <c:varyColors val="0"/>
        <c:ser>
          <c:idx val="0"/>
          <c:order val="0"/>
          <c:tx>
            <c:strRef>
              <c:f>Sheet1!$B$1</c:f>
              <c:strCache>
                <c:ptCount val="1"/>
                <c:pt idx="0">
                  <c:v>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tx>
                <c:rich>
                  <a:bodyPr/>
                  <a:lstStyle/>
                  <a:p>
                    <a:r>
                      <a:rPr lang="en-US" sz="1000" dirty="0"/>
                      <a:t>145</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6"/>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86A-453C-A811-320D9BD545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144.6</c:v>
                </c:pt>
                <c:pt idx="1">
                  <c:v>172.9</c:v>
                </c:pt>
                <c:pt idx="2">
                  <c:v>272.89999999999998</c:v>
                </c:pt>
                <c:pt idx="3">
                  <c:v>279.8</c:v>
                </c:pt>
                <c:pt idx="4">
                  <c:v>271.8</c:v>
                </c:pt>
                <c:pt idx="5">
                  <c:v>481.5</c:v>
                </c:pt>
                <c:pt idx="6">
                  <c:v>545.29999999999995</c:v>
                </c:pt>
                <c:pt idx="7">
                  <c:v>681.8</c:v>
                </c:pt>
                <c:pt idx="8">
                  <c:v>763.3</c:v>
                </c:pt>
                <c:pt idx="9">
                  <c:v>793.2</c:v>
                </c:pt>
                <c:pt idx="10">
                  <c:v>862.7</c:v>
                </c:pt>
                <c:pt idx="11">
                  <c:v>825.6</c:v>
                </c:pt>
                <c:pt idx="12">
                  <c:v>793.1</c:v>
                </c:pt>
                <c:pt idx="13">
                  <c:v>758.3</c:v>
                </c:pt>
                <c:pt idx="14">
                  <c:v>751.8</c:v>
                </c:pt>
                <c:pt idx="15">
                  <c:v>814.2</c:v>
                </c:pt>
                <c:pt idx="16">
                  <c:v>851.9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Female</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2.6594202882577956E-2"/>
                  <c:y val="-3.072354554553949E-2"/>
                </c:manualLayout>
              </c:layout>
              <c:tx>
                <c:rich>
                  <a:bodyPr/>
                  <a:lstStyle/>
                  <a:p>
                    <a:r>
                      <a:rPr lang="en-US" dirty="0"/>
                      <a:t>858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0D5-4813-A6D3-8ECBB6A5ED1F}"/>
                </c:ext>
              </c:extLst>
            </c:dLbl>
            <c:dLbl>
              <c:idx val="16"/>
              <c:layout>
                <c:manualLayout>
                  <c:x val="-2.2238091368169989E-2"/>
                  <c:y val="-4.60853183183092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86A-453C-A811-320D9BD545CB}"/>
                </c:ext>
              </c:extLst>
            </c:dLbl>
            <c:numFmt formatCode="#,##0" sourceLinked="0"/>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857.9</c:v>
                </c:pt>
                <c:pt idx="1">
                  <c:v>867.4</c:v>
                </c:pt>
                <c:pt idx="2">
                  <c:v>914.4</c:v>
                </c:pt>
                <c:pt idx="3">
                  <c:v>931.4</c:v>
                </c:pt>
                <c:pt idx="4">
                  <c:v>896.4</c:v>
                </c:pt>
                <c:pt idx="5">
                  <c:v>874.7</c:v>
                </c:pt>
                <c:pt idx="6">
                  <c:v>983.1</c:v>
                </c:pt>
                <c:pt idx="7">
                  <c:v>1419.7</c:v>
                </c:pt>
                <c:pt idx="8">
                  <c:v>1524</c:v>
                </c:pt>
                <c:pt idx="9">
                  <c:v>1649.1</c:v>
                </c:pt>
                <c:pt idx="10">
                  <c:v>1740.7</c:v>
                </c:pt>
                <c:pt idx="11">
                  <c:v>1684.5</c:v>
                </c:pt>
                <c:pt idx="12">
                  <c:v>1569.7</c:v>
                </c:pt>
                <c:pt idx="13">
                  <c:v>1461.2</c:v>
                </c:pt>
                <c:pt idx="14">
                  <c:v>1429.5</c:v>
                </c:pt>
                <c:pt idx="15">
                  <c:v>1430</c:v>
                </c:pt>
                <c:pt idx="16">
                  <c:v>1453.3</c:v>
                </c:pt>
              </c:numCache>
            </c:numRef>
          </c:val>
          <c:smooth val="0"/>
          <c:extLst xmlns:c16r2="http://schemas.microsoft.com/office/drawing/2015/06/chart">
            <c:ext xmlns:c16="http://schemas.microsoft.com/office/drawing/2014/chart" uri="{C3380CC4-5D6E-409C-BE32-E72D297353CC}">
              <c16:uniqueId val="{00000001-E113-4ED0-AAE3-E8FE8C694AD2}"/>
            </c:ext>
          </c:extLst>
        </c:ser>
        <c:dLbls>
          <c:showLegendKey val="0"/>
          <c:showVal val="0"/>
          <c:showCatName val="0"/>
          <c:showSerName val="0"/>
          <c:showPercent val="0"/>
          <c:showBubbleSize val="0"/>
        </c:dLbls>
        <c:marker val="1"/>
        <c:smooth val="0"/>
        <c:axId val="94372224"/>
        <c:axId val="94373760"/>
      </c:lineChart>
      <c:catAx>
        <c:axId val="9437222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73760"/>
        <c:crosses val="autoZero"/>
        <c:auto val="1"/>
        <c:lblAlgn val="ctr"/>
        <c:lblOffset val="100"/>
        <c:noMultiLvlLbl val="0"/>
      </c:catAx>
      <c:valAx>
        <c:axId val="94373760"/>
        <c:scaling>
          <c:orientation val="minMax"/>
          <c:max val="180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Chlamydia rate per 100,000</a:t>
                </a:r>
                <a:endParaRPr lang="en-US" sz="1200" dirty="0">
                  <a:effectLst/>
                  <a:latin typeface="+mn-lt"/>
                </a:endParaRPr>
              </a:p>
            </c:rich>
          </c:tx>
          <c:layout>
            <c:manualLayout>
              <c:xMode val="edge"/>
              <c:yMode val="edge"/>
              <c:x val="1.0154822665813257E-3"/>
              <c:y val="0.2944694594047010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722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3036313498787"/>
          <c:y val="9.6521929333829262E-2"/>
          <c:w val="0.86586763679856493"/>
          <c:h val="0.83697079648661865"/>
        </c:manualLayout>
      </c:layout>
      <c:lineChart>
        <c:grouping val="standard"/>
        <c:varyColors val="0"/>
        <c:ser>
          <c:idx val="0"/>
          <c:order val="0"/>
          <c:tx>
            <c:strRef>
              <c:f>Sheet1!$B$1</c:f>
              <c:strCache>
                <c:ptCount val="1"/>
                <c:pt idx="0">
                  <c:v>15-19</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0084388185654012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649-4690-ADA6-60B8DE10AFEB}"/>
                </c:ext>
              </c:extLst>
            </c:dLbl>
            <c:dLbl>
              <c:idx val="16"/>
              <c:layout>
                <c:manualLayout>
                  <c:x val="-2.1097046413502109E-2"/>
                  <c:y val="2.76824633992059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B2-4599-BF52-4AC85BB22AF6}"/>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2448</c:v>
                </c:pt>
                <c:pt idx="1">
                  <c:v>2536</c:v>
                </c:pt>
                <c:pt idx="2">
                  <c:v>2760.2</c:v>
                </c:pt>
                <c:pt idx="3">
                  <c:v>2778.7</c:v>
                </c:pt>
                <c:pt idx="4">
                  <c:v>2657.8</c:v>
                </c:pt>
                <c:pt idx="5">
                  <c:v>2739.6</c:v>
                </c:pt>
                <c:pt idx="6">
                  <c:v>3104.2</c:v>
                </c:pt>
                <c:pt idx="7">
                  <c:v>4301.6000000000004</c:v>
                </c:pt>
                <c:pt idx="8">
                  <c:v>5035.8</c:v>
                </c:pt>
                <c:pt idx="9">
                  <c:v>5630.1</c:v>
                </c:pt>
                <c:pt idx="10">
                  <c:v>5945</c:v>
                </c:pt>
                <c:pt idx="11">
                  <c:v>5858.7</c:v>
                </c:pt>
                <c:pt idx="12">
                  <c:v>5240.2</c:v>
                </c:pt>
                <c:pt idx="13">
                  <c:v>4860.3</c:v>
                </c:pt>
                <c:pt idx="14">
                  <c:v>4643.5</c:v>
                </c:pt>
                <c:pt idx="15">
                  <c:v>4666.5</c:v>
                </c:pt>
                <c:pt idx="16">
                  <c:v>4731.1000000000004</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20-24</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5864978902953586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649-4690-ADA6-60B8DE10AFEB}"/>
                </c:ext>
              </c:extLst>
            </c:dLbl>
            <c:dLbl>
              <c:idx val="16"/>
              <c:layout>
                <c:manualLayout>
                  <c:x val="-8.4388185654008432E-3"/>
                  <c:y val="-3.04507097391265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DB2-4599-BF52-4AC85BB22AF6}"/>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2302.3000000000002</c:v>
                </c:pt>
                <c:pt idx="1">
                  <c:v>2350.9</c:v>
                </c:pt>
                <c:pt idx="2">
                  <c:v>2564.8000000000002</c:v>
                </c:pt>
                <c:pt idx="3">
                  <c:v>2800</c:v>
                </c:pt>
                <c:pt idx="4">
                  <c:v>2633.9</c:v>
                </c:pt>
                <c:pt idx="5">
                  <c:v>3171.8</c:v>
                </c:pt>
                <c:pt idx="6">
                  <c:v>3473</c:v>
                </c:pt>
                <c:pt idx="7">
                  <c:v>4632.8</c:v>
                </c:pt>
                <c:pt idx="8">
                  <c:v>4771.3</c:v>
                </c:pt>
                <c:pt idx="9">
                  <c:v>4956.8999999999996</c:v>
                </c:pt>
                <c:pt idx="10">
                  <c:v>5261.7</c:v>
                </c:pt>
                <c:pt idx="11">
                  <c:v>4986.7</c:v>
                </c:pt>
                <c:pt idx="12">
                  <c:v>4785.5</c:v>
                </c:pt>
                <c:pt idx="13">
                  <c:v>4452.7</c:v>
                </c:pt>
                <c:pt idx="14">
                  <c:v>4399.1000000000004</c:v>
                </c:pt>
                <c:pt idx="15">
                  <c:v>4701.7</c:v>
                </c:pt>
                <c:pt idx="16">
                  <c:v>4778.8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25-29</c:v>
                </c:pt>
              </c:strCache>
            </c:strRef>
          </c:tx>
          <c:dLbls>
            <c:dLbl>
              <c:idx val="0"/>
              <c:layout>
                <c:manualLayout>
                  <c:x val="-4.008447124489186E-2"/>
                  <c:y val="-3.5707762119142811E-2"/>
                </c:manualLayout>
              </c:layout>
              <c:numFmt formatCode="#,##0" sourceLinked="0"/>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6.5443037974683538E-2"/>
                      <c:h val="3.7371325588928063E-2"/>
                    </c:manualLayout>
                  </c15:layout>
                </c:ext>
                <c:ext xmlns:c16="http://schemas.microsoft.com/office/drawing/2014/chart" uri="{C3380CC4-5D6E-409C-BE32-E72D297353CC}">
                  <c16:uniqueId val="{0000000C-0649-4690-ADA6-60B8DE10AFEB}"/>
                </c:ext>
              </c:extLst>
            </c:dLbl>
            <c:dLbl>
              <c:idx val="16"/>
              <c:layout>
                <c:manualLayout>
                  <c:x val="-8.4388185654008432E-3"/>
                  <c:y val="4.15236950988089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DB2-4599-BF52-4AC85BB22AF6}"/>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1061.0999999999999</c:v>
                </c:pt>
                <c:pt idx="1">
                  <c:v>1099</c:v>
                </c:pt>
                <c:pt idx="2">
                  <c:v>1329.2</c:v>
                </c:pt>
                <c:pt idx="3">
                  <c:v>1335.5</c:v>
                </c:pt>
                <c:pt idx="4">
                  <c:v>1238.4000000000001</c:v>
                </c:pt>
                <c:pt idx="5">
                  <c:v>1487</c:v>
                </c:pt>
                <c:pt idx="6">
                  <c:v>1713.4</c:v>
                </c:pt>
                <c:pt idx="7">
                  <c:v>2271.5</c:v>
                </c:pt>
                <c:pt idx="8">
                  <c:v>2297.4</c:v>
                </c:pt>
                <c:pt idx="9">
                  <c:v>2352.4</c:v>
                </c:pt>
                <c:pt idx="10">
                  <c:v>2524.9</c:v>
                </c:pt>
                <c:pt idx="11">
                  <c:v>2380.6</c:v>
                </c:pt>
                <c:pt idx="12">
                  <c:v>2385.3000000000002</c:v>
                </c:pt>
                <c:pt idx="13">
                  <c:v>2282.9</c:v>
                </c:pt>
                <c:pt idx="14">
                  <c:v>2396.6</c:v>
                </c:pt>
                <c:pt idx="15">
                  <c:v>2372.4</c:v>
                </c:pt>
                <c:pt idx="16">
                  <c:v>2566</c:v>
                </c:pt>
              </c:numCache>
            </c:numRef>
          </c:val>
          <c:smooth val="0"/>
          <c:extLst xmlns:c16r2="http://schemas.microsoft.com/office/drawing/2015/06/chart">
            <c:ext xmlns:c16="http://schemas.microsoft.com/office/drawing/2014/chart" uri="{C3380CC4-5D6E-409C-BE32-E72D297353CC}">
              <c16:uniqueId val="{0000000D-37E8-4934-90DC-FA2F454BA101}"/>
            </c:ext>
          </c:extLst>
        </c:ser>
        <c:ser>
          <c:idx val="3"/>
          <c:order val="3"/>
          <c:tx>
            <c:strRef>
              <c:f>Sheet1!$E$1</c:f>
              <c:strCache>
                <c:ptCount val="1"/>
                <c:pt idx="0">
                  <c:v>30-34</c:v>
                </c:pt>
              </c:strCache>
            </c:strRef>
          </c:tx>
          <c:spPr>
            <a:ln>
              <a:solidFill>
                <a:schemeClr val="accent2"/>
              </a:solidFill>
            </a:ln>
          </c:spPr>
          <c:marker>
            <c:symbol val="x"/>
            <c:size val="7"/>
            <c:spPr>
              <a:solidFill>
                <a:schemeClr val="accent2"/>
              </a:solidFill>
              <a:ln>
                <a:solidFill>
                  <a:schemeClr val="accent2"/>
                </a:solidFill>
              </a:ln>
            </c:spPr>
          </c:marker>
          <c:dLbls>
            <c:dLbl>
              <c:idx val="0"/>
              <c:layout>
                <c:manualLayout>
                  <c:x val="-4.2194092827004218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649-4690-ADA6-60B8DE10AFEB}"/>
                </c:ext>
              </c:extLst>
            </c:dLbl>
            <c:dLbl>
              <c:idx val="16"/>
              <c:layout>
                <c:manualLayout>
                  <c:x val="-2.3206751054852322E-2"/>
                  <c:y val="4.15236950988090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DB2-4599-BF52-4AC85BB22AF6}"/>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458.9</c:v>
                </c:pt>
                <c:pt idx="1">
                  <c:v>490.4</c:v>
                </c:pt>
                <c:pt idx="2">
                  <c:v>644.4</c:v>
                </c:pt>
                <c:pt idx="3">
                  <c:v>592.20000000000005</c:v>
                </c:pt>
                <c:pt idx="4">
                  <c:v>592.5</c:v>
                </c:pt>
                <c:pt idx="5">
                  <c:v>725.5</c:v>
                </c:pt>
                <c:pt idx="6">
                  <c:v>787.7</c:v>
                </c:pt>
                <c:pt idx="7">
                  <c:v>1161.9000000000001</c:v>
                </c:pt>
                <c:pt idx="8">
                  <c:v>1126.7</c:v>
                </c:pt>
                <c:pt idx="9">
                  <c:v>1144.8</c:v>
                </c:pt>
                <c:pt idx="10">
                  <c:v>1224.7</c:v>
                </c:pt>
                <c:pt idx="11">
                  <c:v>1289.7</c:v>
                </c:pt>
                <c:pt idx="12">
                  <c:v>1259.2</c:v>
                </c:pt>
                <c:pt idx="13">
                  <c:v>1223.5</c:v>
                </c:pt>
                <c:pt idx="14">
                  <c:v>1250.2</c:v>
                </c:pt>
                <c:pt idx="15">
                  <c:v>1392.5</c:v>
                </c:pt>
                <c:pt idx="16">
                  <c:v>1380.9</c:v>
                </c:pt>
              </c:numCache>
            </c:numRef>
          </c:val>
          <c:smooth val="0"/>
          <c:extLst xmlns:c16r2="http://schemas.microsoft.com/office/drawing/2015/06/chart">
            <c:ext xmlns:c16="http://schemas.microsoft.com/office/drawing/2014/chart" uri="{C3380CC4-5D6E-409C-BE32-E72D297353CC}">
              <c16:uniqueId val="{0000000E-37E8-4934-90DC-FA2F454BA101}"/>
            </c:ext>
          </c:extLst>
        </c:ser>
        <c:dLbls>
          <c:showLegendKey val="0"/>
          <c:showVal val="0"/>
          <c:showCatName val="0"/>
          <c:showSerName val="0"/>
          <c:showPercent val="0"/>
          <c:showBubbleSize val="0"/>
        </c:dLbls>
        <c:marker val="1"/>
        <c:smooth val="0"/>
        <c:axId val="96155136"/>
        <c:axId val="96156672"/>
      </c:lineChart>
      <c:catAx>
        <c:axId val="961551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156672"/>
        <c:crosses val="autoZero"/>
        <c:auto val="1"/>
        <c:lblAlgn val="ctr"/>
        <c:lblOffset val="100"/>
        <c:noMultiLvlLbl val="0"/>
      </c:catAx>
      <c:valAx>
        <c:axId val="96156672"/>
        <c:scaling>
          <c:orientation val="minMax"/>
          <c:max val="60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Chlamydia rate per 100,000</a:t>
                </a:r>
                <a:endParaRPr lang="en-US" sz="1200" dirty="0">
                  <a:effectLst/>
                  <a:latin typeface="+mn-lt"/>
                </a:endParaRPr>
              </a:p>
            </c:rich>
          </c:tx>
          <c:layout>
            <c:manualLayout>
              <c:xMode val="edge"/>
              <c:yMode val="edge"/>
              <c:x val="0"/>
              <c:y val="0.2487999543130367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1551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8040134223734E-2"/>
          <c:y val="9.6521929333829262E-2"/>
          <c:w val="0.91650054819096982"/>
          <c:h val="0.83697079648661865"/>
        </c:manualLayout>
      </c:layout>
      <c:lineChart>
        <c:grouping val="standard"/>
        <c:varyColors val="0"/>
        <c:ser>
          <c:idx val="0"/>
          <c:order val="0"/>
          <c:tx>
            <c:strRef>
              <c:f>Sheet1!$B$1</c:f>
              <c:strCache>
                <c:ptCount val="1"/>
                <c:pt idx="0">
                  <c:v>10-14</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6413502109704644E-2"/>
                  <c:y val="2.06253969817832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86-45A6-9400-D9999B215047}"/>
                </c:ext>
              </c:extLst>
            </c:dLbl>
            <c:dLbl>
              <c:idx val="16"/>
              <c:layout>
                <c:manualLayout>
                  <c:x val="0"/>
                  <c:y val="-1.66094780395235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8E-4C84-AEE3-B9954D805F1E}"/>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95</c:v>
                </c:pt>
                <c:pt idx="1">
                  <c:v>131.1</c:v>
                </c:pt>
                <c:pt idx="2">
                  <c:v>116.8</c:v>
                </c:pt>
                <c:pt idx="3">
                  <c:v>128.69999999999999</c:v>
                </c:pt>
                <c:pt idx="4">
                  <c:v>104.1</c:v>
                </c:pt>
                <c:pt idx="5">
                  <c:v>120.5</c:v>
                </c:pt>
                <c:pt idx="6">
                  <c:v>120.7</c:v>
                </c:pt>
                <c:pt idx="7">
                  <c:v>192.9</c:v>
                </c:pt>
                <c:pt idx="8">
                  <c:v>281.8</c:v>
                </c:pt>
                <c:pt idx="9">
                  <c:v>297.89999999999998</c:v>
                </c:pt>
                <c:pt idx="10">
                  <c:v>345.2</c:v>
                </c:pt>
                <c:pt idx="11">
                  <c:v>402.1</c:v>
                </c:pt>
                <c:pt idx="12">
                  <c:v>310.39999999999998</c:v>
                </c:pt>
                <c:pt idx="13">
                  <c:v>250.2</c:v>
                </c:pt>
                <c:pt idx="14">
                  <c:v>207.5</c:v>
                </c:pt>
                <c:pt idx="15">
                  <c:v>196.1</c:v>
                </c:pt>
                <c:pt idx="16">
                  <c:v>231.5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35-39</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1645569620253167E-2"/>
                  <c:y val="-2.5602954621282911E-2"/>
                </c:manualLayout>
              </c:layout>
              <c:numFmt formatCode="#,##0" sourceLinked="0"/>
              <c:spPr/>
              <c:txPr>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D86-45A6-9400-D9999B215047}"/>
                </c:ext>
              </c:extLst>
            </c:dLbl>
            <c:dLbl>
              <c:idx val="16"/>
              <c:layout>
                <c:manualLayout>
                  <c:x val="-4.6413502109704644E-2"/>
                  <c:y val="-1.9377724379444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08E-4C84-AEE3-B9954D805F1E}"/>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248.9</c:v>
                </c:pt>
                <c:pt idx="1">
                  <c:v>233.6</c:v>
                </c:pt>
                <c:pt idx="2">
                  <c:v>312.3</c:v>
                </c:pt>
                <c:pt idx="3">
                  <c:v>302.60000000000002</c:v>
                </c:pt>
                <c:pt idx="4">
                  <c:v>336.2</c:v>
                </c:pt>
                <c:pt idx="5">
                  <c:v>311.60000000000002</c:v>
                </c:pt>
                <c:pt idx="6">
                  <c:v>367.9</c:v>
                </c:pt>
                <c:pt idx="7">
                  <c:v>540</c:v>
                </c:pt>
                <c:pt idx="8">
                  <c:v>594.79999999999995</c:v>
                </c:pt>
                <c:pt idx="9">
                  <c:v>578</c:v>
                </c:pt>
                <c:pt idx="10">
                  <c:v>634</c:v>
                </c:pt>
                <c:pt idx="11">
                  <c:v>617.6</c:v>
                </c:pt>
                <c:pt idx="12">
                  <c:v>647.1</c:v>
                </c:pt>
                <c:pt idx="13">
                  <c:v>684.7</c:v>
                </c:pt>
                <c:pt idx="14">
                  <c:v>677.5</c:v>
                </c:pt>
                <c:pt idx="15">
                  <c:v>747.5</c:v>
                </c:pt>
                <c:pt idx="16">
                  <c:v>836.2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40-44</c:v>
                </c:pt>
              </c:strCache>
            </c:strRef>
          </c:tx>
          <c:dLbls>
            <c:dLbl>
              <c:idx val="0"/>
              <c:layout>
                <c:manualLayout>
                  <c:x val="-4.4303797468354431E-2"/>
                  <c:y val="-1.5089122274094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D86-45A6-9400-D9999B215047}"/>
                </c:ext>
              </c:extLst>
            </c:dLbl>
            <c:dLbl>
              <c:idx val="16"/>
              <c:layout>
                <c:manualLayout>
                  <c:x val="-1.4767932489451477E-2"/>
                  <c:y val="-2.21459707193647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08E-4C84-AEE3-B9954D805F1E}"/>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111.4</c:v>
                </c:pt>
                <c:pt idx="1">
                  <c:v>121.8</c:v>
                </c:pt>
                <c:pt idx="2">
                  <c:v>169.3</c:v>
                </c:pt>
                <c:pt idx="3">
                  <c:v>155.69999999999999</c:v>
                </c:pt>
                <c:pt idx="4">
                  <c:v>165.8</c:v>
                </c:pt>
                <c:pt idx="5">
                  <c:v>158.1</c:v>
                </c:pt>
                <c:pt idx="6">
                  <c:v>188.4</c:v>
                </c:pt>
                <c:pt idx="7">
                  <c:v>273.2</c:v>
                </c:pt>
                <c:pt idx="8">
                  <c:v>297.3</c:v>
                </c:pt>
                <c:pt idx="9">
                  <c:v>327.9</c:v>
                </c:pt>
                <c:pt idx="10">
                  <c:v>365.7</c:v>
                </c:pt>
                <c:pt idx="11">
                  <c:v>356.5</c:v>
                </c:pt>
                <c:pt idx="12">
                  <c:v>376.9</c:v>
                </c:pt>
                <c:pt idx="13">
                  <c:v>380</c:v>
                </c:pt>
                <c:pt idx="14">
                  <c:v>422.5</c:v>
                </c:pt>
                <c:pt idx="15">
                  <c:v>406.5</c:v>
                </c:pt>
                <c:pt idx="16">
                  <c:v>457.2</c:v>
                </c:pt>
              </c:numCache>
            </c:numRef>
          </c:val>
          <c:smooth val="0"/>
          <c:extLst xmlns:c16r2="http://schemas.microsoft.com/office/drawing/2015/06/chart">
            <c:ext xmlns:c16="http://schemas.microsoft.com/office/drawing/2014/chart" uri="{C3380CC4-5D6E-409C-BE32-E72D297353CC}">
              <c16:uniqueId val="{0000000D-37E8-4934-90DC-FA2F454BA101}"/>
            </c:ext>
          </c:extLst>
        </c:ser>
        <c:ser>
          <c:idx val="3"/>
          <c:order val="3"/>
          <c:tx>
            <c:strRef>
              <c:f>Sheet1!$E$1</c:f>
              <c:strCache>
                <c:ptCount val="1"/>
                <c:pt idx="0">
                  <c:v>45-49</c:v>
                </c:pt>
              </c:strCache>
            </c:strRef>
          </c:tx>
          <c:spPr>
            <a:ln>
              <a:solidFill>
                <a:schemeClr val="accent1"/>
              </a:solidFill>
            </a:ln>
          </c:spPr>
          <c:marker>
            <c:symbol val="x"/>
            <c:size val="7"/>
            <c:spPr>
              <a:solidFill>
                <a:schemeClr val="accent1"/>
              </a:solidFill>
              <a:ln>
                <a:solidFill>
                  <a:schemeClr val="accent1"/>
                </a:solidFill>
              </a:ln>
            </c:spPr>
          </c:marker>
          <c:dLbls>
            <c:dLbl>
              <c:idx val="0"/>
              <c:layout>
                <c:manualLayout>
                  <c:x val="-1.8987341772151899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D86-45A6-9400-D9999B215047}"/>
                </c:ext>
              </c:extLst>
            </c:dLbl>
            <c:dLbl>
              <c:idx val="16"/>
              <c:layout>
                <c:manualLayout>
                  <c:x val="-2.3206751054852322E-2"/>
                  <c:y val="-3.32189560790471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08E-4C84-AEE3-B9954D805F1E}"/>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64.099999999999994</c:v>
                </c:pt>
                <c:pt idx="1">
                  <c:v>63.8</c:v>
                </c:pt>
                <c:pt idx="2">
                  <c:v>67.2</c:v>
                </c:pt>
                <c:pt idx="3">
                  <c:v>90.7</c:v>
                </c:pt>
                <c:pt idx="4">
                  <c:v>78.5</c:v>
                </c:pt>
                <c:pt idx="5">
                  <c:v>92.2</c:v>
                </c:pt>
                <c:pt idx="6">
                  <c:v>105.6</c:v>
                </c:pt>
                <c:pt idx="7">
                  <c:v>171.3</c:v>
                </c:pt>
                <c:pt idx="8">
                  <c:v>157.19999999999999</c:v>
                </c:pt>
                <c:pt idx="9">
                  <c:v>178.9</c:v>
                </c:pt>
                <c:pt idx="10">
                  <c:v>223.6</c:v>
                </c:pt>
                <c:pt idx="11">
                  <c:v>210.1</c:v>
                </c:pt>
                <c:pt idx="12">
                  <c:v>206.2</c:v>
                </c:pt>
                <c:pt idx="13">
                  <c:v>253.4</c:v>
                </c:pt>
                <c:pt idx="14">
                  <c:v>248.4</c:v>
                </c:pt>
                <c:pt idx="15">
                  <c:v>301</c:v>
                </c:pt>
                <c:pt idx="16">
                  <c:v>284.7</c:v>
                </c:pt>
              </c:numCache>
            </c:numRef>
          </c:val>
          <c:smooth val="0"/>
          <c:extLst xmlns:c16r2="http://schemas.microsoft.com/office/drawing/2015/06/chart">
            <c:ext xmlns:c16="http://schemas.microsoft.com/office/drawing/2014/chart" uri="{C3380CC4-5D6E-409C-BE32-E72D297353CC}">
              <c16:uniqueId val="{0000000E-37E8-4934-90DC-FA2F454BA101}"/>
            </c:ext>
          </c:extLst>
        </c:ser>
        <c:dLbls>
          <c:showLegendKey val="0"/>
          <c:showVal val="0"/>
          <c:showCatName val="0"/>
          <c:showSerName val="0"/>
          <c:showPercent val="0"/>
          <c:showBubbleSize val="0"/>
        </c:dLbls>
        <c:marker val="1"/>
        <c:smooth val="0"/>
        <c:axId val="96370688"/>
        <c:axId val="96372224"/>
      </c:lineChart>
      <c:catAx>
        <c:axId val="963706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372224"/>
        <c:crosses val="autoZero"/>
        <c:auto val="1"/>
        <c:lblAlgn val="ctr"/>
        <c:lblOffset val="100"/>
        <c:noMultiLvlLbl val="0"/>
      </c:catAx>
      <c:valAx>
        <c:axId val="96372224"/>
        <c:scaling>
          <c:orientation val="minMax"/>
          <c:max val="900"/>
          <c:min val="0"/>
        </c:scaling>
        <c:delete val="0"/>
        <c:axPos val="l"/>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370688"/>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8651610688611"/>
          <c:y val="0.10676311118234243"/>
          <c:w val="0.85795840517510136"/>
          <c:h val="0.83697079648661865"/>
        </c:manualLayout>
      </c:layout>
      <c:lineChart>
        <c:grouping val="standard"/>
        <c:varyColors val="0"/>
        <c:ser>
          <c:idx val="0"/>
          <c:order val="0"/>
          <c:tx>
            <c:strRef>
              <c:f>Sheet1!$B$1</c:f>
              <c:strCache>
                <c:ptCount val="1"/>
                <c:pt idx="0">
                  <c:v>15-19</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7509771246184209E-2"/>
                  <c:y val="-3.1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CEB-46CF-AF22-33D52C4A983C}"/>
                </c:ext>
              </c:extLst>
            </c:dLbl>
            <c:dLbl>
              <c:idx val="16"/>
              <c:layout>
                <c:manualLayout>
                  <c:x val="-8.3355047213742681E-3"/>
                  <c:y val="-4.31034482758620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633-40AF-A5EA-4C287FDD97B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4507</c:v>
                </c:pt>
                <c:pt idx="1">
                  <c:v>4639.3</c:v>
                </c:pt>
                <c:pt idx="2">
                  <c:v>4909.6000000000004</c:v>
                </c:pt>
                <c:pt idx="3">
                  <c:v>4920.8</c:v>
                </c:pt>
                <c:pt idx="4">
                  <c:v>4738.1000000000004</c:v>
                </c:pt>
                <c:pt idx="5">
                  <c:v>4350.3999999999996</c:v>
                </c:pt>
                <c:pt idx="6">
                  <c:v>4906.2</c:v>
                </c:pt>
                <c:pt idx="7">
                  <c:v>6902.6</c:v>
                </c:pt>
                <c:pt idx="8">
                  <c:v>7885.1</c:v>
                </c:pt>
                <c:pt idx="9">
                  <c:v>8883.1</c:v>
                </c:pt>
                <c:pt idx="10">
                  <c:v>9306.2999999999993</c:v>
                </c:pt>
                <c:pt idx="11">
                  <c:v>9175</c:v>
                </c:pt>
                <c:pt idx="12">
                  <c:v>8319.7000000000007</c:v>
                </c:pt>
                <c:pt idx="13">
                  <c:v>7662.2</c:v>
                </c:pt>
                <c:pt idx="14">
                  <c:v>7424.9</c:v>
                </c:pt>
                <c:pt idx="15">
                  <c:v>7327</c:v>
                </c:pt>
                <c:pt idx="16">
                  <c:v>7387.8</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20-24</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7509771246184209E-2"/>
                  <c:y val="3.1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CEB-46CF-AF22-33D52C4A983C}"/>
                </c:ext>
              </c:extLst>
            </c:dLbl>
            <c:dLbl>
              <c:idx val="16"/>
              <c:layout>
                <c:manualLayout>
                  <c:x val="0"/>
                  <c:y val="3.44827586206896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633-40AF-A5EA-4C287FDD97B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3790.6</c:v>
                </c:pt>
                <c:pt idx="1">
                  <c:v>3902.9</c:v>
                </c:pt>
                <c:pt idx="2">
                  <c:v>4022.4</c:v>
                </c:pt>
                <c:pt idx="3">
                  <c:v>4306.8999999999996</c:v>
                </c:pt>
                <c:pt idx="4">
                  <c:v>4117</c:v>
                </c:pt>
                <c:pt idx="5">
                  <c:v>4101.2</c:v>
                </c:pt>
                <c:pt idx="6">
                  <c:v>4452.2</c:v>
                </c:pt>
                <c:pt idx="7">
                  <c:v>6293.9</c:v>
                </c:pt>
                <c:pt idx="8">
                  <c:v>6397.2</c:v>
                </c:pt>
                <c:pt idx="9">
                  <c:v>6643.1</c:v>
                </c:pt>
                <c:pt idx="10">
                  <c:v>7099.1</c:v>
                </c:pt>
                <c:pt idx="11">
                  <c:v>6876.4</c:v>
                </c:pt>
                <c:pt idx="12">
                  <c:v>6542.9</c:v>
                </c:pt>
                <c:pt idx="13">
                  <c:v>6141.8</c:v>
                </c:pt>
                <c:pt idx="14">
                  <c:v>6003.4</c:v>
                </c:pt>
                <c:pt idx="15">
                  <c:v>6343.1</c:v>
                </c:pt>
                <c:pt idx="16">
                  <c:v>6509.1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25-29</c:v>
                </c:pt>
              </c:strCache>
            </c:strRef>
          </c:tx>
          <c:dLbls>
            <c:dLbl>
              <c:idx val="0"/>
              <c:layout>
                <c:manualLayout>
                  <c:x val="-4.3761399787214911E-2"/>
                  <c:y val="-2.08333333333334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CEB-46CF-AF22-33D52C4A983C}"/>
                </c:ext>
              </c:extLst>
            </c:dLbl>
            <c:dLbl>
              <c:idx val="16"/>
              <c:layout>
                <c:manualLayout>
                  <c:x val="-1.0419380901717836E-2"/>
                  <c:y val="-2.29885057471264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633-40AF-A5EA-4C287FDD97B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1638.4</c:v>
                </c:pt>
                <c:pt idx="1">
                  <c:v>1645.9</c:v>
                </c:pt>
                <c:pt idx="2">
                  <c:v>1776.3</c:v>
                </c:pt>
                <c:pt idx="3">
                  <c:v>1819.8</c:v>
                </c:pt>
                <c:pt idx="4">
                  <c:v>1675.4</c:v>
                </c:pt>
                <c:pt idx="5">
                  <c:v>1701.8</c:v>
                </c:pt>
                <c:pt idx="6">
                  <c:v>2025.3</c:v>
                </c:pt>
                <c:pt idx="7">
                  <c:v>2795.2</c:v>
                </c:pt>
                <c:pt idx="8">
                  <c:v>2751.1</c:v>
                </c:pt>
                <c:pt idx="9">
                  <c:v>2876.1</c:v>
                </c:pt>
                <c:pt idx="10">
                  <c:v>3047</c:v>
                </c:pt>
                <c:pt idx="11">
                  <c:v>2825.6</c:v>
                </c:pt>
                <c:pt idx="12">
                  <c:v>2791</c:v>
                </c:pt>
                <c:pt idx="13">
                  <c:v>2726.3</c:v>
                </c:pt>
                <c:pt idx="14">
                  <c:v>2871.7</c:v>
                </c:pt>
                <c:pt idx="15">
                  <c:v>2736.3</c:v>
                </c:pt>
                <c:pt idx="16">
                  <c:v>2903.4</c:v>
                </c:pt>
              </c:numCache>
            </c:numRef>
          </c:val>
          <c:smooth val="0"/>
          <c:extLst xmlns:c16r2="http://schemas.microsoft.com/office/drawing/2015/06/chart">
            <c:ext xmlns:c16="http://schemas.microsoft.com/office/drawing/2014/chart" uri="{C3380CC4-5D6E-409C-BE32-E72D297353CC}">
              <c16:uniqueId val="{0000000D-842C-4C8A-A66E-2AC0CB988EA4}"/>
            </c:ext>
          </c:extLst>
        </c:ser>
        <c:ser>
          <c:idx val="3"/>
          <c:order val="3"/>
          <c:tx>
            <c:strRef>
              <c:f>Sheet1!$E$1</c:f>
              <c:strCache>
                <c:ptCount val="1"/>
                <c:pt idx="0">
                  <c:v>30-34</c:v>
                </c:pt>
              </c:strCache>
            </c:strRef>
          </c:tx>
          <c:spPr>
            <a:ln>
              <a:solidFill>
                <a:schemeClr val="accent2"/>
              </a:solidFill>
            </a:ln>
          </c:spPr>
          <c:marker>
            <c:symbol val="x"/>
            <c:size val="7"/>
            <c:spPr>
              <a:solidFill>
                <a:schemeClr val="accent2"/>
              </a:solidFill>
              <a:ln>
                <a:solidFill>
                  <a:schemeClr val="accent2"/>
                </a:solidFill>
              </a:ln>
            </c:spPr>
          </c:marker>
          <c:dLbls>
            <c:dLbl>
              <c:idx val="0"/>
              <c:layout>
                <c:manualLayout>
                  <c:x val="-3.7509771246184209E-2"/>
                  <c:y val="-3.23275862068965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CEB-46CF-AF22-33D52C4A983C}"/>
                </c:ext>
              </c:extLst>
            </c:dLbl>
            <c:dLbl>
              <c:idx val="16"/>
              <c:layout>
                <c:manualLayout>
                  <c:x val="-2.083876180343567E-3"/>
                  <c:y val="3.73563218390803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633-40AF-A5EA-4C287FDD97B2}"/>
                </c:ext>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719.4</c:v>
                </c:pt>
                <c:pt idx="1">
                  <c:v>692.8</c:v>
                </c:pt>
                <c:pt idx="2">
                  <c:v>803</c:v>
                </c:pt>
                <c:pt idx="3">
                  <c:v>736.5</c:v>
                </c:pt>
                <c:pt idx="4">
                  <c:v>764.8</c:v>
                </c:pt>
                <c:pt idx="5">
                  <c:v>749.9</c:v>
                </c:pt>
                <c:pt idx="6">
                  <c:v>788.8</c:v>
                </c:pt>
                <c:pt idx="7">
                  <c:v>1325.3</c:v>
                </c:pt>
                <c:pt idx="8">
                  <c:v>1293.9000000000001</c:v>
                </c:pt>
                <c:pt idx="9">
                  <c:v>1340.6</c:v>
                </c:pt>
                <c:pt idx="10">
                  <c:v>1391.7</c:v>
                </c:pt>
                <c:pt idx="11">
                  <c:v>1513.3</c:v>
                </c:pt>
                <c:pt idx="12">
                  <c:v>1474.3</c:v>
                </c:pt>
                <c:pt idx="13">
                  <c:v>1382.2</c:v>
                </c:pt>
                <c:pt idx="14">
                  <c:v>1363.2</c:v>
                </c:pt>
                <c:pt idx="15">
                  <c:v>1461.9</c:v>
                </c:pt>
                <c:pt idx="16">
                  <c:v>1397.8</c:v>
                </c:pt>
              </c:numCache>
            </c:numRef>
          </c:val>
          <c:smooth val="0"/>
          <c:extLst xmlns:c16r2="http://schemas.microsoft.com/office/drawing/2015/06/chart">
            <c:ext xmlns:c16="http://schemas.microsoft.com/office/drawing/2014/chart" uri="{C3380CC4-5D6E-409C-BE32-E72D297353CC}">
              <c16:uniqueId val="{0000000E-842C-4C8A-A66E-2AC0CB988EA4}"/>
            </c:ext>
          </c:extLst>
        </c:ser>
        <c:dLbls>
          <c:showLegendKey val="0"/>
          <c:showVal val="0"/>
          <c:showCatName val="0"/>
          <c:showSerName val="0"/>
          <c:showPercent val="0"/>
          <c:showBubbleSize val="0"/>
        </c:dLbls>
        <c:marker val="1"/>
        <c:smooth val="0"/>
        <c:axId val="96476544"/>
        <c:axId val="96490624"/>
      </c:lineChart>
      <c:catAx>
        <c:axId val="964765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490624"/>
        <c:crosses val="autoZero"/>
        <c:auto val="1"/>
        <c:lblAlgn val="ctr"/>
        <c:lblOffset val="100"/>
        <c:noMultiLvlLbl val="0"/>
      </c:catAx>
      <c:valAx>
        <c:axId val="96490624"/>
        <c:scaling>
          <c:orientation val="minMax"/>
          <c:max val="100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Chlamydia rate per 100,000 (females only)</a:t>
                </a:r>
                <a:endParaRPr lang="en-US" sz="1200" dirty="0">
                  <a:effectLst/>
                  <a:latin typeface="+mn-lt"/>
                </a:endParaRPr>
              </a:p>
            </c:rich>
          </c:tx>
          <c:layout>
            <c:manualLayout>
              <c:xMode val="edge"/>
              <c:yMode val="edge"/>
              <c:x val="1.0419380901717836E-2"/>
              <c:y val="0.1739107611548556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476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0.27333</cdr:x>
      <cdr:y>0.007</cdr:y>
    </cdr:from>
    <cdr:to>
      <cdr:x>1</cdr:x>
      <cdr:y>0.007</cdr:y>
    </cdr:to>
    <cdr:cxnSp macro="">
      <cdr:nvCxnSpPr>
        <cdr:cNvPr id="2" name="Straight Connector 1">
          <a:extLst xmlns:a="http://schemas.openxmlformats.org/drawingml/2006/main">
            <a:ext uri="{FF2B5EF4-FFF2-40B4-BE49-F238E27FC236}">
              <a16:creationId xmlns="" xmlns:a16="http://schemas.microsoft.com/office/drawing/2014/main" id="{EC25D913-5DF5-4718-9084-700C3292AA21}"/>
            </a:ext>
          </a:extLst>
        </cdr:cNvPr>
        <cdr:cNvCxnSpPr/>
      </cdr:nvCxnSpPr>
      <cdr:spPr>
        <a:xfrm xmlns:a="http://schemas.openxmlformats.org/drawingml/2006/main">
          <a:off x="2665572" y="36566"/>
          <a:ext cx="7086599" cy="0"/>
        </a:xfrm>
        <a:prstGeom xmlns:a="http://schemas.openxmlformats.org/drawingml/2006/main" prst="line">
          <a:avLst/>
        </a:prstGeom>
        <a:ln xmlns:a="http://schemas.openxmlformats.org/drawingml/2006/main" w="12700">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47D85AF-C9C9-4DF5-87E1-CBCDD2FCE8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7FF043D-581C-43A1-A4EE-417D14F19D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970B5B-8BD7-4035-B61F-3DA7FFE91A00}" type="datetimeFigureOut">
              <a:rPr lang="en-US" smtClean="0"/>
              <a:t>9/24/2019</a:t>
            </a:fld>
            <a:endParaRPr lang="en-US"/>
          </a:p>
        </p:txBody>
      </p:sp>
      <p:sp>
        <p:nvSpPr>
          <p:cNvPr id="4" name="Footer Placeholder 3">
            <a:extLst>
              <a:ext uri="{FF2B5EF4-FFF2-40B4-BE49-F238E27FC236}">
                <a16:creationId xmlns="" xmlns:a16="http://schemas.microsoft.com/office/drawing/2014/main" id="{F24F7D49-175D-4635-AD3A-8C26BBDD56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91A14339-ED8E-43C7-8288-E5A868C038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752317-07AB-47BB-9670-95EA7CA39A51}" type="slidenum">
              <a:rPr lang="en-US" smtClean="0"/>
              <a:t>‹#›</a:t>
            </a:fld>
            <a:endParaRPr lang="en-US"/>
          </a:p>
        </p:txBody>
      </p:sp>
    </p:spTree>
    <p:extLst>
      <p:ext uri="{BB962C8B-B14F-4D97-AF65-F5344CB8AC3E}">
        <p14:creationId xmlns:p14="http://schemas.microsoft.com/office/powerpoint/2010/main" val="305616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B7DA-E938-4D00-8426-2E3974EEFB97}" type="datetimeFigureOut">
              <a:rPr lang="en-US" smtClean="0"/>
              <a:t>9/24/2019</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9DCE5-5103-4FC2-A56B-B9D2798A819F}" type="slidenum">
              <a:rPr lang="en-US" smtClean="0"/>
              <a:t>‹#›</a:t>
            </a:fld>
            <a:endParaRPr lang="en-US" dirty="0"/>
          </a:p>
        </p:txBody>
      </p:sp>
    </p:spTree>
    <p:extLst>
      <p:ext uri="{BB962C8B-B14F-4D97-AF65-F5344CB8AC3E}">
        <p14:creationId xmlns:p14="http://schemas.microsoft.com/office/powerpoint/2010/main" val="36076249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6009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158893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158893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158893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303574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14</a:t>
            </a:fld>
            <a:endParaRPr lang="en-US" dirty="0"/>
          </a:p>
        </p:txBody>
      </p:sp>
    </p:spTree>
    <p:extLst>
      <p:ext uri="{BB962C8B-B14F-4D97-AF65-F5344CB8AC3E}">
        <p14:creationId xmlns:p14="http://schemas.microsoft.com/office/powerpoint/2010/main" val="297652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4672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16</a:t>
            </a:fld>
            <a:endParaRPr lang="en-US" dirty="0"/>
          </a:p>
        </p:txBody>
      </p:sp>
    </p:spTree>
    <p:extLst>
      <p:ext uri="{BB962C8B-B14F-4D97-AF65-F5344CB8AC3E}">
        <p14:creationId xmlns:p14="http://schemas.microsoft.com/office/powerpoint/2010/main" val="79924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UPDATED</a:t>
            </a:r>
            <a:endParaRPr lang="en-US" b="0" dirty="0"/>
          </a:p>
        </p:txBody>
      </p:sp>
      <p:sp>
        <p:nvSpPr>
          <p:cNvPr id="4" name="Slide Number Placeholder 3"/>
          <p:cNvSpPr>
            <a:spLocks noGrp="1"/>
          </p:cNvSpPr>
          <p:nvPr>
            <p:ph type="sldNum" sz="quarter" idx="10"/>
          </p:nvPr>
        </p:nvSpPr>
        <p:spPr/>
        <p:txBody>
          <a:bodyPr/>
          <a:lstStyle/>
          <a:p>
            <a:fld id="{16D9DCE5-5103-4FC2-A56B-B9D2798A819F}" type="slidenum">
              <a:rPr lang="en-US" smtClean="0"/>
              <a:t>17</a:t>
            </a:fld>
            <a:endParaRPr lang="en-US" dirty="0"/>
          </a:p>
        </p:txBody>
      </p:sp>
    </p:spTree>
    <p:extLst>
      <p:ext uri="{BB962C8B-B14F-4D97-AF65-F5344CB8AC3E}">
        <p14:creationId xmlns:p14="http://schemas.microsoft.com/office/powerpoint/2010/main" val="2864503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18</a:t>
            </a:fld>
            <a:endParaRPr lang="en-US" dirty="0"/>
          </a:p>
        </p:txBody>
      </p:sp>
    </p:spTree>
    <p:extLst>
      <p:ext uri="{BB962C8B-B14F-4D97-AF65-F5344CB8AC3E}">
        <p14:creationId xmlns:p14="http://schemas.microsoft.com/office/powerpoint/2010/main" val="230082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ysClr val="windowText" lastClr="000000"/>
                </a:solidFill>
              </a:rPr>
              <a:t>UPDATED</a:t>
            </a: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19</a:t>
            </a:fld>
            <a:endParaRPr lang="en-US" dirty="0"/>
          </a:p>
        </p:txBody>
      </p:sp>
    </p:spTree>
    <p:extLst>
      <p:ext uri="{BB962C8B-B14F-4D97-AF65-F5344CB8AC3E}">
        <p14:creationId xmlns:p14="http://schemas.microsoft.com/office/powerpoint/2010/main" val="171061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UPDATED</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38151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20</a:t>
            </a:fld>
            <a:endParaRPr lang="en-US" dirty="0"/>
          </a:p>
        </p:txBody>
      </p:sp>
    </p:spTree>
    <p:extLst>
      <p:ext uri="{BB962C8B-B14F-4D97-AF65-F5344CB8AC3E}">
        <p14:creationId xmlns:p14="http://schemas.microsoft.com/office/powerpoint/2010/main" val="1959647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21</a:t>
            </a:fld>
            <a:endParaRPr lang="en-US" dirty="0"/>
          </a:p>
        </p:txBody>
      </p:sp>
    </p:spTree>
    <p:extLst>
      <p:ext uri="{BB962C8B-B14F-4D97-AF65-F5344CB8AC3E}">
        <p14:creationId xmlns:p14="http://schemas.microsoft.com/office/powerpoint/2010/main" val="1250516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22</a:t>
            </a:fld>
            <a:endParaRPr lang="en-US" dirty="0"/>
          </a:p>
        </p:txBody>
      </p:sp>
    </p:spTree>
    <p:extLst>
      <p:ext uri="{BB962C8B-B14F-4D97-AF65-F5344CB8AC3E}">
        <p14:creationId xmlns:p14="http://schemas.microsoft.com/office/powerpoint/2010/main" val="102510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23</a:t>
            </a:fld>
            <a:endParaRPr lang="en-US" dirty="0"/>
          </a:p>
        </p:txBody>
      </p:sp>
    </p:spTree>
    <p:extLst>
      <p:ext uri="{BB962C8B-B14F-4D97-AF65-F5344CB8AC3E}">
        <p14:creationId xmlns:p14="http://schemas.microsoft.com/office/powerpoint/2010/main" val="41710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24</a:t>
            </a:fld>
            <a:endParaRPr lang="en-US" dirty="0"/>
          </a:p>
        </p:txBody>
      </p:sp>
    </p:spTree>
    <p:extLst>
      <p:ext uri="{BB962C8B-B14F-4D97-AF65-F5344CB8AC3E}">
        <p14:creationId xmlns:p14="http://schemas.microsoft.com/office/powerpoint/2010/main" val="164916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10874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26</a:t>
            </a:fld>
            <a:endParaRPr lang="en-US" dirty="0"/>
          </a:p>
        </p:txBody>
      </p:sp>
    </p:spTree>
    <p:extLst>
      <p:ext uri="{BB962C8B-B14F-4D97-AF65-F5344CB8AC3E}">
        <p14:creationId xmlns:p14="http://schemas.microsoft.com/office/powerpoint/2010/main" val="1590366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UPDATED</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27</a:t>
            </a:fld>
            <a:endParaRPr lang="en-US" dirty="0"/>
          </a:p>
        </p:txBody>
      </p:sp>
    </p:spTree>
    <p:extLst>
      <p:ext uri="{BB962C8B-B14F-4D97-AF65-F5344CB8AC3E}">
        <p14:creationId xmlns:p14="http://schemas.microsoft.com/office/powerpoint/2010/main" val="188885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ysClr val="windowText" lastClr="000000"/>
                </a:solidFill>
              </a:rPr>
              <a:t>UPDATED</a:t>
            </a: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28</a:t>
            </a:fld>
            <a:endParaRPr lang="en-US" dirty="0"/>
          </a:p>
        </p:txBody>
      </p:sp>
    </p:spTree>
    <p:extLst>
      <p:ext uri="{BB962C8B-B14F-4D97-AF65-F5344CB8AC3E}">
        <p14:creationId xmlns:p14="http://schemas.microsoft.com/office/powerpoint/2010/main" val="2624950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 </a:t>
            </a:r>
            <a:endParaRPr lang="en-US" sz="1200" b="0"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29</a:t>
            </a:fld>
            <a:endParaRPr lang="en-US" dirty="0"/>
          </a:p>
        </p:txBody>
      </p:sp>
    </p:spTree>
    <p:extLst>
      <p:ext uri="{BB962C8B-B14F-4D97-AF65-F5344CB8AC3E}">
        <p14:creationId xmlns:p14="http://schemas.microsoft.com/office/powerpoint/2010/main" val="122768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a:t>
            </a:fld>
            <a:endParaRPr lang="en-US" dirty="0"/>
          </a:p>
        </p:txBody>
      </p:sp>
    </p:spTree>
    <p:extLst>
      <p:ext uri="{BB962C8B-B14F-4D97-AF65-F5344CB8AC3E}">
        <p14:creationId xmlns:p14="http://schemas.microsoft.com/office/powerpoint/2010/main" val="24898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30</a:t>
            </a:fld>
            <a:endParaRPr lang="en-US" dirty="0"/>
          </a:p>
        </p:txBody>
      </p:sp>
    </p:spTree>
    <p:extLst>
      <p:ext uri="{BB962C8B-B14F-4D97-AF65-F5344CB8AC3E}">
        <p14:creationId xmlns:p14="http://schemas.microsoft.com/office/powerpoint/2010/main" val="190077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213311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4874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158893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UPDATED</a:t>
            </a:r>
          </a:p>
          <a:p>
            <a:endParaRPr lang="en-US" b="1" dirty="0" smtClean="0"/>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382233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8</a:t>
            </a:fld>
            <a:endParaRPr lang="en-US" dirty="0"/>
          </a:p>
        </p:txBody>
      </p:sp>
    </p:spTree>
    <p:extLst>
      <p:ext uri="{BB962C8B-B14F-4D97-AF65-F5344CB8AC3E}">
        <p14:creationId xmlns:p14="http://schemas.microsoft.com/office/powerpoint/2010/main" val="158893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9</a:t>
            </a:fld>
            <a:endParaRPr lang="en-US" dirty="0"/>
          </a:p>
        </p:txBody>
      </p:sp>
    </p:spTree>
    <p:extLst>
      <p:ext uri="{BB962C8B-B14F-4D97-AF65-F5344CB8AC3E}">
        <p14:creationId xmlns:p14="http://schemas.microsoft.com/office/powerpoint/2010/main" val="1588939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3"/>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65373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4573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946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4567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45334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5"/>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8990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863602" y="2791903"/>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3383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2"/>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906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1" y="386816"/>
            <a:ext cx="6056504" cy="6471184"/>
          </a:xfrm>
          <a:prstGeom prst="rect">
            <a:avLst/>
          </a:prstGeom>
          <a:noFill/>
          <a:ln>
            <a:noFill/>
          </a:ln>
        </p:spPr>
      </p:pic>
      <p:sp>
        <p:nvSpPr>
          <p:cNvPr id="2" name="Title 1"/>
          <p:cNvSpPr>
            <a:spLocks noGrp="1"/>
          </p:cNvSpPr>
          <p:nvPr>
            <p:ph type="title" hasCustomPrompt="1"/>
          </p:nvPr>
        </p:nvSpPr>
        <p:spPr>
          <a:xfrm>
            <a:off x="6223187"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402857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8128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7612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0556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62722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71251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p:cNvSpPr>
            <a:spLocks noGrp="1"/>
          </p:cNvSpPr>
          <p:nvPr>
            <p:ph type="title" hasCustomPrompt="1"/>
          </p:nvPr>
        </p:nvSpPr>
        <p:spPr>
          <a:xfrm>
            <a:off x="7894528"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9694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6"/>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6522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49"/>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98782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1"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7"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3909272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6"/>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589576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993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5930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781971" y="2327455"/>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255251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2" y="3429000"/>
            <a:ext cx="8191500" cy="3429000"/>
          </a:xfrm>
          <a:prstGeom prst="rect">
            <a:avLst/>
          </a:prstGeom>
          <a:noFill/>
          <a:ln>
            <a:noFill/>
          </a:ln>
        </p:spPr>
      </p:pic>
      <p:sp>
        <p:nvSpPr>
          <p:cNvPr id="2" name="Title 1"/>
          <p:cNvSpPr>
            <a:spLocks noGrp="1"/>
          </p:cNvSpPr>
          <p:nvPr>
            <p:ph type="title" hasCustomPrompt="1"/>
          </p:nvPr>
        </p:nvSpPr>
        <p:spPr>
          <a:xfrm>
            <a:off x="2916235" y="1160473"/>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1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899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3"/>
            <a:ext cx="7445830" cy="4016319"/>
          </a:xfrm>
          <a:prstGeom prst="rect">
            <a:avLst/>
          </a:prstGeom>
          <a:noFill/>
          <a:ln>
            <a:noFill/>
          </a:ln>
        </p:spPr>
      </p:pic>
      <p:sp>
        <p:nvSpPr>
          <p:cNvPr id="2" name="Title 1"/>
          <p:cNvSpPr>
            <a:spLocks noGrp="1"/>
          </p:cNvSpPr>
          <p:nvPr>
            <p:ph type="title" hasCustomPrompt="1"/>
          </p:nvPr>
        </p:nvSpPr>
        <p:spPr>
          <a:xfrm>
            <a:off x="2437660" y="1837581"/>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2" y="2554219"/>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40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4" y="3055721"/>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8191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0"/>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59386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68"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3"/>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8108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255730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7"/>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1955425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2" Type="http://schemas.openxmlformats.org/officeDocument/2006/relationships/hyperlink" Target="mailto:OCPHDept@montefiore.or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Sexually Transmitted Diseases (STDs)</a:t>
            </a:r>
            <a:br>
              <a:rPr lang="en-US" sz="4400" b="0" i="1" dirty="0"/>
            </a:br>
            <a:r>
              <a:rPr lang="en-US" sz="2400" dirty="0"/>
              <a:t/>
            </a:r>
            <a:br>
              <a:rPr lang="en-US" sz="2400" dirty="0"/>
            </a:br>
            <a:r>
              <a:rPr lang="en-US" sz="2400" b="0" dirty="0"/>
              <a:t>Last Updated: </a:t>
            </a:r>
            <a:r>
              <a:rPr lang="en-US" sz="2400" b="0" dirty="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460455995"/>
              </p:ext>
            </p:extLst>
          </p:nvPr>
        </p:nvGraphicFramePr>
        <p:xfrm>
          <a:off x="74612" y="1752600"/>
          <a:ext cx="6094412"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1217613" y="228600"/>
            <a:ext cx="9753599"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chlamydia rate has increased by 64% for </a:t>
            </a:r>
            <a:r>
              <a:rPr lang="en-US" sz="2800" u="sng" dirty="0"/>
              <a:t>15-19 year old </a:t>
            </a:r>
            <a:r>
              <a:rPr lang="en-US" sz="2800" u="sng" dirty="0" smtClean="0"/>
              <a:t>women</a:t>
            </a:r>
            <a:endParaRPr lang="en-US" sz="2800" u="sng" dirty="0"/>
          </a:p>
        </p:txBody>
      </p:sp>
      <p:graphicFrame>
        <p:nvGraphicFramePr>
          <p:cNvPr id="6" name="Chart 5">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176305780"/>
              </p:ext>
            </p:extLst>
          </p:nvPr>
        </p:nvGraphicFramePr>
        <p:xfrm>
          <a:off x="6094412" y="1752600"/>
          <a:ext cx="6019800" cy="44195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08011" y="1383268"/>
            <a:ext cx="5486401" cy="369332"/>
          </a:xfrm>
          <a:prstGeom prst="rect">
            <a:avLst/>
          </a:prstGeom>
          <a:noFill/>
        </p:spPr>
        <p:txBody>
          <a:bodyPr wrap="square" rtlCol="0">
            <a:spAutoFit/>
          </a:bodyPr>
          <a:lstStyle/>
          <a:p>
            <a:pPr algn="ctr"/>
            <a:r>
              <a:rPr lang="en-US" i="1" dirty="0"/>
              <a:t>Age groups with high burden of chlamydia</a:t>
            </a:r>
          </a:p>
        </p:txBody>
      </p:sp>
      <p:sp>
        <p:nvSpPr>
          <p:cNvPr id="9" name="TextBox 8"/>
          <p:cNvSpPr txBox="1"/>
          <p:nvPr/>
        </p:nvSpPr>
        <p:spPr>
          <a:xfrm>
            <a:off x="6399212" y="1383268"/>
            <a:ext cx="5486401" cy="369332"/>
          </a:xfrm>
          <a:prstGeom prst="rect">
            <a:avLst/>
          </a:prstGeom>
          <a:noFill/>
        </p:spPr>
        <p:txBody>
          <a:bodyPr wrap="square" rtlCol="0">
            <a:spAutoFit/>
          </a:bodyPr>
          <a:lstStyle/>
          <a:p>
            <a:pPr algn="ctr"/>
            <a:r>
              <a:rPr lang="en-US" i="1" dirty="0"/>
              <a:t>Age groups with lower burden of chlamydia</a:t>
            </a:r>
          </a:p>
        </p:txBody>
      </p:sp>
    </p:spTree>
    <p:extLst>
      <p:ext uri="{BB962C8B-B14F-4D97-AF65-F5344CB8AC3E}">
        <p14:creationId xmlns:p14="http://schemas.microsoft.com/office/powerpoint/2010/main" val="289919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STD Surveillance Data, 2000-2016</a:t>
            </a:r>
          </a:p>
          <a:p>
            <a:r>
              <a:rPr lang="en-US" sz="1200" dirty="0"/>
              <a:t>.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2429022405"/>
              </p:ext>
            </p:extLst>
          </p:nvPr>
        </p:nvGraphicFramePr>
        <p:xfrm>
          <a:off x="303212" y="1284029"/>
          <a:ext cx="1007678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03212" y="258092"/>
            <a:ext cx="11831195" cy="732508"/>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600" dirty="0"/>
              <a:t>In the Bronx, the chlamydia rate has increased in all race/ethnicity groups, but remains highest </a:t>
            </a:r>
            <a:r>
              <a:rPr lang="en-US" sz="2600" dirty="0" smtClean="0"/>
              <a:t>among the non-Hispanic black population</a:t>
            </a:r>
            <a:endParaRPr lang="en-US" sz="2600" dirty="0"/>
          </a:p>
        </p:txBody>
      </p:sp>
    </p:spTree>
    <p:extLst>
      <p:ext uri="{BB962C8B-B14F-4D97-AF65-F5344CB8AC3E}">
        <p14:creationId xmlns:p14="http://schemas.microsoft.com/office/powerpoint/2010/main" val="383710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2429540843"/>
              </p:ext>
            </p:extLst>
          </p:nvPr>
        </p:nvGraphicFramePr>
        <p:xfrm>
          <a:off x="608012" y="1284029"/>
          <a:ext cx="977198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455612" y="369625"/>
            <a:ext cx="11048999"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chlamydia rate has increased by 4-fold among </a:t>
            </a:r>
            <a:r>
              <a:rPr lang="en-US" sz="2800" u="sng" dirty="0"/>
              <a:t>non-Hispanic black </a:t>
            </a:r>
            <a:r>
              <a:rPr lang="en-US" sz="2800" u="sng" dirty="0" smtClean="0"/>
              <a:t>women</a:t>
            </a:r>
            <a:endParaRPr lang="en-US" sz="2800" u="sng" dirty="0"/>
          </a:p>
        </p:txBody>
      </p:sp>
    </p:spTree>
    <p:extLst>
      <p:ext uri="{BB962C8B-B14F-4D97-AF65-F5344CB8AC3E}">
        <p14:creationId xmlns:p14="http://schemas.microsoft.com/office/powerpoint/2010/main" val="276156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379412" y="285048"/>
            <a:ext cx="11048999" cy="781752"/>
          </a:xfrm>
        </p:spPr>
        <p:txBody>
          <a:bodyPr/>
          <a:lstStyle/>
          <a:p>
            <a:r>
              <a:rPr lang="en-US" sz="2800" dirty="0"/>
              <a:t>In New York City, the chlamydia rate increases as neighborhood poverty level increases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595884255"/>
              </p:ext>
            </p:extLst>
          </p:nvPr>
        </p:nvGraphicFramePr>
        <p:xfrm>
          <a:off x="609440" y="1138700"/>
          <a:ext cx="10666572" cy="510970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FF5D0E31-61D4-4D64-B5E1-4E640BD92003}"/>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*Federal poverty level</a:t>
            </a:r>
          </a:p>
        </p:txBody>
      </p:sp>
    </p:spTree>
    <p:extLst>
      <p:ext uri="{BB962C8B-B14F-4D97-AF65-F5344CB8AC3E}">
        <p14:creationId xmlns:p14="http://schemas.microsoft.com/office/powerpoint/2010/main" val="323544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8611"/>
            <a:ext cx="6468378" cy="5620535"/>
          </a:xfrm>
          <a:prstGeom prst="rect">
            <a:avLst/>
          </a:prstGeom>
        </p:spPr>
      </p:pic>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a:t>
            </a:r>
          </a:p>
        </p:txBody>
      </p:sp>
      <p:sp>
        <p:nvSpPr>
          <p:cNvPr id="5" name="Title 4">
            <a:extLst>
              <a:ext uri="{FF2B5EF4-FFF2-40B4-BE49-F238E27FC236}">
                <a16:creationId xmlns="" xmlns:a16="http://schemas.microsoft.com/office/drawing/2014/main" id="{4BC54A65-8EBC-4C9C-A1DC-E691A581CF89}"/>
              </a:ext>
            </a:extLst>
          </p:cNvPr>
          <p:cNvSpPr>
            <a:spLocks noGrp="1"/>
          </p:cNvSpPr>
          <p:nvPr>
            <p:ph type="title"/>
          </p:nvPr>
        </p:nvSpPr>
        <p:spPr>
          <a:xfrm>
            <a:off x="609441" y="132262"/>
            <a:ext cx="10969943" cy="781752"/>
          </a:xfrm>
        </p:spPr>
        <p:txBody>
          <a:bodyPr/>
          <a:lstStyle/>
          <a:p>
            <a:r>
              <a:rPr lang="en-US" sz="2800" dirty="0"/>
              <a:t>Four of the 10 neighborhoods with the highest chlamydia rates are in the Bronx </a:t>
            </a:r>
          </a:p>
        </p:txBody>
      </p:sp>
      <p:graphicFrame>
        <p:nvGraphicFramePr>
          <p:cNvPr id="7" name="Chart 6">
            <a:extLst>
              <a:ext uri="{FF2B5EF4-FFF2-40B4-BE49-F238E27FC236}">
                <a16:creationId xmlns="" xmlns:a16="http://schemas.microsoft.com/office/drawing/2014/main" id="{72CCD010-7FA4-4674-9D23-2DAE98FDB67A}"/>
              </a:ext>
            </a:extLst>
          </p:cNvPr>
          <p:cNvGraphicFramePr/>
          <p:nvPr>
            <p:extLst>
              <p:ext uri="{D42A27DB-BD31-4B8C-83A1-F6EECF244321}">
                <p14:modId xmlns:p14="http://schemas.microsoft.com/office/powerpoint/2010/main" val="4281279756"/>
              </p:ext>
            </p:extLst>
          </p:nvPr>
        </p:nvGraphicFramePr>
        <p:xfrm>
          <a:off x="6044675" y="1380254"/>
          <a:ext cx="6119649"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68475452"/>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 xmlns:a16="http://schemas.microsoft.com/office/drawing/2014/main" val="20000"/>
                    </a:ext>
                  </a:extLst>
                </a:gridCol>
                <a:gridCol w="1455215">
                  <a:extLst>
                    <a:ext uri="{9D8B030D-6E8A-4147-A177-3AD203B41FA5}">
                      <a16:colId xmlns="" xmlns:a16="http://schemas.microsoft.com/office/drawing/2014/main"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bl>
          </a:graphicData>
        </a:graphic>
      </p:graphicFrame>
      <p:sp>
        <p:nvSpPr>
          <p:cNvPr id="29" name="TextBox 28">
            <a:extLst>
              <a:ext uri="{FF2B5EF4-FFF2-40B4-BE49-F238E27FC236}">
                <a16:creationId xmlns="" xmlns:a16="http://schemas.microsoft.com/office/drawing/2014/main" id="{88F9AF26-972B-4991-A6E6-F16D6B2A53B9}"/>
              </a:ext>
            </a:extLst>
          </p:cNvPr>
          <p:cNvSpPr txBox="1"/>
          <p:nvPr/>
        </p:nvSpPr>
        <p:spPr>
          <a:xfrm>
            <a:off x="4851030" y="1539361"/>
            <a:ext cx="377026" cy="230832"/>
          </a:xfrm>
          <a:prstGeom prst="rect">
            <a:avLst/>
          </a:prstGeom>
          <a:noFill/>
        </p:spPr>
        <p:txBody>
          <a:bodyPr wrap="none" rtlCol="0">
            <a:spAutoFit/>
          </a:bodyPr>
          <a:lstStyle/>
          <a:p>
            <a:r>
              <a:rPr lang="en-US" sz="900" dirty="0">
                <a:solidFill>
                  <a:schemeClr val="bg1"/>
                </a:solidFill>
              </a:rPr>
              <a:t>104</a:t>
            </a:r>
          </a:p>
        </p:txBody>
      </p:sp>
      <p:sp>
        <p:nvSpPr>
          <p:cNvPr id="32" name="TextBox 31">
            <a:extLst>
              <a:ext uri="{FF2B5EF4-FFF2-40B4-BE49-F238E27FC236}">
                <a16:creationId xmlns="" xmlns:a16="http://schemas.microsoft.com/office/drawing/2014/main" id="{CBD75139-A51B-49B2-B156-E60E643EB180}"/>
              </a:ext>
            </a:extLst>
          </p:cNvPr>
          <p:cNvSpPr txBox="1"/>
          <p:nvPr/>
        </p:nvSpPr>
        <p:spPr>
          <a:xfrm>
            <a:off x="4789939" y="1120158"/>
            <a:ext cx="377026" cy="230832"/>
          </a:xfrm>
          <a:prstGeom prst="rect">
            <a:avLst/>
          </a:prstGeom>
          <a:noFill/>
        </p:spPr>
        <p:txBody>
          <a:bodyPr wrap="none" rtlCol="0">
            <a:spAutoFit/>
          </a:bodyPr>
          <a:lstStyle/>
          <a:p>
            <a:r>
              <a:rPr lang="en-US" sz="900" dirty="0">
                <a:solidFill>
                  <a:schemeClr val="bg1"/>
                </a:solidFill>
              </a:rPr>
              <a:t>102</a:t>
            </a:r>
          </a:p>
        </p:txBody>
      </p:sp>
      <p:sp>
        <p:nvSpPr>
          <p:cNvPr id="34" name="TextBox 33">
            <a:extLst>
              <a:ext uri="{FF2B5EF4-FFF2-40B4-BE49-F238E27FC236}">
                <a16:creationId xmlns="" xmlns:a16="http://schemas.microsoft.com/office/drawing/2014/main" id="{C7970E1F-3515-49B1-8144-000BB438971C}"/>
              </a:ext>
            </a:extLst>
          </p:cNvPr>
          <p:cNvSpPr txBox="1"/>
          <p:nvPr/>
        </p:nvSpPr>
        <p:spPr>
          <a:xfrm>
            <a:off x="3719502" y="961575"/>
            <a:ext cx="377026" cy="230832"/>
          </a:xfrm>
          <a:prstGeom prst="rect">
            <a:avLst/>
          </a:prstGeom>
          <a:noFill/>
        </p:spPr>
        <p:txBody>
          <a:bodyPr wrap="none" rtlCol="0">
            <a:spAutoFit/>
          </a:bodyPr>
          <a:lstStyle/>
          <a:p>
            <a:r>
              <a:rPr lang="en-US" sz="900" dirty="0"/>
              <a:t>101</a:t>
            </a:r>
          </a:p>
        </p:txBody>
      </p:sp>
      <p:sp>
        <p:nvSpPr>
          <p:cNvPr id="35" name="TextBox 34">
            <a:extLst>
              <a:ext uri="{FF2B5EF4-FFF2-40B4-BE49-F238E27FC236}">
                <a16:creationId xmlns="" xmlns:a16="http://schemas.microsoft.com/office/drawing/2014/main" id="{B065D1C7-C70B-4EB4-9984-A7FC892F8532}"/>
              </a:ext>
            </a:extLst>
          </p:cNvPr>
          <p:cNvSpPr txBox="1"/>
          <p:nvPr/>
        </p:nvSpPr>
        <p:spPr>
          <a:xfrm>
            <a:off x="4251940" y="1192407"/>
            <a:ext cx="377026" cy="230832"/>
          </a:xfrm>
          <a:prstGeom prst="rect">
            <a:avLst/>
          </a:prstGeom>
          <a:noFill/>
        </p:spPr>
        <p:txBody>
          <a:bodyPr wrap="none" rtlCol="0">
            <a:spAutoFit/>
          </a:bodyPr>
          <a:lstStyle/>
          <a:p>
            <a:r>
              <a:rPr lang="en-US" sz="900" dirty="0">
                <a:solidFill>
                  <a:schemeClr val="bg1"/>
                </a:solidFill>
              </a:rPr>
              <a:t>102</a:t>
            </a:r>
          </a:p>
        </p:txBody>
      </p:sp>
      <p:sp>
        <p:nvSpPr>
          <p:cNvPr id="36" name="TextBox 35">
            <a:extLst>
              <a:ext uri="{FF2B5EF4-FFF2-40B4-BE49-F238E27FC236}">
                <a16:creationId xmlns="" xmlns:a16="http://schemas.microsoft.com/office/drawing/2014/main" id="{1360A4FE-83A2-4BC5-A242-BA6DAF63A4F3}"/>
              </a:ext>
            </a:extLst>
          </p:cNvPr>
          <p:cNvSpPr txBox="1"/>
          <p:nvPr/>
        </p:nvSpPr>
        <p:spPr>
          <a:xfrm>
            <a:off x="3905235" y="1208820"/>
            <a:ext cx="377026" cy="230832"/>
          </a:xfrm>
          <a:prstGeom prst="rect">
            <a:avLst/>
          </a:prstGeom>
          <a:noFill/>
        </p:spPr>
        <p:txBody>
          <a:bodyPr wrap="none" rtlCol="0">
            <a:spAutoFit/>
          </a:bodyPr>
          <a:lstStyle/>
          <a:p>
            <a:r>
              <a:rPr lang="en-US" sz="900" dirty="0">
                <a:solidFill>
                  <a:schemeClr val="bg1"/>
                </a:solidFill>
              </a:rPr>
              <a:t>103</a:t>
            </a:r>
          </a:p>
        </p:txBody>
      </p:sp>
      <p:sp>
        <p:nvSpPr>
          <p:cNvPr id="37" name="TextBox 36">
            <a:extLst>
              <a:ext uri="{FF2B5EF4-FFF2-40B4-BE49-F238E27FC236}">
                <a16:creationId xmlns="" xmlns:a16="http://schemas.microsoft.com/office/drawing/2014/main" id="{2C9BB511-4E78-4DF7-B268-DA69B4EAEDB1}"/>
              </a:ext>
            </a:extLst>
          </p:cNvPr>
          <p:cNvSpPr txBox="1"/>
          <p:nvPr/>
        </p:nvSpPr>
        <p:spPr>
          <a:xfrm>
            <a:off x="4310025" y="1670220"/>
            <a:ext cx="377026" cy="230832"/>
          </a:xfrm>
          <a:prstGeom prst="rect">
            <a:avLst/>
          </a:prstGeom>
          <a:noFill/>
        </p:spPr>
        <p:txBody>
          <a:bodyPr wrap="none" rtlCol="0">
            <a:spAutoFit/>
          </a:bodyPr>
          <a:lstStyle/>
          <a:p>
            <a:r>
              <a:rPr lang="en-US" sz="900" dirty="0">
                <a:solidFill>
                  <a:schemeClr val="bg1"/>
                </a:solidFill>
              </a:rPr>
              <a:t>104</a:t>
            </a:r>
          </a:p>
        </p:txBody>
      </p:sp>
      <p:sp>
        <p:nvSpPr>
          <p:cNvPr id="38" name="TextBox 37">
            <a:extLst>
              <a:ext uri="{FF2B5EF4-FFF2-40B4-BE49-F238E27FC236}">
                <a16:creationId xmlns="" xmlns:a16="http://schemas.microsoft.com/office/drawing/2014/main" id="{CD72E342-98DC-499F-9C7D-DD4A6C336B4E}"/>
              </a:ext>
            </a:extLst>
          </p:cNvPr>
          <p:cNvSpPr txBox="1"/>
          <p:nvPr/>
        </p:nvSpPr>
        <p:spPr>
          <a:xfrm>
            <a:off x="3595130" y="1717483"/>
            <a:ext cx="377026" cy="230832"/>
          </a:xfrm>
          <a:prstGeom prst="rect">
            <a:avLst/>
          </a:prstGeom>
          <a:noFill/>
        </p:spPr>
        <p:txBody>
          <a:bodyPr wrap="none" rtlCol="0">
            <a:spAutoFit/>
          </a:bodyPr>
          <a:lstStyle/>
          <a:p>
            <a:r>
              <a:rPr lang="en-US" sz="900" dirty="0">
                <a:solidFill>
                  <a:schemeClr val="bg1"/>
                </a:solidFill>
              </a:rPr>
              <a:t>106</a:t>
            </a:r>
          </a:p>
        </p:txBody>
      </p:sp>
      <p:sp>
        <p:nvSpPr>
          <p:cNvPr id="39" name="TextBox 38">
            <a:extLst>
              <a:ext uri="{FF2B5EF4-FFF2-40B4-BE49-F238E27FC236}">
                <a16:creationId xmlns="" xmlns:a16="http://schemas.microsoft.com/office/drawing/2014/main" id="{47CD1694-5BE1-4FD8-B282-21BF480346F5}"/>
              </a:ext>
            </a:extLst>
          </p:cNvPr>
          <p:cNvSpPr txBox="1"/>
          <p:nvPr/>
        </p:nvSpPr>
        <p:spPr>
          <a:xfrm>
            <a:off x="3813120" y="1523874"/>
            <a:ext cx="377026" cy="230832"/>
          </a:xfrm>
          <a:prstGeom prst="rect">
            <a:avLst/>
          </a:prstGeom>
          <a:noFill/>
        </p:spPr>
        <p:txBody>
          <a:bodyPr wrap="none" rtlCol="0">
            <a:spAutoFit/>
          </a:bodyPr>
          <a:lstStyle/>
          <a:p>
            <a:r>
              <a:rPr lang="en-US" sz="900" dirty="0">
                <a:solidFill>
                  <a:schemeClr val="bg1"/>
                </a:solidFill>
              </a:rPr>
              <a:t>105</a:t>
            </a:r>
          </a:p>
        </p:txBody>
      </p:sp>
      <p:sp>
        <p:nvSpPr>
          <p:cNvPr id="40" name="TextBox 39">
            <a:extLst>
              <a:ext uri="{FF2B5EF4-FFF2-40B4-BE49-F238E27FC236}">
                <a16:creationId xmlns="" xmlns:a16="http://schemas.microsoft.com/office/drawing/2014/main" id="{D28C6B27-08F5-4DF9-B84C-4FB4872731DB}"/>
              </a:ext>
            </a:extLst>
          </p:cNvPr>
          <p:cNvSpPr txBox="1"/>
          <p:nvPr/>
        </p:nvSpPr>
        <p:spPr>
          <a:xfrm>
            <a:off x="3813120" y="1935797"/>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284215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752600"/>
            <a:ext cx="8715850" cy="757130"/>
          </a:xfrm>
        </p:spPr>
        <p:txBody>
          <a:bodyPr/>
          <a:lstStyle/>
          <a:p>
            <a:r>
              <a:rPr lang="en-US" dirty="0"/>
              <a:t>Gonorrhea</a:t>
            </a:r>
          </a:p>
        </p:txBody>
      </p:sp>
      <p:sp>
        <p:nvSpPr>
          <p:cNvPr id="3" name="TextBox 2"/>
          <p:cNvSpPr txBox="1"/>
          <p:nvPr/>
        </p:nvSpPr>
        <p:spPr>
          <a:xfrm>
            <a:off x="1065212" y="3145845"/>
            <a:ext cx="8299075" cy="1323439"/>
          </a:xfrm>
          <a:prstGeom prst="rect">
            <a:avLst/>
          </a:prstGeom>
          <a:noFill/>
        </p:spPr>
        <p:txBody>
          <a:bodyPr wrap="square" rtlCol="0">
            <a:spAutoFit/>
          </a:bodyPr>
          <a:lstStyle/>
          <a:p>
            <a:r>
              <a:rPr lang="en-US" sz="1600" dirty="0"/>
              <a:t>Gonorrhea is a bacterial infection and can be treated with a combination of antibiotics. Untreated gonorrhea in women may lead to pelvic pain, infertility, and ectopic pregnancy. Men may experience scarring of the urethra. When gonorrhea spreads to the bloodstream, both men and women can experience arthritis, heart valve damage, or inflammation of the lining of the brain or spinal cord. </a:t>
            </a:r>
          </a:p>
        </p:txBody>
      </p:sp>
      <p:sp>
        <p:nvSpPr>
          <p:cNvPr id="4" name="TextBox 3"/>
          <p:cNvSpPr txBox="1"/>
          <p:nvPr/>
        </p:nvSpPr>
        <p:spPr>
          <a:xfrm>
            <a:off x="1065212" y="5105400"/>
            <a:ext cx="7239000" cy="584775"/>
          </a:xfrm>
          <a:prstGeom prst="rect">
            <a:avLst/>
          </a:prstGeom>
          <a:noFill/>
        </p:spPr>
        <p:txBody>
          <a:bodyPr wrap="square" rtlCol="0">
            <a:spAutoFit/>
          </a:bodyPr>
          <a:lstStyle/>
          <a:p>
            <a:r>
              <a:rPr lang="en-US" sz="1600" dirty="0"/>
              <a:t>Data note: All data are reported by labs and are not a measure of true incidence in the population as not all people seek care or are tested. </a:t>
            </a:r>
          </a:p>
        </p:txBody>
      </p:sp>
    </p:spTree>
    <p:extLst>
      <p:ext uri="{BB962C8B-B14F-4D97-AF65-F5344CB8AC3E}">
        <p14:creationId xmlns:p14="http://schemas.microsoft.com/office/powerpoint/2010/main" val="66171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536247472"/>
              </p:ext>
            </p:extLst>
          </p:nvPr>
        </p:nvGraphicFramePr>
        <p:xfrm>
          <a:off x="1306592" y="1284029"/>
          <a:ext cx="907340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79412" y="369625"/>
            <a:ext cx="11430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The gonorrhea rate in the Bronx was higher than all other NYC boroughs until it was surpassed by Manhattan in 2014</a:t>
            </a:r>
          </a:p>
        </p:txBody>
      </p:sp>
    </p:spTree>
    <p:extLst>
      <p:ext uri="{BB962C8B-B14F-4D97-AF65-F5344CB8AC3E}">
        <p14:creationId xmlns:p14="http://schemas.microsoft.com/office/powerpoint/2010/main" val="170624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228600"/>
            <a:ext cx="10969943" cy="830997"/>
          </a:xfrm>
        </p:spPr>
        <p:txBody>
          <a:bodyPr/>
          <a:lstStyle/>
          <a:p>
            <a:r>
              <a:rPr lang="en-US" dirty="0"/>
              <a:t>In the Bronx, those who are 20-24 year old, </a:t>
            </a:r>
            <a:r>
              <a:rPr lang="en-US" dirty="0" smtClean="0"/>
              <a:t>men, </a:t>
            </a:r>
            <a:r>
              <a:rPr lang="en-US" dirty="0"/>
              <a:t>and non-Hispanic black have the highest gonorrhea rates </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882414460"/>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FF5D0E31-61D4-4D64-B5E1-4E640BD92003}"/>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a:t>
            </a:r>
          </a:p>
        </p:txBody>
      </p:sp>
    </p:spTree>
    <p:extLst>
      <p:ext uri="{BB962C8B-B14F-4D97-AF65-F5344CB8AC3E}">
        <p14:creationId xmlns:p14="http://schemas.microsoft.com/office/powerpoint/2010/main" val="281852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2639141877"/>
              </p:ext>
            </p:extLst>
          </p:nvPr>
        </p:nvGraphicFramePr>
        <p:xfrm>
          <a:off x="430971" y="1284029"/>
          <a:ext cx="9949027"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03213" y="369625"/>
            <a:ext cx="10645484"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Gonorrhea rates were similar among men and women through the early 2010s, but have since diverged</a:t>
            </a:r>
          </a:p>
        </p:txBody>
      </p:sp>
    </p:spTree>
    <p:extLst>
      <p:ext uri="{BB962C8B-B14F-4D97-AF65-F5344CB8AC3E}">
        <p14:creationId xmlns:p14="http://schemas.microsoft.com/office/powerpoint/2010/main" val="156023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74163529"/>
              </p:ext>
            </p:extLst>
          </p:nvPr>
        </p:nvGraphicFramePr>
        <p:xfrm>
          <a:off x="531813" y="1284029"/>
          <a:ext cx="1016576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531812" y="381000"/>
            <a:ext cx="11125200" cy="437043"/>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gonorrhea rate is highest among those 15-29y</a:t>
            </a:r>
          </a:p>
        </p:txBody>
      </p:sp>
    </p:spTree>
    <p:extLst>
      <p:ext uri="{BB962C8B-B14F-4D97-AF65-F5344CB8AC3E}">
        <p14:creationId xmlns:p14="http://schemas.microsoft.com/office/powerpoint/2010/main" val="128145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6612" y="6455233"/>
            <a:ext cx="4295215" cy="276999"/>
          </a:xfrm>
          <a:prstGeom prst="rect">
            <a:avLst/>
          </a:prstGeom>
          <a:noFill/>
        </p:spPr>
        <p:txBody>
          <a:bodyPr wrap="none" rtlCol="0">
            <a:spAutoFit/>
          </a:bodyPr>
          <a:lstStyle/>
          <a:p>
            <a:r>
              <a:rPr lang="en-US" sz="1200" dirty="0"/>
              <a:t>Data source: CDC Wonder STD Morbidity Data, 2000-2014. </a:t>
            </a:r>
          </a:p>
        </p:txBody>
      </p:sp>
      <p:sp>
        <p:nvSpPr>
          <p:cNvPr id="11" name="TextBox 10"/>
          <p:cNvSpPr txBox="1"/>
          <p:nvPr/>
        </p:nvSpPr>
        <p:spPr>
          <a:xfrm>
            <a:off x="303212" y="5808902"/>
            <a:ext cx="184731" cy="646331"/>
          </a:xfrm>
          <a:prstGeom prst="rect">
            <a:avLst/>
          </a:prstGeom>
          <a:noFill/>
        </p:spPr>
        <p:txBody>
          <a:bodyPr wrap="none" rtlCol="0">
            <a:spAutoFit/>
          </a:bodyPr>
          <a:lstStyle/>
          <a:p>
            <a:r>
              <a:rPr lang="en-US" dirty="0"/>
              <a:t/>
            </a:r>
            <a:br>
              <a:rPr lang="en-US" dirty="0"/>
            </a:br>
            <a:endParaRPr lang="en-US" dirty="0"/>
          </a:p>
        </p:txBody>
      </p:sp>
      <p:graphicFrame>
        <p:nvGraphicFramePr>
          <p:cNvPr id="12" name="Chart 11">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995958311"/>
              </p:ext>
            </p:extLst>
          </p:nvPr>
        </p:nvGraphicFramePr>
        <p:xfrm>
          <a:off x="836612" y="1219200"/>
          <a:ext cx="9753600" cy="51866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65112" y="152400"/>
            <a:ext cx="11658600" cy="892552"/>
          </a:xfrm>
          <a:prstGeom prst="rect">
            <a:avLst/>
          </a:prstGeom>
          <a:noFill/>
        </p:spPr>
        <p:txBody>
          <a:bodyPr wrap="square" rtlCol="0" anchor="ctr">
            <a:spAutoFit/>
          </a:bodyPr>
          <a:lstStyle/>
          <a:p>
            <a:r>
              <a:rPr lang="en-US" sz="2600" b="1" dirty="0"/>
              <a:t>Nationally, chlamydia and primary &amp; secondary syphilis rates are on the rise; the gonorrhea rate was lowest in 2009, but has recently increased</a:t>
            </a:r>
          </a:p>
        </p:txBody>
      </p:sp>
      <p:sp>
        <p:nvSpPr>
          <p:cNvPr id="10" name="TextBox 9">
            <a:extLst>
              <a:ext uri="{FF2B5EF4-FFF2-40B4-BE49-F238E27FC236}">
                <a16:creationId xmlns="" xmlns:a16="http://schemas.microsoft.com/office/drawing/2014/main" id="{7F53ABD4-D2E8-4C21-8474-A910949FDFC6}"/>
              </a:ext>
            </a:extLst>
          </p:cNvPr>
          <p:cNvSpPr txBox="1"/>
          <p:nvPr/>
        </p:nvSpPr>
        <p:spPr>
          <a:xfrm>
            <a:off x="7750931" y="3166185"/>
            <a:ext cx="3429000" cy="646331"/>
          </a:xfrm>
          <a:prstGeom prst="rect">
            <a:avLst/>
          </a:prstGeom>
          <a:noFill/>
        </p:spPr>
        <p:txBody>
          <a:bodyPr wrap="square" rtlCol="0">
            <a:spAutoFit/>
          </a:bodyPr>
          <a:lstStyle/>
          <a:p>
            <a:pPr algn="ctr"/>
            <a:r>
              <a:rPr lang="en-US" dirty="0"/>
              <a:t>Increasing rates may be due to improved STD screening.</a:t>
            </a:r>
          </a:p>
        </p:txBody>
      </p:sp>
    </p:spTree>
    <p:extLst>
      <p:ext uri="{BB962C8B-B14F-4D97-AF65-F5344CB8AC3E}">
        <p14:creationId xmlns:p14="http://schemas.microsoft.com/office/powerpoint/2010/main" val="78262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718424891"/>
              </p:ext>
            </p:extLst>
          </p:nvPr>
        </p:nvGraphicFramePr>
        <p:xfrm>
          <a:off x="379412" y="1284029"/>
          <a:ext cx="1000058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227013" y="304800"/>
            <a:ext cx="11026484"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gonorrhea rate has increased by 87% for </a:t>
            </a:r>
            <a:r>
              <a:rPr lang="en-US" sz="2800" u="sng" dirty="0"/>
              <a:t>25-29 year old </a:t>
            </a:r>
            <a:r>
              <a:rPr lang="en-US" sz="2800" u="sng" dirty="0" smtClean="0"/>
              <a:t>men</a:t>
            </a:r>
            <a:endParaRPr lang="en-US" sz="2800" u="sng" dirty="0"/>
          </a:p>
        </p:txBody>
      </p:sp>
    </p:spTree>
    <p:extLst>
      <p:ext uri="{BB962C8B-B14F-4D97-AF65-F5344CB8AC3E}">
        <p14:creationId xmlns:p14="http://schemas.microsoft.com/office/powerpoint/2010/main" val="6915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597057406"/>
              </p:ext>
            </p:extLst>
          </p:nvPr>
        </p:nvGraphicFramePr>
        <p:xfrm>
          <a:off x="683725" y="1284029"/>
          <a:ext cx="9696273"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227013" y="369625"/>
            <a:ext cx="11026484"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gonorrhea rate has increased by 167% for those who are non-Hispanic black</a:t>
            </a:r>
          </a:p>
        </p:txBody>
      </p:sp>
    </p:spTree>
    <p:extLst>
      <p:ext uri="{BB962C8B-B14F-4D97-AF65-F5344CB8AC3E}">
        <p14:creationId xmlns:p14="http://schemas.microsoft.com/office/powerpoint/2010/main" val="189337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679242655"/>
              </p:ext>
            </p:extLst>
          </p:nvPr>
        </p:nvGraphicFramePr>
        <p:xfrm>
          <a:off x="379412" y="1284029"/>
          <a:ext cx="1000058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03212" y="369625"/>
            <a:ext cx="10972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gonorrhea rate has increased by 244% for </a:t>
            </a:r>
            <a:r>
              <a:rPr lang="en-US" sz="2800" u="sng" dirty="0"/>
              <a:t>non-Hispanic black </a:t>
            </a:r>
            <a:r>
              <a:rPr lang="en-US" sz="2800" u="sng" dirty="0" smtClean="0"/>
              <a:t>men</a:t>
            </a:r>
            <a:endParaRPr lang="en-US" sz="2800" u="sng" dirty="0"/>
          </a:p>
        </p:txBody>
      </p:sp>
    </p:spTree>
    <p:extLst>
      <p:ext uri="{BB962C8B-B14F-4D97-AF65-F5344CB8AC3E}">
        <p14:creationId xmlns:p14="http://schemas.microsoft.com/office/powerpoint/2010/main" val="116188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379413" y="307703"/>
            <a:ext cx="10857786" cy="830997"/>
          </a:xfrm>
        </p:spPr>
        <p:txBody>
          <a:bodyPr/>
          <a:lstStyle/>
          <a:p>
            <a:r>
              <a:rPr lang="en-US" dirty="0"/>
              <a:t>In NYC, the gonorrhea rate increases as neighborhood poverty level increases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465871179"/>
              </p:ext>
            </p:extLst>
          </p:nvPr>
        </p:nvGraphicFramePr>
        <p:xfrm>
          <a:off x="531812" y="1219200"/>
          <a:ext cx="10439400" cy="510970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FF5D0E31-61D4-4D64-B5E1-4E640BD92003}"/>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*Federal poverty level</a:t>
            </a:r>
          </a:p>
        </p:txBody>
      </p:sp>
    </p:spTree>
    <p:extLst>
      <p:ext uri="{BB962C8B-B14F-4D97-AF65-F5344CB8AC3E}">
        <p14:creationId xmlns:p14="http://schemas.microsoft.com/office/powerpoint/2010/main" val="67316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 y="914400"/>
            <a:ext cx="6552422" cy="5499188"/>
          </a:xfrm>
          <a:prstGeom prst="rect">
            <a:avLst/>
          </a:prstGeom>
        </p:spPr>
      </p:pic>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a:t>
            </a:r>
          </a:p>
        </p:txBody>
      </p:sp>
      <p:sp>
        <p:nvSpPr>
          <p:cNvPr id="5" name="Title 4">
            <a:extLst>
              <a:ext uri="{FF2B5EF4-FFF2-40B4-BE49-F238E27FC236}">
                <a16:creationId xmlns="" xmlns:a16="http://schemas.microsoft.com/office/drawing/2014/main" id="{4BC54A65-8EBC-4C9C-A1DC-E691A581CF89}"/>
              </a:ext>
            </a:extLst>
          </p:cNvPr>
          <p:cNvSpPr>
            <a:spLocks noGrp="1"/>
          </p:cNvSpPr>
          <p:nvPr>
            <p:ph type="title"/>
          </p:nvPr>
        </p:nvSpPr>
        <p:spPr>
          <a:xfrm>
            <a:off x="379412" y="132648"/>
            <a:ext cx="10972800" cy="781752"/>
          </a:xfrm>
        </p:spPr>
        <p:txBody>
          <a:bodyPr/>
          <a:lstStyle/>
          <a:p>
            <a:r>
              <a:rPr lang="en-US" sz="2800" dirty="0"/>
              <a:t>The burden of gonorrhea is highest in Chelsea/West village, Upper Manhattan, Central Brooklyn, and the South Bronx</a:t>
            </a:r>
          </a:p>
        </p:txBody>
      </p:sp>
      <p:graphicFrame>
        <p:nvGraphicFramePr>
          <p:cNvPr id="7" name="Chart 6">
            <a:extLst>
              <a:ext uri="{FF2B5EF4-FFF2-40B4-BE49-F238E27FC236}">
                <a16:creationId xmlns="" xmlns:a16="http://schemas.microsoft.com/office/drawing/2014/main" id="{72CCD010-7FA4-4674-9D23-2DAE98FDB67A}"/>
              </a:ext>
            </a:extLst>
          </p:cNvPr>
          <p:cNvGraphicFramePr/>
          <p:nvPr>
            <p:extLst>
              <p:ext uri="{D42A27DB-BD31-4B8C-83A1-F6EECF244321}">
                <p14:modId xmlns:p14="http://schemas.microsoft.com/office/powerpoint/2010/main" val="2302625486"/>
              </p:ext>
            </p:extLst>
          </p:nvPr>
        </p:nvGraphicFramePr>
        <p:xfrm>
          <a:off x="6094412" y="914400"/>
          <a:ext cx="5943599" cy="4979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729401594"/>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 xmlns:a16="http://schemas.microsoft.com/office/drawing/2014/main" val="20000"/>
                    </a:ext>
                  </a:extLst>
                </a:gridCol>
                <a:gridCol w="1455215">
                  <a:extLst>
                    <a:ext uri="{9D8B030D-6E8A-4147-A177-3AD203B41FA5}">
                      <a16:colId xmlns="" xmlns:a16="http://schemas.microsoft.com/office/drawing/2014/main"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bl>
          </a:graphicData>
        </a:graphic>
      </p:graphicFrame>
      <p:sp>
        <p:nvSpPr>
          <p:cNvPr id="43" name="TextBox 42">
            <a:extLst>
              <a:ext uri="{FF2B5EF4-FFF2-40B4-BE49-F238E27FC236}">
                <a16:creationId xmlns="" xmlns:a16="http://schemas.microsoft.com/office/drawing/2014/main" id="{88F9AF26-972B-4991-A6E6-F16D6B2A53B9}"/>
              </a:ext>
            </a:extLst>
          </p:cNvPr>
          <p:cNvSpPr txBox="1"/>
          <p:nvPr/>
        </p:nvSpPr>
        <p:spPr>
          <a:xfrm>
            <a:off x="4851030" y="1654777"/>
            <a:ext cx="377026" cy="230832"/>
          </a:xfrm>
          <a:prstGeom prst="rect">
            <a:avLst/>
          </a:prstGeom>
          <a:noFill/>
        </p:spPr>
        <p:txBody>
          <a:bodyPr wrap="none" rtlCol="0">
            <a:spAutoFit/>
          </a:bodyPr>
          <a:lstStyle/>
          <a:p>
            <a:r>
              <a:rPr lang="en-US" sz="900" dirty="0">
                <a:solidFill>
                  <a:schemeClr val="bg1"/>
                </a:solidFill>
              </a:rPr>
              <a:t>104</a:t>
            </a:r>
          </a:p>
        </p:txBody>
      </p:sp>
      <p:sp>
        <p:nvSpPr>
          <p:cNvPr id="44" name="TextBox 43">
            <a:extLst>
              <a:ext uri="{FF2B5EF4-FFF2-40B4-BE49-F238E27FC236}">
                <a16:creationId xmlns="" xmlns:a16="http://schemas.microsoft.com/office/drawing/2014/main" id="{CBD75139-A51B-49B2-B156-E60E643EB180}"/>
              </a:ext>
            </a:extLst>
          </p:cNvPr>
          <p:cNvSpPr txBox="1"/>
          <p:nvPr/>
        </p:nvSpPr>
        <p:spPr>
          <a:xfrm>
            <a:off x="4789939" y="1235574"/>
            <a:ext cx="377026" cy="230832"/>
          </a:xfrm>
          <a:prstGeom prst="rect">
            <a:avLst/>
          </a:prstGeom>
          <a:noFill/>
        </p:spPr>
        <p:txBody>
          <a:bodyPr wrap="none" rtlCol="0">
            <a:spAutoFit/>
          </a:bodyPr>
          <a:lstStyle/>
          <a:p>
            <a:r>
              <a:rPr lang="en-US" sz="900" dirty="0">
                <a:solidFill>
                  <a:schemeClr val="bg1"/>
                </a:solidFill>
              </a:rPr>
              <a:t>102</a:t>
            </a:r>
          </a:p>
        </p:txBody>
      </p:sp>
      <p:sp>
        <p:nvSpPr>
          <p:cNvPr id="45" name="TextBox 44">
            <a:extLst>
              <a:ext uri="{FF2B5EF4-FFF2-40B4-BE49-F238E27FC236}">
                <a16:creationId xmlns="" xmlns:a16="http://schemas.microsoft.com/office/drawing/2014/main" id="{C7970E1F-3515-49B1-8144-000BB438971C}"/>
              </a:ext>
            </a:extLst>
          </p:cNvPr>
          <p:cNvSpPr txBox="1"/>
          <p:nvPr/>
        </p:nvSpPr>
        <p:spPr>
          <a:xfrm>
            <a:off x="3744486" y="1120158"/>
            <a:ext cx="377026" cy="230832"/>
          </a:xfrm>
          <a:prstGeom prst="rect">
            <a:avLst/>
          </a:prstGeom>
          <a:noFill/>
        </p:spPr>
        <p:txBody>
          <a:bodyPr wrap="none" rtlCol="0">
            <a:spAutoFit/>
          </a:bodyPr>
          <a:lstStyle/>
          <a:p>
            <a:r>
              <a:rPr lang="en-US" sz="900" dirty="0"/>
              <a:t>101</a:t>
            </a:r>
          </a:p>
        </p:txBody>
      </p:sp>
      <p:sp>
        <p:nvSpPr>
          <p:cNvPr id="46" name="TextBox 45">
            <a:extLst>
              <a:ext uri="{FF2B5EF4-FFF2-40B4-BE49-F238E27FC236}">
                <a16:creationId xmlns="" xmlns:a16="http://schemas.microsoft.com/office/drawing/2014/main" id="{B065D1C7-C70B-4EB4-9984-A7FC892F8532}"/>
              </a:ext>
            </a:extLst>
          </p:cNvPr>
          <p:cNvSpPr txBox="1"/>
          <p:nvPr/>
        </p:nvSpPr>
        <p:spPr>
          <a:xfrm>
            <a:off x="4251940" y="1307823"/>
            <a:ext cx="377026" cy="230832"/>
          </a:xfrm>
          <a:prstGeom prst="rect">
            <a:avLst/>
          </a:prstGeom>
          <a:noFill/>
        </p:spPr>
        <p:txBody>
          <a:bodyPr wrap="none" rtlCol="0">
            <a:spAutoFit/>
          </a:bodyPr>
          <a:lstStyle/>
          <a:p>
            <a:r>
              <a:rPr lang="en-US" sz="900" dirty="0"/>
              <a:t>102</a:t>
            </a:r>
          </a:p>
        </p:txBody>
      </p:sp>
      <p:sp>
        <p:nvSpPr>
          <p:cNvPr id="47" name="TextBox 46">
            <a:extLst>
              <a:ext uri="{FF2B5EF4-FFF2-40B4-BE49-F238E27FC236}">
                <a16:creationId xmlns="" xmlns:a16="http://schemas.microsoft.com/office/drawing/2014/main" id="{1360A4FE-83A2-4BC5-A242-BA6DAF63A4F3}"/>
              </a:ext>
            </a:extLst>
          </p:cNvPr>
          <p:cNvSpPr txBox="1"/>
          <p:nvPr/>
        </p:nvSpPr>
        <p:spPr>
          <a:xfrm>
            <a:off x="3932999" y="1408458"/>
            <a:ext cx="377026" cy="230832"/>
          </a:xfrm>
          <a:prstGeom prst="rect">
            <a:avLst/>
          </a:prstGeom>
          <a:noFill/>
        </p:spPr>
        <p:txBody>
          <a:bodyPr wrap="none" rtlCol="0">
            <a:spAutoFit/>
          </a:bodyPr>
          <a:lstStyle/>
          <a:p>
            <a:r>
              <a:rPr lang="en-US" sz="900" dirty="0">
                <a:solidFill>
                  <a:schemeClr val="bg1"/>
                </a:solidFill>
              </a:rPr>
              <a:t>103</a:t>
            </a:r>
          </a:p>
        </p:txBody>
      </p:sp>
      <p:sp>
        <p:nvSpPr>
          <p:cNvPr id="48" name="TextBox 47">
            <a:extLst>
              <a:ext uri="{FF2B5EF4-FFF2-40B4-BE49-F238E27FC236}">
                <a16:creationId xmlns="" xmlns:a16="http://schemas.microsoft.com/office/drawing/2014/main" id="{2C9BB511-4E78-4DF7-B268-DA69B4EAEDB1}"/>
              </a:ext>
            </a:extLst>
          </p:cNvPr>
          <p:cNvSpPr txBox="1"/>
          <p:nvPr/>
        </p:nvSpPr>
        <p:spPr>
          <a:xfrm>
            <a:off x="4251940" y="1756735"/>
            <a:ext cx="377026" cy="230832"/>
          </a:xfrm>
          <a:prstGeom prst="rect">
            <a:avLst/>
          </a:prstGeom>
          <a:noFill/>
        </p:spPr>
        <p:txBody>
          <a:bodyPr wrap="none" rtlCol="0">
            <a:spAutoFit/>
          </a:bodyPr>
          <a:lstStyle/>
          <a:p>
            <a:r>
              <a:rPr lang="en-US" sz="900" dirty="0"/>
              <a:t>104</a:t>
            </a:r>
          </a:p>
        </p:txBody>
      </p:sp>
      <p:sp>
        <p:nvSpPr>
          <p:cNvPr id="49" name="TextBox 48">
            <a:extLst>
              <a:ext uri="{FF2B5EF4-FFF2-40B4-BE49-F238E27FC236}">
                <a16:creationId xmlns="" xmlns:a16="http://schemas.microsoft.com/office/drawing/2014/main" id="{CD72E342-98DC-499F-9C7D-DD4A6C336B4E}"/>
              </a:ext>
            </a:extLst>
          </p:cNvPr>
          <p:cNvSpPr txBox="1"/>
          <p:nvPr/>
        </p:nvSpPr>
        <p:spPr>
          <a:xfrm>
            <a:off x="3624607" y="1879000"/>
            <a:ext cx="377026" cy="230832"/>
          </a:xfrm>
          <a:prstGeom prst="rect">
            <a:avLst/>
          </a:prstGeom>
          <a:noFill/>
        </p:spPr>
        <p:txBody>
          <a:bodyPr wrap="none" rtlCol="0">
            <a:spAutoFit/>
          </a:bodyPr>
          <a:lstStyle/>
          <a:p>
            <a:r>
              <a:rPr lang="en-US" sz="900" dirty="0">
                <a:solidFill>
                  <a:schemeClr val="bg1"/>
                </a:solidFill>
              </a:rPr>
              <a:t>106</a:t>
            </a:r>
          </a:p>
        </p:txBody>
      </p:sp>
      <p:sp>
        <p:nvSpPr>
          <p:cNvPr id="50" name="TextBox 49">
            <a:extLst>
              <a:ext uri="{FF2B5EF4-FFF2-40B4-BE49-F238E27FC236}">
                <a16:creationId xmlns="" xmlns:a16="http://schemas.microsoft.com/office/drawing/2014/main" id="{47CD1694-5BE1-4FD8-B282-21BF480346F5}"/>
              </a:ext>
            </a:extLst>
          </p:cNvPr>
          <p:cNvSpPr txBox="1"/>
          <p:nvPr/>
        </p:nvSpPr>
        <p:spPr>
          <a:xfrm>
            <a:off x="3829354" y="1715673"/>
            <a:ext cx="377026" cy="230832"/>
          </a:xfrm>
          <a:prstGeom prst="rect">
            <a:avLst/>
          </a:prstGeom>
          <a:noFill/>
        </p:spPr>
        <p:txBody>
          <a:bodyPr wrap="none" rtlCol="0">
            <a:spAutoFit/>
          </a:bodyPr>
          <a:lstStyle/>
          <a:p>
            <a:r>
              <a:rPr lang="en-US" sz="900" dirty="0">
                <a:solidFill>
                  <a:schemeClr val="bg1"/>
                </a:solidFill>
              </a:rPr>
              <a:t>105</a:t>
            </a:r>
          </a:p>
        </p:txBody>
      </p:sp>
      <p:sp>
        <p:nvSpPr>
          <p:cNvPr id="51" name="TextBox 50">
            <a:extLst>
              <a:ext uri="{FF2B5EF4-FFF2-40B4-BE49-F238E27FC236}">
                <a16:creationId xmlns="" xmlns:a16="http://schemas.microsoft.com/office/drawing/2014/main" id="{D28C6B27-08F5-4DF9-B84C-4FB4872731DB}"/>
              </a:ext>
            </a:extLst>
          </p:cNvPr>
          <p:cNvSpPr txBox="1"/>
          <p:nvPr/>
        </p:nvSpPr>
        <p:spPr>
          <a:xfrm>
            <a:off x="3813120" y="2051213"/>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2628997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057400"/>
            <a:ext cx="8715850" cy="1421928"/>
          </a:xfrm>
        </p:spPr>
        <p:txBody>
          <a:bodyPr/>
          <a:lstStyle/>
          <a:p>
            <a:r>
              <a:rPr lang="en-US" dirty="0"/>
              <a:t>Primary and secondary (P&amp;S) syphilis </a:t>
            </a:r>
          </a:p>
        </p:txBody>
      </p:sp>
      <p:sp>
        <p:nvSpPr>
          <p:cNvPr id="3" name="TextBox 2"/>
          <p:cNvSpPr txBox="1"/>
          <p:nvPr/>
        </p:nvSpPr>
        <p:spPr>
          <a:xfrm>
            <a:off x="1065212" y="3799582"/>
            <a:ext cx="8305800" cy="1077218"/>
          </a:xfrm>
          <a:prstGeom prst="rect">
            <a:avLst/>
          </a:prstGeom>
          <a:noFill/>
        </p:spPr>
        <p:txBody>
          <a:bodyPr wrap="square" rtlCol="0">
            <a:spAutoFit/>
          </a:bodyPr>
          <a:lstStyle/>
          <a:p>
            <a:r>
              <a:rPr lang="en-US" sz="1600" dirty="0"/>
              <a:t>Primary syphilis is the first stage of syphilis. Individuals with primary syphilis tend to have sores at the original site of infection. If untreated, it may progress to secondary syphilis, symptoms of which include skin rash, swollen lymph nodes, and fever. </a:t>
            </a:r>
          </a:p>
          <a:p>
            <a:r>
              <a:rPr lang="en-US" sz="1600" dirty="0"/>
              <a:t>Individuals recently infected with syphilis are likely to be co-infected with HIV.  </a:t>
            </a:r>
          </a:p>
        </p:txBody>
      </p:sp>
      <p:sp>
        <p:nvSpPr>
          <p:cNvPr id="4" name="TextBox 3"/>
          <p:cNvSpPr txBox="1"/>
          <p:nvPr/>
        </p:nvSpPr>
        <p:spPr>
          <a:xfrm>
            <a:off x="1065212" y="5105400"/>
            <a:ext cx="7239000" cy="584775"/>
          </a:xfrm>
          <a:prstGeom prst="rect">
            <a:avLst/>
          </a:prstGeom>
          <a:noFill/>
        </p:spPr>
        <p:txBody>
          <a:bodyPr wrap="square" rtlCol="0">
            <a:spAutoFit/>
          </a:bodyPr>
          <a:lstStyle/>
          <a:p>
            <a:r>
              <a:rPr lang="en-US" sz="1600" dirty="0"/>
              <a:t>Data note: All data are reported by labs and are not a measure of true incidence in the population as not all people seek care or are tested. </a:t>
            </a:r>
          </a:p>
        </p:txBody>
      </p:sp>
    </p:spTree>
    <p:extLst>
      <p:ext uri="{BB962C8B-B14F-4D97-AF65-F5344CB8AC3E}">
        <p14:creationId xmlns:p14="http://schemas.microsoft.com/office/powerpoint/2010/main" val="361801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688041117"/>
              </p:ext>
            </p:extLst>
          </p:nvPr>
        </p:nvGraphicFramePr>
        <p:xfrm>
          <a:off x="303212" y="990600"/>
          <a:ext cx="10076786" cy="52537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189706" y="238678"/>
            <a:ext cx="11809413" cy="437043"/>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The Bronx’s P&amp;S syphilis rate has increased over 20-fold since 2000</a:t>
            </a:r>
          </a:p>
        </p:txBody>
      </p:sp>
    </p:spTree>
    <p:extLst>
      <p:ext uri="{BB962C8B-B14F-4D97-AF65-F5344CB8AC3E}">
        <p14:creationId xmlns:p14="http://schemas.microsoft.com/office/powerpoint/2010/main" val="3939868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494426" y="238974"/>
            <a:ext cx="11199973" cy="781752"/>
          </a:xfrm>
        </p:spPr>
        <p:txBody>
          <a:bodyPr/>
          <a:lstStyle/>
          <a:p>
            <a:r>
              <a:rPr lang="en-US" sz="2800" dirty="0"/>
              <a:t>In the Bronx, the P&amp;S syphilis rate is higher for </a:t>
            </a:r>
            <a:r>
              <a:rPr lang="en-US" sz="2800" dirty="0" smtClean="0"/>
              <a:t>men than women</a:t>
            </a:r>
            <a:endParaRPr lang="en-US" sz="2800" dirty="0"/>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782243110"/>
              </p:ext>
            </p:extLst>
          </p:nvPr>
        </p:nvGraphicFramePr>
        <p:xfrm>
          <a:off x="457040" y="1175266"/>
          <a:ext cx="9752171" cy="5190365"/>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FF5D0E31-61D4-4D64-B5E1-4E640BD92003}"/>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a:t>
            </a:r>
          </a:p>
        </p:txBody>
      </p:sp>
      <p:sp>
        <p:nvSpPr>
          <p:cNvPr id="7" name="TextBox 6"/>
          <p:cNvSpPr txBox="1"/>
          <p:nvPr/>
        </p:nvSpPr>
        <p:spPr>
          <a:xfrm>
            <a:off x="6780212" y="990600"/>
            <a:ext cx="1447800" cy="369332"/>
          </a:xfrm>
          <a:prstGeom prst="rect">
            <a:avLst/>
          </a:prstGeom>
          <a:solidFill>
            <a:schemeClr val="bg1"/>
          </a:solidFill>
        </p:spPr>
        <p:txBody>
          <a:bodyPr wrap="square" rtlCol="0">
            <a:spAutoFit/>
          </a:bodyPr>
          <a:lstStyle/>
          <a:p>
            <a:pPr algn="ctr"/>
            <a:r>
              <a:rPr lang="en-US" i="1" dirty="0" smtClean="0"/>
              <a:t>Men only</a:t>
            </a:r>
            <a:endParaRPr lang="en-US" i="1" dirty="0"/>
          </a:p>
        </p:txBody>
      </p:sp>
    </p:spTree>
    <p:extLst>
      <p:ext uri="{BB962C8B-B14F-4D97-AF65-F5344CB8AC3E}">
        <p14:creationId xmlns:p14="http://schemas.microsoft.com/office/powerpoint/2010/main" val="427098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STD Surveillance Data, 2000-2016</a:t>
            </a:r>
          </a:p>
          <a:p>
            <a:r>
              <a:rPr lang="en-US" sz="1200" dirty="0"/>
              <a:t>.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71936169"/>
              </p:ext>
            </p:extLst>
          </p:nvPr>
        </p:nvGraphicFramePr>
        <p:xfrm>
          <a:off x="312515" y="1219200"/>
          <a:ext cx="10277697" cy="50251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455613" y="304800"/>
            <a:ext cx="10493084"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P&amp;S syphilis rate has increased 90-fold among 25-29 year old </a:t>
            </a:r>
            <a:r>
              <a:rPr lang="en-US" sz="2800" dirty="0" smtClean="0"/>
              <a:t>men</a:t>
            </a:r>
            <a:endParaRPr lang="en-US" sz="2800" dirty="0"/>
          </a:p>
        </p:txBody>
      </p:sp>
    </p:spTree>
    <p:extLst>
      <p:ext uri="{BB962C8B-B14F-4D97-AF65-F5344CB8AC3E}">
        <p14:creationId xmlns:p14="http://schemas.microsoft.com/office/powerpoint/2010/main" val="320958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220375067"/>
              </p:ext>
            </p:extLst>
          </p:nvPr>
        </p:nvGraphicFramePr>
        <p:xfrm>
          <a:off x="531812" y="1219200"/>
          <a:ext cx="9771986" cy="50251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35171" y="304800"/>
            <a:ext cx="10842125"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P&amp;S syphilis rate has increased nearly 30-fold among non-Hispanic black </a:t>
            </a:r>
            <a:r>
              <a:rPr lang="en-US" sz="2800" dirty="0" smtClean="0"/>
              <a:t>men</a:t>
            </a:r>
            <a:endParaRPr lang="en-US" sz="2800" dirty="0"/>
          </a:p>
        </p:txBody>
      </p:sp>
    </p:spTree>
    <p:extLst>
      <p:ext uri="{BB962C8B-B14F-4D97-AF65-F5344CB8AC3E}">
        <p14:creationId xmlns:p14="http://schemas.microsoft.com/office/powerpoint/2010/main" val="134321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6612" y="6405833"/>
            <a:ext cx="3884974" cy="276999"/>
          </a:xfrm>
          <a:prstGeom prst="rect">
            <a:avLst/>
          </a:prstGeom>
          <a:noFill/>
        </p:spPr>
        <p:txBody>
          <a:bodyPr wrap="none" rtlCol="0">
            <a:spAutoFit/>
          </a:bodyPr>
          <a:lstStyle/>
          <a:p>
            <a:r>
              <a:rPr lang="en-US" sz="1200" dirty="0"/>
              <a:t>Data source: Youth Risk Behavior Survey, 1997-2017. </a:t>
            </a:r>
          </a:p>
        </p:txBody>
      </p:sp>
      <p:sp>
        <p:nvSpPr>
          <p:cNvPr id="11" name="TextBox 10"/>
          <p:cNvSpPr txBox="1"/>
          <p:nvPr/>
        </p:nvSpPr>
        <p:spPr>
          <a:xfrm>
            <a:off x="303212" y="5808902"/>
            <a:ext cx="184731" cy="646331"/>
          </a:xfrm>
          <a:prstGeom prst="rect">
            <a:avLst/>
          </a:prstGeom>
          <a:noFill/>
        </p:spPr>
        <p:txBody>
          <a:bodyPr wrap="none" rtlCol="0">
            <a:spAutoFit/>
          </a:bodyPr>
          <a:lstStyle/>
          <a:p>
            <a:r>
              <a:rPr lang="en-US" dirty="0"/>
              <a:t/>
            </a:r>
            <a:br>
              <a:rPr lang="en-US" dirty="0"/>
            </a:br>
            <a:endParaRPr lang="en-US" dirty="0"/>
          </a:p>
        </p:txBody>
      </p:sp>
      <p:graphicFrame>
        <p:nvGraphicFramePr>
          <p:cNvPr id="12" name="Chart 11">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697879194"/>
              </p:ext>
            </p:extLst>
          </p:nvPr>
        </p:nvGraphicFramePr>
        <p:xfrm>
          <a:off x="811471" y="1295400"/>
          <a:ext cx="9220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08012" y="495546"/>
            <a:ext cx="10820400" cy="523220"/>
          </a:xfrm>
          <a:prstGeom prst="rect">
            <a:avLst/>
          </a:prstGeom>
          <a:noFill/>
        </p:spPr>
        <p:txBody>
          <a:bodyPr wrap="square" rtlCol="0" anchor="ctr">
            <a:spAutoFit/>
          </a:bodyPr>
          <a:lstStyle/>
          <a:p>
            <a:r>
              <a:rPr lang="en-US" sz="2800" b="1" dirty="0"/>
              <a:t>Condom use is dropping among youth in </a:t>
            </a:r>
            <a:r>
              <a:rPr lang="en-US" sz="2800" b="1" dirty="0" smtClean="0"/>
              <a:t>NYC and the Bronx</a:t>
            </a:r>
            <a:endParaRPr lang="en-US" sz="2800" b="1" dirty="0"/>
          </a:p>
        </p:txBody>
      </p:sp>
    </p:spTree>
    <p:extLst>
      <p:ext uri="{BB962C8B-B14F-4D97-AF65-F5344CB8AC3E}">
        <p14:creationId xmlns:p14="http://schemas.microsoft.com/office/powerpoint/2010/main" val="48310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571"/>
            <a:ext cx="6668431" cy="5582429"/>
          </a:xfrm>
          <a:prstGeom prst="rect">
            <a:avLst/>
          </a:prstGeom>
        </p:spPr>
      </p:pic>
      <p:sp>
        <p:nvSpPr>
          <p:cNvPr id="3" name="TextBox 2">
            <a:extLst>
              <a:ext uri="{FF2B5EF4-FFF2-40B4-BE49-F238E27FC236}">
                <a16:creationId xmlns="" xmlns:a16="http://schemas.microsoft.com/office/drawing/2014/main" id="{CAD630B1-1F59-453F-8C06-D744416C5FBE}"/>
              </a:ext>
            </a:extLst>
          </p:cNvPr>
          <p:cNvSpPr txBox="1"/>
          <p:nvPr/>
        </p:nvSpPr>
        <p:spPr>
          <a:xfrm>
            <a:off x="989012" y="6504801"/>
            <a:ext cx="9073406" cy="276999"/>
          </a:xfrm>
          <a:prstGeom prst="rect">
            <a:avLst/>
          </a:prstGeom>
          <a:noFill/>
        </p:spPr>
        <p:txBody>
          <a:bodyPr wrap="square" rtlCol="0">
            <a:spAutoFit/>
          </a:bodyPr>
          <a:lstStyle/>
          <a:p>
            <a:r>
              <a:rPr lang="en-US" sz="1200" dirty="0"/>
              <a:t>Data source: New York City STD Surveillance Data, 2016. </a:t>
            </a:r>
          </a:p>
        </p:txBody>
      </p:sp>
      <p:sp>
        <p:nvSpPr>
          <p:cNvPr id="5" name="Title 4">
            <a:extLst>
              <a:ext uri="{FF2B5EF4-FFF2-40B4-BE49-F238E27FC236}">
                <a16:creationId xmlns="" xmlns:a16="http://schemas.microsoft.com/office/drawing/2014/main" id="{4BC54A65-8EBC-4C9C-A1DC-E691A581CF89}"/>
              </a:ext>
            </a:extLst>
          </p:cNvPr>
          <p:cNvSpPr>
            <a:spLocks noGrp="1"/>
          </p:cNvSpPr>
          <p:nvPr>
            <p:ph type="title"/>
          </p:nvPr>
        </p:nvSpPr>
        <p:spPr>
          <a:xfrm>
            <a:off x="455613" y="116442"/>
            <a:ext cx="10896600" cy="781752"/>
          </a:xfrm>
        </p:spPr>
        <p:txBody>
          <a:bodyPr/>
          <a:lstStyle/>
          <a:p>
            <a:r>
              <a:rPr lang="en-US" sz="2800" dirty="0"/>
              <a:t>Three of the 10 neighborhoods with the highest P&amp;S syphilis rates are in the Bronx</a:t>
            </a:r>
          </a:p>
        </p:txBody>
      </p:sp>
      <p:graphicFrame>
        <p:nvGraphicFramePr>
          <p:cNvPr id="7" name="Chart 6">
            <a:extLst>
              <a:ext uri="{FF2B5EF4-FFF2-40B4-BE49-F238E27FC236}">
                <a16:creationId xmlns="" xmlns:a16="http://schemas.microsoft.com/office/drawing/2014/main" id="{72CCD010-7FA4-4674-9D23-2DAE98FDB67A}"/>
              </a:ext>
            </a:extLst>
          </p:cNvPr>
          <p:cNvGraphicFramePr/>
          <p:nvPr>
            <p:extLst>
              <p:ext uri="{D42A27DB-BD31-4B8C-83A1-F6EECF244321}">
                <p14:modId xmlns:p14="http://schemas.microsoft.com/office/powerpoint/2010/main" val="2525635195"/>
              </p:ext>
            </p:extLst>
          </p:nvPr>
        </p:nvGraphicFramePr>
        <p:xfrm>
          <a:off x="5865813" y="914400"/>
          <a:ext cx="6299920" cy="5507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924941786"/>
              </p:ext>
            </p:extLst>
          </p:nvPr>
        </p:nvGraphicFramePr>
        <p:xfrm>
          <a:off x="531812" y="1390409"/>
          <a:ext cx="1666903" cy="1131097"/>
        </p:xfrm>
        <a:graphic>
          <a:graphicData uri="http://schemas.openxmlformats.org/drawingml/2006/table">
            <a:tbl>
              <a:tblPr>
                <a:tableStyleId>{F2DE63D5-997A-4646-A377-4702673A728D}</a:tableStyleId>
              </a:tblPr>
              <a:tblGrid>
                <a:gridCol w="211688">
                  <a:extLst>
                    <a:ext uri="{9D8B030D-6E8A-4147-A177-3AD203B41FA5}">
                      <a16:colId xmlns="" xmlns:a16="http://schemas.microsoft.com/office/drawing/2014/main" val="20000"/>
                    </a:ext>
                  </a:extLst>
                </a:gridCol>
                <a:gridCol w="1455215">
                  <a:extLst>
                    <a:ext uri="{9D8B030D-6E8A-4147-A177-3AD203B41FA5}">
                      <a16:colId xmlns="" xmlns:a16="http://schemas.microsoft.com/office/drawing/2014/main"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bl>
          </a:graphicData>
        </a:graphic>
      </p:graphicFrame>
      <p:sp>
        <p:nvSpPr>
          <p:cNvPr id="40" name="TextBox 39">
            <a:extLst>
              <a:ext uri="{FF2B5EF4-FFF2-40B4-BE49-F238E27FC236}">
                <a16:creationId xmlns="" xmlns:a16="http://schemas.microsoft.com/office/drawing/2014/main" id="{C7970E1F-3515-49B1-8144-000BB438971C}"/>
              </a:ext>
            </a:extLst>
          </p:cNvPr>
          <p:cNvSpPr txBox="1"/>
          <p:nvPr/>
        </p:nvSpPr>
        <p:spPr>
          <a:xfrm>
            <a:off x="3888586" y="1158967"/>
            <a:ext cx="377026" cy="230832"/>
          </a:xfrm>
          <a:prstGeom prst="rect">
            <a:avLst/>
          </a:prstGeom>
          <a:noFill/>
        </p:spPr>
        <p:txBody>
          <a:bodyPr wrap="none" rtlCol="0">
            <a:spAutoFit/>
          </a:bodyPr>
          <a:lstStyle/>
          <a:p>
            <a:r>
              <a:rPr lang="en-US" sz="900" dirty="0"/>
              <a:t>101</a:t>
            </a:r>
          </a:p>
        </p:txBody>
      </p:sp>
      <p:sp>
        <p:nvSpPr>
          <p:cNvPr id="41" name="TextBox 40">
            <a:extLst>
              <a:ext uri="{FF2B5EF4-FFF2-40B4-BE49-F238E27FC236}">
                <a16:creationId xmlns="" xmlns:a16="http://schemas.microsoft.com/office/drawing/2014/main" id="{B065D1C7-C70B-4EB4-9984-A7FC892F8532}"/>
              </a:ext>
            </a:extLst>
          </p:cNvPr>
          <p:cNvSpPr txBox="1"/>
          <p:nvPr/>
        </p:nvSpPr>
        <p:spPr>
          <a:xfrm>
            <a:off x="4385360" y="1309135"/>
            <a:ext cx="377026" cy="230832"/>
          </a:xfrm>
          <a:prstGeom prst="rect">
            <a:avLst/>
          </a:prstGeom>
          <a:noFill/>
        </p:spPr>
        <p:txBody>
          <a:bodyPr wrap="none" rtlCol="0">
            <a:spAutoFit/>
          </a:bodyPr>
          <a:lstStyle/>
          <a:p>
            <a:r>
              <a:rPr lang="en-US" sz="900" dirty="0"/>
              <a:t>102</a:t>
            </a:r>
          </a:p>
        </p:txBody>
      </p:sp>
      <p:sp>
        <p:nvSpPr>
          <p:cNvPr id="43" name="TextBox 42">
            <a:extLst>
              <a:ext uri="{FF2B5EF4-FFF2-40B4-BE49-F238E27FC236}">
                <a16:creationId xmlns="" xmlns:a16="http://schemas.microsoft.com/office/drawing/2014/main" id="{1360A4FE-83A2-4BC5-A242-BA6DAF63A4F3}"/>
              </a:ext>
            </a:extLst>
          </p:cNvPr>
          <p:cNvSpPr txBox="1"/>
          <p:nvPr/>
        </p:nvSpPr>
        <p:spPr>
          <a:xfrm>
            <a:off x="4066419" y="1385335"/>
            <a:ext cx="377026" cy="230832"/>
          </a:xfrm>
          <a:prstGeom prst="rect">
            <a:avLst/>
          </a:prstGeom>
          <a:noFill/>
        </p:spPr>
        <p:txBody>
          <a:bodyPr wrap="none" rtlCol="0">
            <a:spAutoFit/>
          </a:bodyPr>
          <a:lstStyle/>
          <a:p>
            <a:r>
              <a:rPr lang="en-US" sz="900" dirty="0">
                <a:solidFill>
                  <a:schemeClr val="bg1"/>
                </a:solidFill>
              </a:rPr>
              <a:t>103</a:t>
            </a:r>
          </a:p>
        </p:txBody>
      </p:sp>
      <p:sp>
        <p:nvSpPr>
          <p:cNvPr id="44" name="TextBox 43">
            <a:extLst>
              <a:ext uri="{FF2B5EF4-FFF2-40B4-BE49-F238E27FC236}">
                <a16:creationId xmlns="" xmlns:a16="http://schemas.microsoft.com/office/drawing/2014/main" id="{2C9BB511-4E78-4DF7-B268-DA69B4EAEDB1}"/>
              </a:ext>
            </a:extLst>
          </p:cNvPr>
          <p:cNvSpPr txBox="1"/>
          <p:nvPr/>
        </p:nvSpPr>
        <p:spPr>
          <a:xfrm>
            <a:off x="4385360" y="1746419"/>
            <a:ext cx="377026" cy="230832"/>
          </a:xfrm>
          <a:prstGeom prst="rect">
            <a:avLst/>
          </a:prstGeom>
          <a:noFill/>
        </p:spPr>
        <p:txBody>
          <a:bodyPr wrap="none" rtlCol="0">
            <a:spAutoFit/>
          </a:bodyPr>
          <a:lstStyle/>
          <a:p>
            <a:r>
              <a:rPr lang="en-US" sz="900" dirty="0"/>
              <a:t>104</a:t>
            </a:r>
          </a:p>
        </p:txBody>
      </p:sp>
      <p:sp>
        <p:nvSpPr>
          <p:cNvPr id="45" name="TextBox 44">
            <a:extLst>
              <a:ext uri="{FF2B5EF4-FFF2-40B4-BE49-F238E27FC236}">
                <a16:creationId xmlns="" xmlns:a16="http://schemas.microsoft.com/office/drawing/2014/main" id="{CD72E342-98DC-499F-9C7D-DD4A6C336B4E}"/>
              </a:ext>
            </a:extLst>
          </p:cNvPr>
          <p:cNvSpPr txBox="1"/>
          <p:nvPr/>
        </p:nvSpPr>
        <p:spPr>
          <a:xfrm>
            <a:off x="3728544" y="1861835"/>
            <a:ext cx="377026" cy="230832"/>
          </a:xfrm>
          <a:prstGeom prst="rect">
            <a:avLst/>
          </a:prstGeom>
          <a:noFill/>
        </p:spPr>
        <p:txBody>
          <a:bodyPr wrap="none" rtlCol="0">
            <a:spAutoFit/>
          </a:bodyPr>
          <a:lstStyle/>
          <a:p>
            <a:r>
              <a:rPr lang="en-US" sz="900" dirty="0">
                <a:solidFill>
                  <a:schemeClr val="bg1"/>
                </a:solidFill>
              </a:rPr>
              <a:t>106</a:t>
            </a:r>
          </a:p>
        </p:txBody>
      </p:sp>
      <p:sp>
        <p:nvSpPr>
          <p:cNvPr id="46" name="TextBox 45">
            <a:extLst>
              <a:ext uri="{FF2B5EF4-FFF2-40B4-BE49-F238E27FC236}">
                <a16:creationId xmlns="" xmlns:a16="http://schemas.microsoft.com/office/drawing/2014/main" id="{47CD1694-5BE1-4FD8-B282-21BF480346F5}"/>
              </a:ext>
            </a:extLst>
          </p:cNvPr>
          <p:cNvSpPr txBox="1"/>
          <p:nvPr/>
        </p:nvSpPr>
        <p:spPr>
          <a:xfrm>
            <a:off x="3962774" y="1690135"/>
            <a:ext cx="377026" cy="230832"/>
          </a:xfrm>
          <a:prstGeom prst="rect">
            <a:avLst/>
          </a:prstGeom>
          <a:noFill/>
        </p:spPr>
        <p:txBody>
          <a:bodyPr wrap="none" rtlCol="0">
            <a:spAutoFit/>
          </a:bodyPr>
          <a:lstStyle/>
          <a:p>
            <a:r>
              <a:rPr lang="en-US" sz="900" dirty="0">
                <a:solidFill>
                  <a:schemeClr val="bg1"/>
                </a:solidFill>
              </a:rPr>
              <a:t>105</a:t>
            </a:r>
          </a:p>
        </p:txBody>
      </p:sp>
      <p:sp>
        <p:nvSpPr>
          <p:cNvPr id="47" name="TextBox 46">
            <a:extLst>
              <a:ext uri="{FF2B5EF4-FFF2-40B4-BE49-F238E27FC236}">
                <a16:creationId xmlns="" xmlns:a16="http://schemas.microsoft.com/office/drawing/2014/main" id="{D28C6B27-08F5-4DF9-B84C-4FB4872731DB}"/>
              </a:ext>
            </a:extLst>
          </p:cNvPr>
          <p:cNvSpPr txBox="1"/>
          <p:nvPr/>
        </p:nvSpPr>
        <p:spPr>
          <a:xfrm>
            <a:off x="3946540" y="2057333"/>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69027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a:t>
            </a:r>
            <a:r>
              <a:rPr lang="en-US" dirty="0" smtClean="0"/>
              <a:t>us at </a:t>
            </a:r>
            <a:r>
              <a:rPr lang="en-US" dirty="0" smtClean="0">
                <a:hlinkClick r:id="rId2"/>
              </a:rPr>
              <a:t>OCPHDept@montefiore.org</a:t>
            </a:r>
            <a:r>
              <a:rPr lang="en-US" dirty="0" smtClean="0"/>
              <a:t> </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78183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6612" y="6405833"/>
            <a:ext cx="3884974" cy="276999"/>
          </a:xfrm>
          <a:prstGeom prst="rect">
            <a:avLst/>
          </a:prstGeom>
          <a:noFill/>
        </p:spPr>
        <p:txBody>
          <a:bodyPr wrap="none" rtlCol="0">
            <a:spAutoFit/>
          </a:bodyPr>
          <a:lstStyle/>
          <a:p>
            <a:r>
              <a:rPr lang="en-US" sz="1200" dirty="0"/>
              <a:t>Data source: Youth Risk Behavior Survey, 1997-2017.</a:t>
            </a:r>
          </a:p>
        </p:txBody>
      </p:sp>
      <p:sp>
        <p:nvSpPr>
          <p:cNvPr id="11" name="TextBox 10"/>
          <p:cNvSpPr txBox="1"/>
          <p:nvPr/>
        </p:nvSpPr>
        <p:spPr>
          <a:xfrm>
            <a:off x="303212" y="5808902"/>
            <a:ext cx="184731" cy="646331"/>
          </a:xfrm>
          <a:prstGeom prst="rect">
            <a:avLst/>
          </a:prstGeom>
          <a:noFill/>
        </p:spPr>
        <p:txBody>
          <a:bodyPr wrap="none" rtlCol="0">
            <a:spAutoFit/>
          </a:bodyPr>
          <a:lstStyle/>
          <a:p>
            <a:r>
              <a:rPr lang="en-US" dirty="0"/>
              <a:t/>
            </a:r>
            <a:br>
              <a:rPr lang="en-US" dirty="0"/>
            </a:br>
            <a:endParaRPr lang="en-US" dirty="0"/>
          </a:p>
        </p:txBody>
      </p:sp>
      <p:graphicFrame>
        <p:nvGraphicFramePr>
          <p:cNvPr id="12" name="Chart 11">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629247067"/>
              </p:ext>
            </p:extLst>
          </p:nvPr>
        </p:nvGraphicFramePr>
        <p:xfrm>
          <a:off x="811471" y="1295400"/>
          <a:ext cx="9220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84212" y="381000"/>
            <a:ext cx="10820400" cy="954107"/>
          </a:xfrm>
          <a:prstGeom prst="rect">
            <a:avLst/>
          </a:prstGeom>
          <a:noFill/>
        </p:spPr>
        <p:txBody>
          <a:bodyPr wrap="square" rtlCol="0">
            <a:spAutoFit/>
          </a:bodyPr>
          <a:lstStyle/>
          <a:p>
            <a:r>
              <a:rPr lang="en-US" sz="2800" b="1" dirty="0"/>
              <a:t>Condom use is dropping among both boys and girls in NYC, but remains higher among males</a:t>
            </a:r>
          </a:p>
        </p:txBody>
      </p:sp>
    </p:spTree>
    <p:extLst>
      <p:ext uri="{BB962C8B-B14F-4D97-AF65-F5344CB8AC3E}">
        <p14:creationId xmlns:p14="http://schemas.microsoft.com/office/powerpoint/2010/main" val="241845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514600"/>
            <a:ext cx="8715850" cy="757130"/>
          </a:xfrm>
        </p:spPr>
        <p:txBody>
          <a:bodyPr/>
          <a:lstStyle/>
          <a:p>
            <a:r>
              <a:rPr lang="en-US" dirty="0"/>
              <a:t>Chlamydia</a:t>
            </a:r>
          </a:p>
        </p:txBody>
      </p:sp>
      <p:sp>
        <p:nvSpPr>
          <p:cNvPr id="3" name="TextBox 2"/>
          <p:cNvSpPr txBox="1"/>
          <p:nvPr/>
        </p:nvSpPr>
        <p:spPr>
          <a:xfrm>
            <a:off x="1065212" y="3799582"/>
            <a:ext cx="8229600" cy="1077218"/>
          </a:xfrm>
          <a:prstGeom prst="rect">
            <a:avLst/>
          </a:prstGeom>
          <a:noFill/>
        </p:spPr>
        <p:txBody>
          <a:bodyPr wrap="square" rtlCol="0">
            <a:spAutoFit/>
          </a:bodyPr>
          <a:lstStyle/>
          <a:p>
            <a:r>
              <a:rPr lang="en-US" sz="1600" dirty="0"/>
              <a:t>Chlamydia is a bacterial infection and can be treated with antibiotics. Long-term complications from untreated chlamydia in women include pelvic pain, infertility, and ectopic pregnancy. Men whose chlamydia infects the epididymis can experience pain, fever, and rarely, infertility. Both men and women can develop reactive arthritis. </a:t>
            </a:r>
          </a:p>
        </p:txBody>
      </p:sp>
      <p:sp>
        <p:nvSpPr>
          <p:cNvPr id="4" name="TextBox 3"/>
          <p:cNvSpPr txBox="1"/>
          <p:nvPr/>
        </p:nvSpPr>
        <p:spPr>
          <a:xfrm>
            <a:off x="1065212" y="5105400"/>
            <a:ext cx="7239000" cy="584775"/>
          </a:xfrm>
          <a:prstGeom prst="rect">
            <a:avLst/>
          </a:prstGeom>
          <a:noFill/>
        </p:spPr>
        <p:txBody>
          <a:bodyPr wrap="square" rtlCol="0">
            <a:spAutoFit/>
          </a:bodyPr>
          <a:lstStyle/>
          <a:p>
            <a:r>
              <a:rPr lang="en-US" sz="1600" dirty="0"/>
              <a:t>Data note: All data are reported by labs and are not a measure of true incidence in the population as not all people seek care or are tested. </a:t>
            </a:r>
          </a:p>
        </p:txBody>
      </p:sp>
    </p:spTree>
    <p:extLst>
      <p:ext uri="{BB962C8B-B14F-4D97-AF65-F5344CB8AC3E}">
        <p14:creationId xmlns:p14="http://schemas.microsoft.com/office/powerpoint/2010/main" val="167805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2165770276"/>
              </p:ext>
            </p:extLst>
          </p:nvPr>
        </p:nvGraphicFramePr>
        <p:xfrm>
          <a:off x="836612" y="1284029"/>
          <a:ext cx="9543386"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1240129" y="369625"/>
            <a:ext cx="9708567"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The chlamydia rate in the Bronx has increased by 122% and remains higher than other NYC boroughs </a:t>
            </a:r>
          </a:p>
        </p:txBody>
      </p:sp>
    </p:spTree>
    <p:extLst>
      <p:ext uri="{BB962C8B-B14F-4D97-AF65-F5344CB8AC3E}">
        <p14:creationId xmlns:p14="http://schemas.microsoft.com/office/powerpoint/2010/main" val="315964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332325"/>
            <a:ext cx="10969943" cy="781752"/>
          </a:xfrm>
        </p:spPr>
        <p:txBody>
          <a:bodyPr/>
          <a:lstStyle/>
          <a:p>
            <a:r>
              <a:rPr lang="en-US" sz="2800" dirty="0"/>
              <a:t>In the Bronx, those who are 15-24 year old, women, and non-Hispanic black have the highest chlamydia rates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481580608"/>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FF5D0E31-61D4-4D64-B5E1-4E640BD92003}"/>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2016. </a:t>
            </a:r>
          </a:p>
        </p:txBody>
      </p:sp>
    </p:spTree>
    <p:extLst>
      <p:ext uri="{BB962C8B-B14F-4D97-AF65-F5344CB8AC3E}">
        <p14:creationId xmlns:p14="http://schemas.microsoft.com/office/powerpoint/2010/main" val="180804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641698903"/>
              </p:ext>
            </p:extLst>
          </p:nvPr>
        </p:nvGraphicFramePr>
        <p:xfrm>
          <a:off x="1065211" y="1284029"/>
          <a:ext cx="9708567" cy="4960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1240129" y="369625"/>
            <a:ext cx="9708567"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chlamydia rate has increased for both males and females, but remains higher for </a:t>
            </a:r>
            <a:r>
              <a:rPr lang="en-US" sz="2800" dirty="0" smtClean="0"/>
              <a:t>women</a:t>
            </a:r>
            <a:endParaRPr lang="en-US" sz="2800" dirty="0"/>
          </a:p>
        </p:txBody>
      </p:sp>
    </p:spTree>
    <p:extLst>
      <p:ext uri="{BB962C8B-B14F-4D97-AF65-F5344CB8AC3E}">
        <p14:creationId xmlns:p14="http://schemas.microsoft.com/office/powerpoint/2010/main" val="2847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STD Surveillance Data, 2000-2016.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3304222383"/>
              </p:ext>
            </p:extLst>
          </p:nvPr>
        </p:nvGraphicFramePr>
        <p:xfrm>
          <a:off x="74612" y="1524000"/>
          <a:ext cx="6019800" cy="458774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1240129" y="228600"/>
            <a:ext cx="9708567"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chlamydia rate has increased the most for 15-24 year olds and decreased among those &lt;15y</a:t>
            </a:r>
          </a:p>
        </p:txBody>
      </p:sp>
      <p:graphicFrame>
        <p:nvGraphicFramePr>
          <p:cNvPr id="7" name="Chart 6">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299377073"/>
              </p:ext>
            </p:extLst>
          </p:nvPr>
        </p:nvGraphicFramePr>
        <p:xfrm>
          <a:off x="6018212" y="1524000"/>
          <a:ext cx="6019800" cy="458774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08011" y="1154668"/>
            <a:ext cx="5486401" cy="369332"/>
          </a:xfrm>
          <a:prstGeom prst="rect">
            <a:avLst/>
          </a:prstGeom>
          <a:noFill/>
        </p:spPr>
        <p:txBody>
          <a:bodyPr wrap="square" rtlCol="0">
            <a:spAutoFit/>
          </a:bodyPr>
          <a:lstStyle/>
          <a:p>
            <a:pPr algn="ctr"/>
            <a:r>
              <a:rPr lang="en-US" i="1" dirty="0"/>
              <a:t>Age groups with high burden of chlamydia</a:t>
            </a:r>
          </a:p>
        </p:txBody>
      </p:sp>
      <p:sp>
        <p:nvSpPr>
          <p:cNvPr id="9" name="TextBox 8"/>
          <p:cNvSpPr txBox="1"/>
          <p:nvPr/>
        </p:nvSpPr>
        <p:spPr>
          <a:xfrm>
            <a:off x="6399212" y="1154668"/>
            <a:ext cx="5486401" cy="369332"/>
          </a:xfrm>
          <a:prstGeom prst="rect">
            <a:avLst/>
          </a:prstGeom>
          <a:noFill/>
        </p:spPr>
        <p:txBody>
          <a:bodyPr wrap="square" rtlCol="0">
            <a:spAutoFit/>
          </a:bodyPr>
          <a:lstStyle/>
          <a:p>
            <a:pPr algn="ctr"/>
            <a:r>
              <a:rPr lang="en-US" i="1" dirty="0"/>
              <a:t>Age groups with lower burden of chlamydia</a:t>
            </a:r>
          </a:p>
        </p:txBody>
      </p:sp>
    </p:spTree>
    <p:extLst>
      <p:ext uri="{BB962C8B-B14F-4D97-AF65-F5344CB8AC3E}">
        <p14:creationId xmlns:p14="http://schemas.microsoft.com/office/powerpoint/2010/main" val="392292927"/>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21473</TotalTime>
  <Words>1562</Words>
  <Application>Microsoft Office PowerPoint</Application>
  <PresentationFormat>Custom</PresentationFormat>
  <Paragraphs>389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Montefiore DOING MORE</vt:lpstr>
      <vt:lpstr>Bronx Community Health Dashboard:  Sexually Transmitted Diseases (STDs)  Last Updated: 9/24/2019  See last slide for more information about this project.</vt:lpstr>
      <vt:lpstr>PowerPoint Presentation</vt:lpstr>
      <vt:lpstr>PowerPoint Presentation</vt:lpstr>
      <vt:lpstr>PowerPoint Presentation</vt:lpstr>
      <vt:lpstr>Chlamydia</vt:lpstr>
      <vt:lpstr>PowerPoint Presentation</vt:lpstr>
      <vt:lpstr>In the Bronx, those who are 15-24 year old, women, and non-Hispanic black have the highest chlamydia rates</vt:lpstr>
      <vt:lpstr>PowerPoint Presentation</vt:lpstr>
      <vt:lpstr>PowerPoint Presentation</vt:lpstr>
      <vt:lpstr>PowerPoint Presentation</vt:lpstr>
      <vt:lpstr>PowerPoint Presentation</vt:lpstr>
      <vt:lpstr>PowerPoint Presentation</vt:lpstr>
      <vt:lpstr>In New York City, the chlamydia rate increases as neighborhood poverty level increases</vt:lpstr>
      <vt:lpstr>Four of the 10 neighborhoods with the highest chlamydia rates are in the Bronx </vt:lpstr>
      <vt:lpstr>Gonorrhea</vt:lpstr>
      <vt:lpstr>PowerPoint Presentation</vt:lpstr>
      <vt:lpstr>In the Bronx, those who are 20-24 year old, men, and non-Hispanic black have the highest gonorrhea rates </vt:lpstr>
      <vt:lpstr>PowerPoint Presentation</vt:lpstr>
      <vt:lpstr>PowerPoint Presentation</vt:lpstr>
      <vt:lpstr>PowerPoint Presentation</vt:lpstr>
      <vt:lpstr>PowerPoint Presentation</vt:lpstr>
      <vt:lpstr>PowerPoint Presentation</vt:lpstr>
      <vt:lpstr>In NYC, the gonorrhea rate increases as neighborhood poverty level increases</vt:lpstr>
      <vt:lpstr>The burden of gonorrhea is highest in Chelsea/West village, Upper Manhattan, Central Brooklyn, and the South Bronx</vt:lpstr>
      <vt:lpstr>Primary and secondary (P&amp;S) syphilis </vt:lpstr>
      <vt:lpstr>PowerPoint Presentation</vt:lpstr>
      <vt:lpstr>In the Bronx, the P&amp;S syphilis rate is higher for men than women</vt:lpstr>
      <vt:lpstr>PowerPoint Presentation</vt:lpstr>
      <vt:lpstr>PowerPoint Presentation</vt:lpstr>
      <vt:lpstr>Three of the 10 neighborhoods with the highest P&amp;S syphilis rates are in the Bronx</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Bronx Community Health Dashboard:  Drug Abuse and Opioids  Created: 5/18/2017 Last Updated: 5/18/2017</dc:title>
  <dc:creator>dkocp05</dc:creator>
  <cp:lastModifiedBy>Colin Rehm</cp:lastModifiedBy>
  <cp:revision>579</cp:revision>
  <dcterms:created xsi:type="dcterms:W3CDTF">2017-05-18T20:31:35Z</dcterms:created>
  <dcterms:modified xsi:type="dcterms:W3CDTF">2019-09-24T20:32:28Z</dcterms:modified>
</cp:coreProperties>
</file>