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9" r:id="rId2"/>
    <p:sldId id="354" r:id="rId3"/>
    <p:sldId id="355" r:id="rId4"/>
    <p:sldId id="356" r:id="rId5"/>
    <p:sldId id="357" r:id="rId6"/>
    <p:sldId id="358" r:id="rId7"/>
    <p:sldId id="329" r:id="rId8"/>
    <p:sldId id="343" r:id="rId9"/>
    <p:sldId id="344" r:id="rId10"/>
    <p:sldId id="346" r:id="rId11"/>
    <p:sldId id="347" r:id="rId12"/>
    <p:sldId id="289" r:id="rId13"/>
    <p:sldId id="325" r:id="rId14"/>
    <p:sldId id="363" r:id="rId15"/>
    <p:sldId id="364" r:id="rId16"/>
    <p:sldId id="365" r:id="rId17"/>
    <p:sldId id="296" r:id="rId18"/>
    <p:sldId id="311" r:id="rId19"/>
    <p:sldId id="335" r:id="rId20"/>
    <p:sldId id="336" r:id="rId21"/>
    <p:sldId id="298" r:id="rId22"/>
    <p:sldId id="316" r:id="rId23"/>
    <p:sldId id="320" r:id="rId24"/>
    <p:sldId id="352" r:id="rId25"/>
    <p:sldId id="353" r:id="rId26"/>
    <p:sldId id="332" r:id="rId27"/>
    <p:sldId id="362" r:id="rId28"/>
    <p:sldId id="361"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A1C"/>
    <a:srgbClr val="1F7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7" autoAdjust="0"/>
    <p:restoredTop sz="94249" autoAdjust="0"/>
  </p:normalViewPr>
  <p:slideViewPr>
    <p:cSldViewPr>
      <p:cViewPr>
        <p:scale>
          <a:sx n="75" d="100"/>
          <a:sy n="75" d="100"/>
        </p:scale>
        <p:origin x="-14" y="32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spPr>
              <a:solidFill>
                <a:srgbClr val="E31A1C"/>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C2DF-4CA2-BD24-50E14D19B20B}"/>
              </c:ext>
            </c:extLst>
          </c:dPt>
          <c:dPt>
            <c:idx val="8"/>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B53B-4FE8-BCE3-6E056D642DA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Cardiovascular Disease</c:v>
                </c:pt>
                <c:pt idx="1">
                  <c:v>Cancer</c:v>
                </c:pt>
                <c:pt idx="2">
                  <c:v>Mental and Behavioral Disorders</c:v>
                </c:pt>
                <c:pt idx="3">
                  <c:v>Musculoskeletal Disorders</c:v>
                </c:pt>
                <c:pt idx="4">
                  <c:v>Diabetes, Urogenital, Blood, and Endocrine Diseases</c:v>
                </c:pt>
                <c:pt idx="5">
                  <c:v>Neurological Disorders</c:v>
                </c:pt>
                <c:pt idx="6">
                  <c:v>Chronic Respiratory Diseases</c:v>
                </c:pt>
                <c:pt idx="7">
                  <c:v>Unintentional Injuries (Non-transport)</c:v>
                </c:pt>
                <c:pt idx="8">
                  <c:v>Self-harm and Interpersonal Violence</c:v>
                </c:pt>
                <c:pt idx="9">
                  <c:v>Transport Injuries</c:v>
                </c:pt>
              </c:strCache>
            </c:strRef>
          </c:cat>
          <c:val>
            <c:numRef>
              <c:f>Sheet1!$B$2:$B$11</c:f>
              <c:numCache>
                <c:formatCode>General</c:formatCode>
                <c:ptCount val="10"/>
                <c:pt idx="0">
                  <c:v>16.05</c:v>
                </c:pt>
                <c:pt idx="1">
                  <c:v>14.519</c:v>
                </c:pt>
                <c:pt idx="2">
                  <c:v>12.93</c:v>
                </c:pt>
                <c:pt idx="3">
                  <c:v>9.6999999999999993</c:v>
                </c:pt>
                <c:pt idx="4">
                  <c:v>7.7600000000000007</c:v>
                </c:pt>
                <c:pt idx="5">
                  <c:v>6.6499999999999995</c:v>
                </c:pt>
                <c:pt idx="6">
                  <c:v>5.07</c:v>
                </c:pt>
                <c:pt idx="7">
                  <c:v>3.9380000000000002</c:v>
                </c:pt>
                <c:pt idx="8">
                  <c:v>3.3600000000000003</c:v>
                </c:pt>
                <c:pt idx="9">
                  <c:v>2.93</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100"/>
        <c:axId val="36800768"/>
        <c:axId val="36806656"/>
      </c:barChart>
      <c:catAx>
        <c:axId val="36800768"/>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06656"/>
        <c:crosses val="autoZero"/>
        <c:auto val="1"/>
        <c:lblAlgn val="ctr"/>
        <c:lblOffset val="100"/>
        <c:noMultiLvlLbl val="0"/>
      </c:catAx>
      <c:valAx>
        <c:axId val="36806656"/>
        <c:scaling>
          <c:orientation val="minMax"/>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0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0"/>
            <c:invertIfNegative val="0"/>
            <c:bubble3D val="0"/>
            <c:spPr>
              <a:solidFill>
                <a:srgbClr val="E31A1C"/>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4879-4959-82EB-959F85C36D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Bronx</c:v>
                </c:pt>
                <c:pt idx="1">
                  <c:v>Brooklyn</c:v>
                </c:pt>
                <c:pt idx="2">
                  <c:v>Queens</c:v>
                </c:pt>
                <c:pt idx="3">
                  <c:v>Manhatten</c:v>
                </c:pt>
                <c:pt idx="4">
                  <c:v>Staten Island</c:v>
                </c:pt>
              </c:strCache>
            </c:strRef>
          </c:cat>
          <c:val>
            <c:numRef>
              <c:f>Sheet1!$B$2:$B$6</c:f>
              <c:numCache>
                <c:formatCode>General</c:formatCode>
                <c:ptCount val="5"/>
                <c:pt idx="0">
                  <c:v>797</c:v>
                </c:pt>
                <c:pt idx="1">
                  <c:v>734</c:v>
                </c:pt>
                <c:pt idx="2">
                  <c:v>500</c:v>
                </c:pt>
                <c:pt idx="3">
                  <c:v>755</c:v>
                </c:pt>
                <c:pt idx="4">
                  <c:v>773</c:v>
                </c:pt>
              </c:numCache>
            </c:numRef>
          </c:val>
          <c:extLst xmlns:c16r2="http://schemas.microsoft.com/office/drawing/2015/06/chart">
            <c:ext xmlns:c16="http://schemas.microsoft.com/office/drawing/2014/chart" uri="{C3380CC4-5D6E-409C-BE32-E72D297353CC}">
              <c16:uniqueId val="{00000000-4879-4959-82EB-959F85C36DAB}"/>
            </c:ext>
          </c:extLst>
        </c:ser>
        <c:dLbls>
          <c:dLblPos val="outEnd"/>
          <c:showLegendKey val="0"/>
          <c:showVal val="1"/>
          <c:showCatName val="0"/>
          <c:showSerName val="0"/>
          <c:showPercent val="0"/>
          <c:showBubbleSize val="0"/>
        </c:dLbls>
        <c:gapWidth val="70"/>
        <c:axId val="43859328"/>
        <c:axId val="43895424"/>
      </c:barChart>
      <c:catAx>
        <c:axId val="438593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895424"/>
        <c:crosses val="autoZero"/>
        <c:auto val="1"/>
        <c:lblAlgn val="ctr"/>
        <c:lblOffset val="100"/>
        <c:noMultiLvlLbl val="0"/>
      </c:catAx>
      <c:valAx>
        <c:axId val="43895424"/>
        <c:scaling>
          <c:orientation val="minMax"/>
          <c:max val="81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b="1" dirty="0">
                    <a:solidFill>
                      <a:schemeClr val="tx1"/>
                    </a:solidFill>
                  </a:rPr>
                  <a:t>Rate</a:t>
                </a:r>
                <a:r>
                  <a:rPr lang="en-US" b="1" baseline="0" dirty="0">
                    <a:solidFill>
                      <a:schemeClr val="tx1"/>
                    </a:solidFill>
                  </a:rPr>
                  <a:t> of psychiatric hospitalizations per 100,000 adults</a:t>
                </a:r>
                <a:endParaRPr lang="en-US" b="1" dirty="0">
                  <a:solidFill>
                    <a:schemeClr val="tx1"/>
                  </a:solidFill>
                </a:endParaRPr>
              </a:p>
            </c:rich>
          </c:tx>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85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5689388090657"/>
          <c:y val="4.1940790688126971E-2"/>
          <c:w val="0.80384310611909349"/>
          <c:h val="0.57958291061009481"/>
        </c:manualLayout>
      </c:layout>
      <c:barChart>
        <c:barDir val="col"/>
        <c:grouping val="clustered"/>
        <c:varyColors val="0"/>
        <c:ser>
          <c:idx val="0"/>
          <c:order val="0"/>
          <c:tx>
            <c:strRef>
              <c:f>Sheet1!$B$1</c:f>
              <c:strCache>
                <c:ptCount val="1"/>
                <c:pt idx="0">
                  <c:v>Series 1</c:v>
                </c:pt>
              </c:strCache>
            </c:strRef>
          </c:tx>
          <c:spPr>
            <a:solidFill>
              <a:schemeClr val="accent5"/>
            </a:solidFill>
            <a:ln>
              <a:solidFill>
                <a:schemeClr val="bg1">
                  <a:lumMod val="50000"/>
                </a:schemeClr>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Sheet1!$A$2:$A$13</c:f>
              <c:strCache>
                <c:ptCount val="12"/>
                <c:pt idx="0">
                  <c:v>Morrisania &amp; Crotona (203)</c:v>
                </c:pt>
                <c:pt idx="1">
                  <c:v>Belmont &amp; East Tremont (202)</c:v>
                </c:pt>
                <c:pt idx="2">
                  <c:v>Fordham &amp; University Heights (205)</c:v>
                </c:pt>
                <c:pt idx="3">
                  <c:v>Hunts Point &amp; Longwood (202)</c:v>
                </c:pt>
                <c:pt idx="4">
                  <c:v>Mott Haven &amp; Melrose</c:v>
                </c:pt>
                <c:pt idx="5">
                  <c:v>Highbridge &amp; Concourse (204)</c:v>
                </c:pt>
                <c:pt idx="6">
                  <c:v>Kingsbridge Heights &amp; Bedford (207)</c:v>
                </c:pt>
                <c:pt idx="7">
                  <c:v>Morris Park &amp; Bronxdale (211)</c:v>
                </c:pt>
                <c:pt idx="8">
                  <c:v>Williamsbridge &amp; Baychester (212)</c:v>
                </c:pt>
                <c:pt idx="9">
                  <c:v>Parkchester &amp; Soundvie (209)</c:v>
                </c:pt>
                <c:pt idx="10">
                  <c:v>Riverdale &amp; Fieldston (208)</c:v>
                </c:pt>
                <c:pt idx="11">
                  <c:v>Throgs Neck &amp; Co-Op City (210)</c:v>
                </c:pt>
              </c:strCache>
            </c:strRef>
          </c:cat>
          <c:val>
            <c:numRef>
              <c:f>Sheet1!$B$2:$B$13</c:f>
              <c:numCache>
                <c:formatCode>General</c:formatCode>
                <c:ptCount val="12"/>
                <c:pt idx="0">
                  <c:v>1220</c:v>
                </c:pt>
                <c:pt idx="1">
                  <c:v>1084</c:v>
                </c:pt>
                <c:pt idx="2">
                  <c:v>1005</c:v>
                </c:pt>
                <c:pt idx="3">
                  <c:v>868</c:v>
                </c:pt>
                <c:pt idx="4">
                  <c:v>848</c:v>
                </c:pt>
                <c:pt idx="5">
                  <c:v>809</c:v>
                </c:pt>
                <c:pt idx="6">
                  <c:v>675</c:v>
                </c:pt>
                <c:pt idx="7">
                  <c:v>625</c:v>
                </c:pt>
                <c:pt idx="8">
                  <c:v>596</c:v>
                </c:pt>
                <c:pt idx="9">
                  <c:v>554</c:v>
                </c:pt>
                <c:pt idx="10">
                  <c:v>546</c:v>
                </c:pt>
                <c:pt idx="11">
                  <c:v>394</c:v>
                </c:pt>
              </c:numCache>
            </c:numRef>
          </c:val>
        </c:ser>
        <c:dLbls>
          <c:showLegendKey val="0"/>
          <c:showVal val="0"/>
          <c:showCatName val="0"/>
          <c:showSerName val="0"/>
          <c:showPercent val="0"/>
          <c:showBubbleSize val="0"/>
        </c:dLbls>
        <c:gapWidth val="80"/>
        <c:axId val="75482624"/>
        <c:axId val="75484160"/>
      </c:barChart>
      <c:catAx>
        <c:axId val="75482624"/>
        <c:scaling>
          <c:orientation val="minMax"/>
        </c:scaling>
        <c:delete val="0"/>
        <c:axPos val="b"/>
        <c:majorTickMark val="out"/>
        <c:minorTickMark val="none"/>
        <c:tickLblPos val="nextTo"/>
        <c:txPr>
          <a:bodyPr/>
          <a:lstStyle/>
          <a:p>
            <a:pPr>
              <a:defRPr sz="1100"/>
            </a:pPr>
            <a:endParaRPr lang="en-US"/>
          </a:p>
        </c:txPr>
        <c:crossAx val="75484160"/>
        <c:crosses val="autoZero"/>
        <c:auto val="1"/>
        <c:lblAlgn val="ctr"/>
        <c:lblOffset val="100"/>
        <c:noMultiLvlLbl val="0"/>
      </c:catAx>
      <c:valAx>
        <c:axId val="75484160"/>
        <c:scaling>
          <c:orientation val="minMax"/>
        </c:scaling>
        <c:delete val="0"/>
        <c:axPos val="l"/>
        <c:title>
          <c:tx>
            <c:rich>
              <a:bodyPr rot="-5400000" vert="horz"/>
              <a:lstStyle/>
              <a:p>
                <a:pPr>
                  <a:defRPr sz="1100"/>
                </a:pPr>
                <a:r>
                  <a:rPr lang="en-US" sz="1100" dirty="0" smtClean="0"/>
                  <a:t>Age-adjusted rate of psychiatric hospitalizations per 100,000</a:t>
                </a:r>
                <a:endParaRPr lang="en-US" sz="1100" dirty="0"/>
              </a:p>
            </c:rich>
          </c:tx>
          <c:layout>
            <c:manualLayout>
              <c:xMode val="edge"/>
              <c:yMode val="edge"/>
              <c:x val="3.2894731161981772E-2"/>
              <c:y val="2.0841547824212114E-2"/>
            </c:manualLayout>
          </c:layout>
          <c:overlay val="0"/>
        </c:title>
        <c:numFmt formatCode="General" sourceLinked="1"/>
        <c:majorTickMark val="out"/>
        <c:minorTickMark val="none"/>
        <c:tickLblPos val="nextTo"/>
        <c:txPr>
          <a:bodyPr/>
          <a:lstStyle/>
          <a:p>
            <a:pPr>
              <a:defRPr sz="1400"/>
            </a:pPr>
            <a:endParaRPr lang="en-US"/>
          </a:p>
        </c:txPr>
        <c:crossAx val="7548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84566929133862E-2"/>
          <c:y val="9.2981017882937139E-2"/>
          <c:w val="0.8903346981627297"/>
          <c:h val="0.84992623571786163"/>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Lbls>
            <c:dLbl>
              <c:idx val="0"/>
              <c:layout>
                <c:manualLayout>
                  <c:x val="-4.0350322543408541E-2"/>
                  <c:y val="4.4240669535278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DB-4B17-B4FA-8FF046F7B1F6}"/>
                </c:ext>
              </c:extLst>
            </c:dLbl>
            <c:dLbl>
              <c:idx val="6"/>
              <c:layout>
                <c:manualLayout>
                  <c:x val="-4.4034599070649841E-3"/>
                  <c:y val="-3.32838682017745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DB-4B17-B4FA-8FF046F7B1F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Sheet1!$B$2:$B$8</c:f>
              <c:numCache>
                <c:formatCode>General</c:formatCode>
                <c:ptCount val="7"/>
                <c:pt idx="0">
                  <c:v>7.1</c:v>
                </c:pt>
                <c:pt idx="1">
                  <c:v>9.9</c:v>
                </c:pt>
                <c:pt idx="2">
                  <c:v>9.4</c:v>
                </c:pt>
                <c:pt idx="3">
                  <c:v>10.3</c:v>
                </c:pt>
                <c:pt idx="4">
                  <c:v>8.9</c:v>
                </c:pt>
                <c:pt idx="5">
                  <c:v>9.4</c:v>
                </c:pt>
                <c:pt idx="6">
                  <c:v>8.9</c:v>
                </c:pt>
              </c:numCache>
            </c:numRef>
          </c:val>
          <c:smooth val="0"/>
          <c:extLst xmlns:c16r2="http://schemas.microsoft.com/office/drawing/2015/06/chart">
            <c:ext xmlns:c16="http://schemas.microsoft.com/office/drawing/2014/chart" uri="{C3380CC4-5D6E-409C-BE32-E72D297353CC}">
              <c16:uniqueId val="{00000000-556C-45E6-9ABC-8013E1283F98}"/>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9525">
                <a:solidFill>
                  <a:srgbClr val="1F78B4"/>
                </a:solidFill>
              </a:ln>
              <a:effectLst/>
            </c:spPr>
          </c:marker>
          <c:dLbls>
            <c:dLbl>
              <c:idx val="0"/>
              <c:layout>
                <c:manualLayout>
                  <c:x val="-4.972776497028078E-2"/>
                  <c:y val="-4.858204364855298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633-4600-8961-1C48267692B5}"/>
                </c:ext>
              </c:extLst>
            </c:dLbl>
            <c:dLbl>
              <c:idx val="6"/>
              <c:layout>
                <c:manualLayout>
                  <c:x val="-4.4034599070649841E-3"/>
                  <c:y val="3.1009815094821055E-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633-4600-8961-1C48267692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Sheet1!$C$2:$C$8</c:f>
              <c:numCache>
                <c:formatCode>General</c:formatCode>
                <c:ptCount val="7"/>
                <c:pt idx="0">
                  <c:v>7.8</c:v>
                </c:pt>
                <c:pt idx="1">
                  <c:v>7.7</c:v>
                </c:pt>
                <c:pt idx="2">
                  <c:v>6.5</c:v>
                </c:pt>
                <c:pt idx="3">
                  <c:v>11.4</c:v>
                </c:pt>
                <c:pt idx="4">
                  <c:v>9.5</c:v>
                </c:pt>
                <c:pt idx="5">
                  <c:v>7.4</c:v>
                </c:pt>
                <c:pt idx="6">
                  <c:v>7.1</c:v>
                </c:pt>
              </c:numCache>
            </c:numRef>
          </c:val>
          <c:smooth val="0"/>
          <c:extLst xmlns:c16r2="http://schemas.microsoft.com/office/drawing/2015/06/chart">
            <c:ext xmlns:c16="http://schemas.microsoft.com/office/drawing/2014/chart" uri="{C3380CC4-5D6E-409C-BE32-E72D297353CC}">
              <c16:uniqueId val="{00000001-556C-45E6-9ABC-8013E1283F98}"/>
            </c:ext>
          </c:extLst>
        </c:ser>
        <c:ser>
          <c:idx val="2"/>
          <c:order val="2"/>
          <c:tx>
            <c:strRef>
              <c:f>Sheet1!$D$1</c:f>
              <c:strCache>
                <c:ptCount val="1"/>
                <c:pt idx="0">
                  <c:v>Manhattan</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5.9617151760614814E-2"/>
                  <c:y val="-2.274053106953591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633-4600-8961-1C48267692B5}"/>
                </c:ext>
              </c:extLst>
            </c:dLbl>
            <c:dLbl>
              <c:idx val="6"/>
              <c:layout>
                <c:manualLayout>
                  <c:x val="-4.4034599070649841E-3"/>
                  <c:y val="-4.8582043648553461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633-4600-8961-1C48267692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Sheet1!$D$2:$D$8</c:f>
              <c:numCache>
                <c:formatCode>General</c:formatCode>
                <c:ptCount val="7"/>
                <c:pt idx="0">
                  <c:v>10.199999999999999</c:v>
                </c:pt>
                <c:pt idx="1">
                  <c:v>12.5</c:v>
                </c:pt>
                <c:pt idx="2">
                  <c:v>9.6999999999999993</c:v>
                </c:pt>
                <c:pt idx="3">
                  <c:v>9</c:v>
                </c:pt>
                <c:pt idx="4">
                  <c:v>8.6999999999999993</c:v>
                </c:pt>
                <c:pt idx="5">
                  <c:v>6.6</c:v>
                </c:pt>
                <c:pt idx="6">
                  <c:v>8.1999999999999993</c:v>
                </c:pt>
              </c:numCache>
            </c:numRef>
          </c:val>
          <c:smooth val="0"/>
          <c:extLst xmlns:c16r2="http://schemas.microsoft.com/office/drawing/2015/06/chart">
            <c:ext xmlns:c16="http://schemas.microsoft.com/office/drawing/2014/chart" uri="{C3380CC4-5D6E-409C-BE32-E72D297353CC}">
              <c16:uniqueId val="{00000000-CADB-4B17-B4FA-8FF046F7B1F6}"/>
            </c:ext>
          </c:extLst>
        </c:ser>
        <c:ser>
          <c:idx val="3"/>
          <c:order val="3"/>
          <c:tx>
            <c:strRef>
              <c:f>Sheet1!$E$1</c:f>
              <c:strCache>
                <c:ptCount val="1"/>
                <c:pt idx="0">
                  <c:v>Queens</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4.972776497028078E-2"/>
                  <c:y val="-2.274053106953591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633-4600-8961-1C48267692B5}"/>
                </c:ext>
              </c:extLst>
            </c:dLbl>
            <c:dLbl>
              <c:idx val="6"/>
              <c:layout>
                <c:manualLayout>
                  <c:x val="-2.8405528359196079E-3"/>
                  <c:y val="-4.858204364855298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33-4600-8961-1C48267692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Sheet1!$E$2:$E$8</c:f>
              <c:numCache>
                <c:formatCode>General</c:formatCode>
                <c:ptCount val="7"/>
                <c:pt idx="0">
                  <c:v>8.6999999999999993</c:v>
                </c:pt>
                <c:pt idx="1">
                  <c:v>9.6999999999999993</c:v>
                </c:pt>
                <c:pt idx="2">
                  <c:v>6</c:v>
                </c:pt>
                <c:pt idx="3">
                  <c:v>9</c:v>
                </c:pt>
                <c:pt idx="4">
                  <c:v>7</c:v>
                </c:pt>
                <c:pt idx="5">
                  <c:v>9.1</c:v>
                </c:pt>
                <c:pt idx="6">
                  <c:v>8.8000000000000007</c:v>
                </c:pt>
              </c:numCache>
            </c:numRef>
          </c:val>
          <c:smooth val="0"/>
          <c:extLst xmlns:c16r2="http://schemas.microsoft.com/office/drawing/2015/06/chart">
            <c:ext xmlns:c16="http://schemas.microsoft.com/office/drawing/2014/chart" uri="{C3380CC4-5D6E-409C-BE32-E72D297353CC}">
              <c16:uniqueId val="{00000001-CADB-4B17-B4FA-8FF046F7B1F6}"/>
            </c:ext>
          </c:extLst>
        </c:ser>
        <c:ser>
          <c:idx val="4"/>
          <c:order val="4"/>
          <c:tx>
            <c:strRef>
              <c:f>Sheet1!$F$1</c:f>
              <c:strCache>
                <c:ptCount val="1"/>
                <c:pt idx="0">
                  <c:v>Staten Island</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5.1290672041426129E-2"/>
                  <c:y val="8.062551924653474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33-4600-8961-1C48267692B5}"/>
                </c:ext>
              </c:extLst>
            </c:dLbl>
            <c:dLbl>
              <c:idx val="6"/>
              <c:layout>
                <c:manualLayout>
                  <c:x val="-1.1167032555108165E-2"/>
                  <c:y val="-2.03631119122658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33-4600-8961-1C48267692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Sheet1!$F$2:$F$8</c:f>
              <c:numCache>
                <c:formatCode>General</c:formatCode>
                <c:ptCount val="7"/>
                <c:pt idx="0">
                  <c:v>7.3</c:v>
                </c:pt>
                <c:pt idx="1">
                  <c:v>8.5</c:v>
                </c:pt>
                <c:pt idx="2">
                  <c:v>6.3</c:v>
                </c:pt>
                <c:pt idx="3">
                  <c:v>9.1</c:v>
                </c:pt>
                <c:pt idx="4">
                  <c:v>6.9</c:v>
                </c:pt>
                <c:pt idx="5">
                  <c:v>8.8000000000000007</c:v>
                </c:pt>
                <c:pt idx="6">
                  <c:v>10.1</c:v>
                </c:pt>
              </c:numCache>
            </c:numRef>
          </c:val>
          <c:smooth val="0"/>
          <c:extLst xmlns:c16r2="http://schemas.microsoft.com/office/drawing/2015/06/chart">
            <c:ext xmlns:c16="http://schemas.microsoft.com/office/drawing/2014/chart" uri="{C3380CC4-5D6E-409C-BE32-E72D297353CC}">
              <c16:uniqueId val="{00000002-CADB-4B17-B4FA-8FF046F7B1F6}"/>
            </c:ext>
          </c:extLst>
        </c:ser>
        <c:dLbls>
          <c:dLblPos val="t"/>
          <c:showLegendKey val="0"/>
          <c:showVal val="1"/>
          <c:showCatName val="0"/>
          <c:showSerName val="0"/>
          <c:showPercent val="0"/>
          <c:showBubbleSize val="0"/>
        </c:dLbls>
        <c:marker val="1"/>
        <c:smooth val="0"/>
        <c:axId val="75677056"/>
        <c:axId val="75567488"/>
      </c:lineChart>
      <c:catAx>
        <c:axId val="756770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5567488"/>
        <c:crosses val="autoZero"/>
        <c:auto val="1"/>
        <c:lblAlgn val="ctr"/>
        <c:lblOffset val="100"/>
        <c:noMultiLvlLbl val="0"/>
      </c:catAx>
      <c:valAx>
        <c:axId val="7556748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percent (%) of youth attempting suicide once or more during the past year</a:t>
                </a:r>
                <a:endParaRPr lang="en-US" sz="1200" b="1" dirty="0">
                  <a:solidFill>
                    <a:schemeClr val="tx1"/>
                  </a:solidFill>
                </a:endParaRPr>
              </a:p>
            </c:rich>
          </c:tx>
          <c:layout>
            <c:manualLayout>
              <c:xMode val="edge"/>
              <c:yMode val="edge"/>
              <c:x val="6.2516282845815037E-3"/>
              <c:y val="0.12220593732151298"/>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5677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84609746411561E-2"/>
          <c:y val="9.2981017882937139E-2"/>
          <c:w val="0.88633469125755315"/>
          <c:h val="0.84992623571786163"/>
        </c:manualLayout>
      </c:layout>
      <c:lineChart>
        <c:grouping val="standard"/>
        <c:varyColors val="0"/>
        <c:ser>
          <c:idx val="0"/>
          <c:order val="0"/>
          <c:tx>
            <c:strRef>
              <c:f>Sheet1!$B$1</c:f>
              <c:strCache>
                <c:ptCount val="1"/>
                <c:pt idx="0">
                  <c:v>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Lbls>
            <c:dLbl>
              <c:idx val="0"/>
              <c:layout>
                <c:manualLayout>
                  <c:x val="-4.0350322543408527E-2"/>
                  <c:y val="3.13199132457692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DB-4B17-B4FA-8FF046F7B1F6}"/>
                </c:ext>
              </c:extLst>
            </c:dLbl>
            <c:dLbl>
              <c:idx val="9"/>
              <c:layout>
                <c:manualLayout>
                  <c:x val="-2.2662152531607951E-3"/>
                  <c:y val="6.4603781447543861E-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2FC-4F70-AFE4-4C73EBE83F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1997</c:v>
                </c:pt>
                <c:pt idx="1">
                  <c:v>1999</c:v>
                </c:pt>
                <c:pt idx="2">
                  <c:v>2001</c:v>
                </c:pt>
                <c:pt idx="3">
                  <c:v>2003</c:v>
                </c:pt>
                <c:pt idx="4">
                  <c:v>2005</c:v>
                </c:pt>
                <c:pt idx="5">
                  <c:v>2007</c:v>
                </c:pt>
                <c:pt idx="6">
                  <c:v>2009</c:v>
                </c:pt>
                <c:pt idx="7">
                  <c:v>2011</c:v>
                </c:pt>
                <c:pt idx="8">
                  <c:v>2013</c:v>
                </c:pt>
                <c:pt idx="9">
                  <c:v>2015</c:v>
                </c:pt>
              </c:numCache>
            </c:numRef>
          </c:cat>
          <c:val>
            <c:numRef>
              <c:f>Sheet1!$B$2:$B$11</c:f>
              <c:numCache>
                <c:formatCode>General</c:formatCode>
                <c:ptCount val="10"/>
                <c:pt idx="0">
                  <c:v>4.5999999999999996</c:v>
                </c:pt>
                <c:pt idx="1">
                  <c:v>3.5</c:v>
                </c:pt>
                <c:pt idx="2">
                  <c:v>4.4000000000000004</c:v>
                </c:pt>
                <c:pt idx="3">
                  <c:v>5.0999999999999996</c:v>
                </c:pt>
                <c:pt idx="4">
                  <c:v>7.3</c:v>
                </c:pt>
                <c:pt idx="5">
                  <c:v>5.4</c:v>
                </c:pt>
                <c:pt idx="6">
                  <c:v>9</c:v>
                </c:pt>
                <c:pt idx="7">
                  <c:v>7</c:v>
                </c:pt>
                <c:pt idx="8">
                  <c:v>6.6</c:v>
                </c:pt>
                <c:pt idx="9">
                  <c:v>6.2</c:v>
                </c:pt>
              </c:numCache>
            </c:numRef>
          </c:val>
          <c:smooth val="0"/>
          <c:extLst xmlns:c16r2="http://schemas.microsoft.com/office/drawing/2015/06/chart">
            <c:ext xmlns:c16="http://schemas.microsoft.com/office/drawing/2014/chart" uri="{C3380CC4-5D6E-409C-BE32-E72D297353CC}">
              <c16:uniqueId val="{00000000-556C-45E6-9ABC-8013E1283F98}"/>
            </c:ext>
          </c:extLst>
        </c:ser>
        <c:ser>
          <c:idx val="1"/>
          <c:order val="1"/>
          <c:tx>
            <c:strRef>
              <c:f>Sheet1!$C$1</c:f>
              <c:strCache>
                <c:ptCount val="1"/>
                <c:pt idx="0">
                  <c:v>Female</c:v>
                </c:pt>
              </c:strCache>
            </c:strRef>
          </c:tx>
          <c:spPr>
            <a:ln w="28575" cap="rnd">
              <a:solidFill>
                <a:srgbClr val="1F78B4"/>
              </a:solidFill>
              <a:round/>
            </a:ln>
            <a:effectLst/>
          </c:spPr>
          <c:marker>
            <c:symbol val="square"/>
            <c:size val="7"/>
            <c:spPr>
              <a:solidFill>
                <a:srgbClr val="1F78B4"/>
              </a:solidFill>
              <a:ln w="9525">
                <a:solidFill>
                  <a:srgbClr val="1F78B4"/>
                </a:solidFill>
              </a:ln>
              <a:effectLst/>
            </c:spPr>
          </c:marker>
          <c:dLbls>
            <c:dLbl>
              <c:idx val="0"/>
              <c:layout>
                <c:manualLayout>
                  <c:x val="-4.8809587831870088E-2"/>
                  <c:y val="-2.51954747645421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FC-4F70-AFE4-4C73EBE83F04}"/>
                </c:ext>
              </c:extLst>
            </c:dLbl>
            <c:dLbl>
              <c:idx val="9"/>
              <c:layout>
                <c:manualLayout>
                  <c:x val="-5.0481898397996784E-3"/>
                  <c:y val="-9.6905672171316275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FC-4F70-AFE4-4C73EBE83F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1997</c:v>
                </c:pt>
                <c:pt idx="1">
                  <c:v>1999</c:v>
                </c:pt>
                <c:pt idx="2">
                  <c:v>2001</c:v>
                </c:pt>
                <c:pt idx="3">
                  <c:v>2003</c:v>
                </c:pt>
                <c:pt idx="4">
                  <c:v>2005</c:v>
                </c:pt>
                <c:pt idx="5">
                  <c:v>2007</c:v>
                </c:pt>
                <c:pt idx="6">
                  <c:v>2009</c:v>
                </c:pt>
                <c:pt idx="7">
                  <c:v>2011</c:v>
                </c:pt>
                <c:pt idx="8">
                  <c:v>2013</c:v>
                </c:pt>
                <c:pt idx="9">
                  <c:v>2015</c:v>
                </c:pt>
              </c:numCache>
            </c:numRef>
          </c:cat>
          <c:val>
            <c:numRef>
              <c:f>Sheet1!$C$2:$C$11</c:f>
              <c:numCache>
                <c:formatCode>General</c:formatCode>
                <c:ptCount val="10"/>
                <c:pt idx="0">
                  <c:v>10.6</c:v>
                </c:pt>
                <c:pt idx="1">
                  <c:v>9.4</c:v>
                </c:pt>
                <c:pt idx="2">
                  <c:v>10.8</c:v>
                </c:pt>
                <c:pt idx="3">
                  <c:v>11.3</c:v>
                </c:pt>
                <c:pt idx="4">
                  <c:v>11.8</c:v>
                </c:pt>
                <c:pt idx="5">
                  <c:v>9.3000000000000007</c:v>
                </c:pt>
                <c:pt idx="6">
                  <c:v>10.7</c:v>
                </c:pt>
                <c:pt idx="7">
                  <c:v>9.4</c:v>
                </c:pt>
                <c:pt idx="8">
                  <c:v>9.4</c:v>
                </c:pt>
                <c:pt idx="9">
                  <c:v>10.1</c:v>
                </c:pt>
              </c:numCache>
            </c:numRef>
          </c:val>
          <c:smooth val="0"/>
          <c:extLst xmlns:c16r2="http://schemas.microsoft.com/office/drawing/2015/06/chart">
            <c:ext xmlns:c16="http://schemas.microsoft.com/office/drawing/2014/chart" uri="{C3380CC4-5D6E-409C-BE32-E72D297353CC}">
              <c16:uniqueId val="{00000001-556C-45E6-9ABC-8013E1283F98}"/>
            </c:ext>
          </c:extLst>
        </c:ser>
        <c:dLbls>
          <c:dLblPos val="t"/>
          <c:showLegendKey val="0"/>
          <c:showVal val="1"/>
          <c:showCatName val="0"/>
          <c:showSerName val="0"/>
          <c:showPercent val="0"/>
          <c:showBubbleSize val="0"/>
        </c:dLbls>
        <c:marker val="1"/>
        <c:smooth val="0"/>
        <c:axId val="81366016"/>
        <c:axId val="81371904"/>
      </c:lineChart>
      <c:catAx>
        <c:axId val="813660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371904"/>
        <c:crosses val="autoZero"/>
        <c:auto val="1"/>
        <c:lblAlgn val="ctr"/>
        <c:lblOffset val="100"/>
        <c:noMultiLvlLbl val="0"/>
      </c:catAx>
      <c:valAx>
        <c:axId val="8137190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percent (%) of youth attempting suicide once or more during the past year</a:t>
                </a:r>
                <a:endParaRPr lang="en-US" sz="1200" b="1" dirty="0">
                  <a:solidFill>
                    <a:schemeClr val="tx1"/>
                  </a:solidFill>
                </a:endParaRPr>
              </a:p>
            </c:rich>
          </c:tx>
          <c:layout>
            <c:manualLayout>
              <c:xMode val="edge"/>
              <c:yMode val="edge"/>
              <c:x val="6.2516282845815037E-3"/>
              <c:y val="0.1092851810320042"/>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366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84609746411561E-2"/>
          <c:y val="9.2981017882937139E-2"/>
          <c:w val="0.88633469125755315"/>
          <c:h val="0.84992623571786163"/>
        </c:manualLayout>
      </c:layout>
      <c:lineChart>
        <c:grouping val="standard"/>
        <c:varyColors val="0"/>
        <c:ser>
          <c:idx val="0"/>
          <c:order val="0"/>
          <c:tx>
            <c:strRef>
              <c:f>Sheet1!$B$1</c:f>
              <c:strCache>
                <c:ptCount val="1"/>
                <c:pt idx="0">
                  <c:v>NHW</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Lbls>
            <c:dLbl>
              <c:idx val="0"/>
              <c:layout>
                <c:manualLayout>
                  <c:x val="-4.602761324523133E-2"/>
                  <c:y val="8.3984915881807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DB-4B17-B4FA-8FF046F7B1F6}"/>
                </c:ext>
              </c:extLst>
            </c:dLbl>
            <c:dLbl>
              <c:idx val="8"/>
              <c:layout>
                <c:manualLayout>
                  <c:x val="-7.529274049355621E-3"/>
                  <c:y val="-1.00265068806588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C8E-46F9-9037-7F28D50580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9"/>
                <c:pt idx="0">
                  <c:v>4.9000000000000004</c:v>
                </c:pt>
                <c:pt idx="1">
                  <c:v>5.6</c:v>
                </c:pt>
                <c:pt idx="2">
                  <c:v>7.4</c:v>
                </c:pt>
                <c:pt idx="3">
                  <c:v>7.3</c:v>
                </c:pt>
                <c:pt idx="4">
                  <c:v>4</c:v>
                </c:pt>
                <c:pt idx="5">
                  <c:v>5.5</c:v>
                </c:pt>
                <c:pt idx="6">
                  <c:v>4.7</c:v>
                </c:pt>
                <c:pt idx="7">
                  <c:v>4.8</c:v>
                </c:pt>
                <c:pt idx="8">
                  <c:v>7.1</c:v>
                </c:pt>
              </c:numCache>
            </c:numRef>
          </c:val>
          <c:smooth val="0"/>
          <c:extLst xmlns:c16r2="http://schemas.microsoft.com/office/drawing/2015/06/chart">
            <c:ext xmlns:c16="http://schemas.microsoft.com/office/drawing/2014/chart" uri="{C3380CC4-5D6E-409C-BE32-E72D297353CC}">
              <c16:uniqueId val="{00000000-556C-45E6-9ABC-8013E1283F98}"/>
            </c:ext>
          </c:extLst>
        </c:ser>
        <c:ser>
          <c:idx val="1"/>
          <c:order val="1"/>
          <c:tx>
            <c:strRef>
              <c:f>Sheet1!$C$1</c:f>
              <c:strCache>
                <c:ptCount val="1"/>
                <c:pt idx="0">
                  <c:v>Hispanic</c:v>
                </c:pt>
              </c:strCache>
            </c:strRef>
          </c:tx>
          <c:spPr>
            <a:ln w="28575" cap="rnd">
              <a:solidFill>
                <a:srgbClr val="1F78B4"/>
              </a:solidFill>
              <a:round/>
            </a:ln>
            <a:effectLst/>
          </c:spPr>
          <c:marker>
            <c:symbol val="square"/>
            <c:size val="7"/>
            <c:spPr>
              <a:solidFill>
                <a:srgbClr val="1F78B4"/>
              </a:solidFill>
              <a:ln w="9525">
                <a:solidFill>
                  <a:srgbClr val="1F78B4"/>
                </a:solidFill>
              </a:ln>
              <a:effectLst/>
            </c:spPr>
          </c:marker>
          <c:dLbls>
            <c:dLbl>
              <c:idx val="0"/>
              <c:layout>
                <c:manualLayout>
                  <c:x val="-3.6650170818359078E-2"/>
                  <c:y val="-3.03637772803456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C8E-46F9-9037-7F28D5058005}"/>
                </c:ext>
              </c:extLst>
            </c:dLbl>
            <c:dLbl>
              <c:idx val="8"/>
              <c:layout>
                <c:manualLayout>
                  <c:x val="-6.9549364665970372E-3"/>
                  <c:y val="-1.74430209908368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C8E-46F9-9037-7F28D50580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1999</c:v>
                </c:pt>
                <c:pt idx="1">
                  <c:v>2001</c:v>
                </c:pt>
                <c:pt idx="2">
                  <c:v>2003</c:v>
                </c:pt>
                <c:pt idx="3">
                  <c:v>2005</c:v>
                </c:pt>
                <c:pt idx="4">
                  <c:v>2007</c:v>
                </c:pt>
                <c:pt idx="5">
                  <c:v>2009</c:v>
                </c:pt>
                <c:pt idx="6">
                  <c:v>2011</c:v>
                </c:pt>
                <c:pt idx="7">
                  <c:v>2013</c:v>
                </c:pt>
                <c:pt idx="8">
                  <c:v>2015</c:v>
                </c:pt>
              </c:numCache>
            </c:numRef>
          </c:cat>
          <c:val>
            <c:numRef>
              <c:f>Sheet1!$C$2:$C$10</c:f>
              <c:numCache>
                <c:formatCode>General</c:formatCode>
                <c:ptCount val="9"/>
                <c:pt idx="0">
                  <c:v>8.6999999999999993</c:v>
                </c:pt>
                <c:pt idx="1">
                  <c:v>10.199999999999999</c:v>
                </c:pt>
                <c:pt idx="2">
                  <c:v>9.8000000000000007</c:v>
                </c:pt>
                <c:pt idx="3">
                  <c:v>10.7</c:v>
                </c:pt>
                <c:pt idx="4">
                  <c:v>11.6</c:v>
                </c:pt>
                <c:pt idx="5">
                  <c:v>12.4</c:v>
                </c:pt>
                <c:pt idx="6">
                  <c:v>9.4</c:v>
                </c:pt>
                <c:pt idx="7">
                  <c:v>10.3</c:v>
                </c:pt>
                <c:pt idx="8">
                  <c:v>9.3000000000000007</c:v>
                </c:pt>
              </c:numCache>
            </c:numRef>
          </c:val>
          <c:smooth val="0"/>
          <c:extLst xmlns:c16r2="http://schemas.microsoft.com/office/drawing/2015/06/chart">
            <c:ext xmlns:c16="http://schemas.microsoft.com/office/drawing/2014/chart" uri="{C3380CC4-5D6E-409C-BE32-E72D297353CC}">
              <c16:uniqueId val="{00000001-556C-45E6-9ABC-8013E1283F98}"/>
            </c:ext>
          </c:extLst>
        </c:ser>
        <c:ser>
          <c:idx val="2"/>
          <c:order val="2"/>
          <c:tx>
            <c:strRef>
              <c:f>Sheet1!$D$1</c:f>
              <c:strCache>
                <c:ptCount val="1"/>
                <c:pt idx="0">
                  <c:v>NHB</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4.446470617408594E-2"/>
                  <c:y val="1.09826428460823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C8E-46F9-9037-7F28D5058005}"/>
                </c:ext>
              </c:extLst>
            </c:dLbl>
            <c:dLbl>
              <c:idx val="8"/>
              <c:layout>
                <c:manualLayout>
                  <c:x val="-7.529274049355621E-3"/>
                  <c:y val="3.1009815094825793E-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C8E-46F9-9037-7F28D50580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1999</c:v>
                </c:pt>
                <c:pt idx="1">
                  <c:v>2001</c:v>
                </c:pt>
                <c:pt idx="2">
                  <c:v>2003</c:v>
                </c:pt>
                <c:pt idx="3">
                  <c:v>2005</c:v>
                </c:pt>
                <c:pt idx="4">
                  <c:v>2007</c:v>
                </c:pt>
                <c:pt idx="5">
                  <c:v>2009</c:v>
                </c:pt>
                <c:pt idx="6">
                  <c:v>2011</c:v>
                </c:pt>
                <c:pt idx="7">
                  <c:v>2013</c:v>
                </c:pt>
                <c:pt idx="8">
                  <c:v>2015</c:v>
                </c:pt>
              </c:numCache>
            </c:numRef>
          </c:cat>
          <c:val>
            <c:numRef>
              <c:f>Sheet1!$D$2:$D$10</c:f>
              <c:numCache>
                <c:formatCode>General</c:formatCode>
                <c:ptCount val="9"/>
                <c:pt idx="0">
                  <c:v>3.4</c:v>
                </c:pt>
                <c:pt idx="1">
                  <c:v>6.2</c:v>
                </c:pt>
                <c:pt idx="2">
                  <c:v>8.1999999999999993</c:v>
                </c:pt>
                <c:pt idx="3">
                  <c:v>9.8000000000000007</c:v>
                </c:pt>
                <c:pt idx="4">
                  <c:v>6.5</c:v>
                </c:pt>
                <c:pt idx="5">
                  <c:v>9.9</c:v>
                </c:pt>
                <c:pt idx="6">
                  <c:v>9.4</c:v>
                </c:pt>
                <c:pt idx="7">
                  <c:v>7.3</c:v>
                </c:pt>
                <c:pt idx="8">
                  <c:v>8.3000000000000007</c:v>
                </c:pt>
              </c:numCache>
            </c:numRef>
          </c:val>
          <c:smooth val="0"/>
          <c:extLst xmlns:c16r2="http://schemas.microsoft.com/office/drawing/2015/06/chart">
            <c:ext xmlns:c16="http://schemas.microsoft.com/office/drawing/2014/chart" uri="{C3380CC4-5D6E-409C-BE32-E72D297353CC}">
              <c16:uniqueId val="{00000000-CADB-4B17-B4FA-8FF046F7B1F6}"/>
            </c:ext>
          </c:extLst>
        </c:ser>
        <c:ser>
          <c:idx val="3"/>
          <c:order val="3"/>
          <c:tx>
            <c:strRef>
              <c:f>Sheet1!$E$1</c:f>
              <c:strCache>
                <c:ptCount val="1"/>
                <c:pt idx="0">
                  <c:v>Asian</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4.3476136685699267E-2"/>
                  <c:y val="2.3567459472063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C8E-46F9-9037-7F28D5058005}"/>
                </c:ext>
              </c:extLst>
            </c:dLbl>
            <c:dLbl>
              <c:idx val="8"/>
              <c:layout>
                <c:manualLayout>
                  <c:x val="-7.529274049355621E-3"/>
                  <c:y val="5.47840066675172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C8E-46F9-9037-7F28D50580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1999</c:v>
                </c:pt>
                <c:pt idx="1">
                  <c:v>2001</c:v>
                </c:pt>
                <c:pt idx="2">
                  <c:v>2003</c:v>
                </c:pt>
                <c:pt idx="3">
                  <c:v>2005</c:v>
                </c:pt>
                <c:pt idx="4">
                  <c:v>2007</c:v>
                </c:pt>
                <c:pt idx="5">
                  <c:v>2009</c:v>
                </c:pt>
                <c:pt idx="6">
                  <c:v>2011</c:v>
                </c:pt>
                <c:pt idx="7">
                  <c:v>2013</c:v>
                </c:pt>
                <c:pt idx="8">
                  <c:v>2015</c:v>
                </c:pt>
              </c:numCache>
            </c:numRef>
          </c:cat>
          <c:val>
            <c:numRef>
              <c:f>Sheet1!$E$2:$E$10</c:f>
              <c:numCache>
                <c:formatCode>General</c:formatCode>
                <c:ptCount val="9"/>
                <c:pt idx="0">
                  <c:v>8.6</c:v>
                </c:pt>
                <c:pt idx="1">
                  <c:v>7.1</c:v>
                </c:pt>
                <c:pt idx="2">
                  <c:v>5.0999999999999996</c:v>
                </c:pt>
                <c:pt idx="3">
                  <c:v>7.5</c:v>
                </c:pt>
                <c:pt idx="4">
                  <c:v>4.3</c:v>
                </c:pt>
                <c:pt idx="5">
                  <c:v>6.9</c:v>
                </c:pt>
                <c:pt idx="6">
                  <c:v>5.8</c:v>
                </c:pt>
                <c:pt idx="7">
                  <c:v>5.9</c:v>
                </c:pt>
                <c:pt idx="8">
                  <c:v>6.1</c:v>
                </c:pt>
              </c:numCache>
            </c:numRef>
          </c:val>
          <c:smooth val="0"/>
          <c:extLst xmlns:c16r2="http://schemas.microsoft.com/office/drawing/2015/06/chart">
            <c:ext xmlns:c16="http://schemas.microsoft.com/office/drawing/2014/chart" uri="{C3380CC4-5D6E-409C-BE32-E72D297353CC}">
              <c16:uniqueId val="{00000000-1C8E-46F9-9037-7F28D5058005}"/>
            </c:ext>
          </c:extLst>
        </c:ser>
        <c:dLbls>
          <c:dLblPos val="t"/>
          <c:showLegendKey val="0"/>
          <c:showVal val="1"/>
          <c:showCatName val="0"/>
          <c:showSerName val="0"/>
          <c:showPercent val="0"/>
          <c:showBubbleSize val="0"/>
        </c:dLbls>
        <c:marker val="1"/>
        <c:smooth val="0"/>
        <c:axId val="81068416"/>
        <c:axId val="81069952"/>
      </c:lineChart>
      <c:catAx>
        <c:axId val="810684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069952"/>
        <c:crosses val="autoZero"/>
        <c:auto val="1"/>
        <c:lblAlgn val="ctr"/>
        <c:lblOffset val="100"/>
        <c:noMultiLvlLbl val="0"/>
      </c:catAx>
      <c:valAx>
        <c:axId val="8106995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percent (%) of youth attempting suicide once or more during the past year</a:t>
                </a:r>
                <a:endParaRPr lang="en-US" sz="1200" b="1" dirty="0">
                  <a:solidFill>
                    <a:schemeClr val="tx1"/>
                  </a:solidFill>
                </a:endParaRPr>
              </a:p>
            </c:rich>
          </c:tx>
          <c:layout>
            <c:manualLayout>
              <c:xMode val="edge"/>
              <c:yMode val="edge"/>
              <c:x val="6.2516282845815037E-3"/>
              <c:y val="0.12737423983731649"/>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068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7482542170616"/>
          <c:y val="3.2644907233271667E-2"/>
          <c:w val="0.82917068345366296"/>
          <c:h val="0.86879838663592779"/>
        </c:manualLayout>
      </c:layout>
      <c:barChart>
        <c:barDir val="col"/>
        <c:grouping val="clustered"/>
        <c:varyColors val="0"/>
        <c:ser>
          <c:idx val="0"/>
          <c:order val="0"/>
          <c:tx>
            <c:strRef>
              <c:f>Sheet1!$B$1</c:f>
              <c:strCache>
                <c:ptCount val="1"/>
                <c:pt idx="0">
                  <c:v>Series 1</c:v>
                </c:pt>
              </c:strCache>
            </c:strRef>
          </c:tx>
          <c:spPr>
            <a:solidFill>
              <a:schemeClr val="tx2"/>
            </a:solidFill>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FFB3-4A18-9C9C-E6B032152EFA}"/>
              </c:ext>
            </c:extLst>
          </c:dPt>
          <c:dPt>
            <c:idx val="8"/>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F2A5-4085-8995-B11F299BE4EF}"/>
              </c:ext>
            </c:extLst>
          </c:dPt>
          <c:dPt>
            <c:idx val="9"/>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3-F2A5-4085-8995-B11F299BE4EF}"/>
              </c:ext>
            </c:extLst>
          </c:dPt>
          <c:dPt>
            <c:idx val="11"/>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5-F2A5-4085-8995-B11F299BE4EF}"/>
              </c:ext>
            </c:extLst>
          </c:dPt>
          <c:dPt>
            <c:idx val="12"/>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7-F2A5-4085-8995-B11F299BE4EF}"/>
              </c:ext>
            </c:extLst>
          </c:dPt>
          <c:dPt>
            <c:idx val="13"/>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9-F2A5-4085-8995-B11F299BE4EF}"/>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Bx</c:v>
                </c:pt>
                <c:pt idx="1">
                  <c:v>Bk</c:v>
                </c:pt>
                <c:pt idx="2">
                  <c:v>Q</c:v>
                </c:pt>
                <c:pt idx="3">
                  <c:v>M</c:v>
                </c:pt>
                <c:pt idx="4">
                  <c:v>SI</c:v>
                </c:pt>
              </c:strCache>
            </c:strRef>
          </c:cat>
          <c:val>
            <c:numRef>
              <c:f>Sheet1!$B$2:$B$6</c:f>
              <c:numCache>
                <c:formatCode>0.0</c:formatCode>
                <c:ptCount val="5"/>
                <c:pt idx="0">
                  <c:v>6</c:v>
                </c:pt>
                <c:pt idx="1">
                  <c:v>5.0999999999999996</c:v>
                </c:pt>
                <c:pt idx="2">
                  <c:v>5.5</c:v>
                </c:pt>
                <c:pt idx="3">
                  <c:v>7.3</c:v>
                </c:pt>
                <c:pt idx="4">
                  <c:v>6.1</c:v>
                </c:pt>
              </c:numCache>
            </c:numRef>
          </c:val>
          <c:extLst xmlns:c16r2="http://schemas.microsoft.com/office/drawing/2015/06/chart">
            <c:ext xmlns:c16="http://schemas.microsoft.com/office/drawing/2014/chart" uri="{C3380CC4-5D6E-409C-BE32-E72D297353CC}">
              <c16:uniqueId val="{0000000A-F2A5-4085-8995-B11F299BE4EF}"/>
            </c:ext>
          </c:extLst>
        </c:ser>
        <c:dLbls>
          <c:showLegendKey val="0"/>
          <c:showVal val="0"/>
          <c:showCatName val="0"/>
          <c:showSerName val="0"/>
          <c:showPercent val="0"/>
          <c:showBubbleSize val="0"/>
        </c:dLbls>
        <c:gapWidth val="70"/>
        <c:axId val="81255808"/>
        <c:axId val="81257600"/>
      </c:barChart>
      <c:catAx>
        <c:axId val="81255808"/>
        <c:scaling>
          <c:orientation val="minMax"/>
        </c:scaling>
        <c:delete val="0"/>
        <c:axPos val="b"/>
        <c:numFmt formatCode="General" sourceLinked="0"/>
        <c:majorTickMark val="out"/>
        <c:minorTickMark val="none"/>
        <c:tickLblPos val="nextTo"/>
        <c:txPr>
          <a:bodyPr/>
          <a:lstStyle/>
          <a:p>
            <a:pPr>
              <a:defRPr sz="1200"/>
            </a:pPr>
            <a:endParaRPr lang="en-US"/>
          </a:p>
        </c:txPr>
        <c:crossAx val="81257600"/>
        <c:crosses val="autoZero"/>
        <c:auto val="1"/>
        <c:lblAlgn val="ctr"/>
        <c:lblOffset val="100"/>
        <c:noMultiLvlLbl val="0"/>
      </c:catAx>
      <c:valAx>
        <c:axId val="81257600"/>
        <c:scaling>
          <c:orientation val="minMax"/>
          <c:max val="8"/>
        </c:scaling>
        <c:delete val="0"/>
        <c:axPos val="l"/>
        <c:title>
          <c:tx>
            <c:rich>
              <a:bodyPr rot="-5400000" vert="horz"/>
              <a:lstStyle/>
              <a:p>
                <a:pPr>
                  <a:defRPr sz="1400"/>
                </a:pPr>
                <a:r>
                  <a:rPr lang="en-US" sz="1200" dirty="0"/>
                  <a:t>Age-adjusted mortality rate from suicide per </a:t>
                </a:r>
                <a:r>
                  <a:rPr lang="en-US" sz="1200" dirty="0">
                    <a:solidFill>
                      <a:schemeClr val="tx1"/>
                    </a:solidFill>
                  </a:rPr>
                  <a:t>100,000 in 2015</a:t>
                </a:r>
              </a:p>
            </c:rich>
          </c:tx>
          <c:layout>
            <c:manualLayout>
              <c:xMode val="edge"/>
              <c:yMode val="edge"/>
              <c:x val="1.2966521886639585E-2"/>
              <c:y val="8.4093915597757529E-2"/>
            </c:manualLayout>
          </c:layout>
          <c:overlay val="0"/>
        </c:title>
        <c:numFmt formatCode="General" sourceLinked="0"/>
        <c:majorTickMark val="out"/>
        <c:minorTickMark val="none"/>
        <c:tickLblPos val="nextTo"/>
        <c:txPr>
          <a:bodyPr/>
          <a:lstStyle/>
          <a:p>
            <a:pPr>
              <a:defRPr sz="1200"/>
            </a:pPr>
            <a:endParaRPr lang="en-US"/>
          </a:p>
        </c:txPr>
        <c:crossAx val="81255808"/>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811447479069"/>
          <c:y val="5.4491908309902179E-2"/>
          <c:w val="0.8598207727939301"/>
          <c:h val="0.88374853106753704"/>
        </c:manualLayout>
      </c:layout>
      <c:barChart>
        <c:barDir val="col"/>
        <c:grouping val="clustered"/>
        <c:varyColors val="0"/>
        <c:ser>
          <c:idx val="2"/>
          <c:order val="2"/>
          <c:tx>
            <c:strRef>
              <c:f>Sheet1!$D$1</c:f>
              <c:strCache>
                <c:ptCount val="1"/>
                <c:pt idx="0">
                  <c:v>U.S. overall</c:v>
                </c:pt>
              </c:strCache>
            </c:strRef>
          </c:tx>
          <c:spPr>
            <a:solidFill>
              <a:schemeClr val="bg1">
                <a:lumMod val="75000"/>
              </a:schemeClr>
            </a:solidFill>
            <a:ln>
              <a:solidFill>
                <a:schemeClr val="bg1">
                  <a:lumMod val="50000"/>
                </a:schemeClr>
              </a:solidFill>
            </a:ln>
            <a:effectLst/>
          </c:spPr>
          <c:invertIfNegative val="0"/>
          <c:dLbls>
            <c:dLbl>
              <c:idx val="16"/>
              <c:numFmt formatCode="#,##0.0" sourceLinked="0"/>
              <c:spPr/>
              <c:txPr>
                <a:bodyPr/>
                <a:lstStyle/>
                <a:p>
                  <a:pPr>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E7-43DB-9141-0E1B68ED17C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16">
                  <c:v>13.26</c:v>
                </c:pt>
              </c:numCache>
            </c:numRef>
          </c:val>
          <c:extLst xmlns:c16r2="http://schemas.microsoft.com/office/drawing/2015/06/chart">
            <c:ext xmlns:c16="http://schemas.microsoft.com/office/drawing/2014/chart" uri="{C3380CC4-5D6E-409C-BE32-E72D297353CC}">
              <c16:uniqueId val="{00000000-3825-4A2A-B616-8ECA6D18D481}"/>
            </c:ext>
          </c:extLst>
        </c:ser>
        <c:dLbls>
          <c:showLegendKey val="0"/>
          <c:showVal val="0"/>
          <c:showCatName val="0"/>
          <c:showSerName val="0"/>
          <c:showPercent val="0"/>
          <c:showBubbleSize val="0"/>
        </c:dLbls>
        <c:gapWidth val="70"/>
        <c:axId val="81196160"/>
        <c:axId val="81197696"/>
      </c:barChar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Lbls>
            <c:dLbl>
              <c:idx val="0"/>
              <c:layout>
                <c:manualLayout>
                  <c:x val="-4.2254745152339623E-2"/>
                  <c:y val="4.198614025049272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D5-4341-B909-8445E701E0B5}"/>
                </c:ext>
              </c:extLst>
            </c:dLbl>
            <c:dLbl>
              <c:idx val="16"/>
              <c:layout>
                <c:manualLayout>
                  <c:x val="-2.6280406281774027E-2"/>
                  <c:y val="-4.396563569654572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0D5-4341-B909-8445E701E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5.5</c:v>
                </c:pt>
                <c:pt idx="1">
                  <c:v>5.2</c:v>
                </c:pt>
                <c:pt idx="2">
                  <c:v>4.9000000000000004</c:v>
                </c:pt>
                <c:pt idx="3">
                  <c:v>6</c:v>
                </c:pt>
                <c:pt idx="4">
                  <c:v>6.4</c:v>
                </c:pt>
                <c:pt idx="5">
                  <c:v>4.8</c:v>
                </c:pt>
                <c:pt idx="6">
                  <c:v>5.6</c:v>
                </c:pt>
                <c:pt idx="7">
                  <c:v>5</c:v>
                </c:pt>
                <c:pt idx="8">
                  <c:v>5.9</c:v>
                </c:pt>
                <c:pt idx="9">
                  <c:v>5.3</c:v>
                </c:pt>
                <c:pt idx="10">
                  <c:v>6.7</c:v>
                </c:pt>
                <c:pt idx="11">
                  <c:v>4.4000000000000004</c:v>
                </c:pt>
                <c:pt idx="12">
                  <c:v>6</c:v>
                </c:pt>
                <c:pt idx="13">
                  <c:v>5.4</c:v>
                </c:pt>
                <c:pt idx="14">
                  <c:v>6</c:v>
                </c:pt>
                <c:pt idx="15">
                  <c:v>4.7</c:v>
                </c:pt>
                <c:pt idx="16">
                  <c:v>6</c:v>
                </c:pt>
              </c:numCache>
            </c:numRef>
          </c:val>
          <c:smooth val="0"/>
          <c:extLst xmlns:c16r2="http://schemas.microsoft.com/office/drawing/2015/06/chart">
            <c:ext xmlns:c16="http://schemas.microsoft.com/office/drawing/2014/chart" uri="{C3380CC4-5D6E-409C-BE32-E72D297353CC}">
              <c16:uniqueId val="{00000000-40D5-4341-B909-8445E701E0B5}"/>
            </c:ext>
          </c:extLst>
        </c:ser>
        <c:ser>
          <c:idx val="1"/>
          <c:order val="1"/>
          <c:tx>
            <c:strRef>
              <c:f>Sheet1!$C$1</c:f>
              <c:strCache>
                <c:ptCount val="1"/>
                <c:pt idx="0">
                  <c:v>NYC, excluding the Bronx</c:v>
                </c:pt>
              </c:strCache>
            </c:strRef>
          </c:tx>
          <c:spPr>
            <a:ln w="28575" cap="rnd">
              <a:solidFill>
                <a:srgbClr val="1F78B4"/>
              </a:solidFill>
              <a:round/>
            </a:ln>
            <a:effectLst/>
          </c:spPr>
          <c:marker>
            <c:symbol val="square"/>
            <c:size val="7"/>
            <c:spPr>
              <a:solidFill>
                <a:srgbClr val="1F78B4"/>
              </a:solidFill>
              <a:ln w="9525">
                <a:solidFill>
                  <a:srgbClr val="1F78B4"/>
                </a:solidFill>
              </a:ln>
              <a:effectLst/>
            </c:spPr>
          </c:marker>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D5-4341-B909-8445E701E0B5}"/>
                </c:ext>
              </c:extLst>
            </c:dLbl>
            <c:dLbl>
              <c:idx val="16"/>
              <c:layout>
                <c:manualLayout>
                  <c:x val="-1.3679937836094756E-2"/>
                  <c:y val="3.67769417082479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0D5-4341-B909-8445E701E0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5.9</c:v>
                </c:pt>
                <c:pt idx="1">
                  <c:v>4.8</c:v>
                </c:pt>
                <c:pt idx="2">
                  <c:v>5.5</c:v>
                </c:pt>
                <c:pt idx="3">
                  <c:v>5.9</c:v>
                </c:pt>
                <c:pt idx="4">
                  <c:v>5.5</c:v>
                </c:pt>
                <c:pt idx="5">
                  <c:v>6.1</c:v>
                </c:pt>
                <c:pt idx="6">
                  <c:v>5.6</c:v>
                </c:pt>
                <c:pt idx="7">
                  <c:v>5.3</c:v>
                </c:pt>
                <c:pt idx="8">
                  <c:v>5.6</c:v>
                </c:pt>
                <c:pt idx="9">
                  <c:v>5.7</c:v>
                </c:pt>
                <c:pt idx="10">
                  <c:v>5.3</c:v>
                </c:pt>
                <c:pt idx="11">
                  <c:v>5.9</c:v>
                </c:pt>
                <c:pt idx="12">
                  <c:v>5.7</c:v>
                </c:pt>
                <c:pt idx="13">
                  <c:v>6.2</c:v>
                </c:pt>
                <c:pt idx="14">
                  <c:v>6.1</c:v>
                </c:pt>
                <c:pt idx="15">
                  <c:v>6</c:v>
                </c:pt>
                <c:pt idx="16">
                  <c:v>5.8</c:v>
                </c:pt>
              </c:numCache>
            </c:numRef>
          </c:val>
          <c:smooth val="0"/>
          <c:extLst xmlns:c16r2="http://schemas.microsoft.com/office/drawing/2015/06/chart">
            <c:ext xmlns:c16="http://schemas.microsoft.com/office/drawing/2014/chart" uri="{C3380CC4-5D6E-409C-BE32-E72D297353CC}">
              <c16:uniqueId val="{00000001-40D5-4341-B909-8445E701E0B5}"/>
            </c:ext>
          </c:extLst>
        </c:ser>
        <c:dLbls>
          <c:showLegendKey val="0"/>
          <c:showVal val="0"/>
          <c:showCatName val="0"/>
          <c:showSerName val="0"/>
          <c:showPercent val="0"/>
          <c:showBubbleSize val="0"/>
        </c:dLbls>
        <c:marker val="1"/>
        <c:smooth val="0"/>
        <c:axId val="81196160"/>
        <c:axId val="81197696"/>
      </c:lineChart>
      <c:catAx>
        <c:axId val="811961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197696"/>
        <c:crosses val="autoZero"/>
        <c:auto val="1"/>
        <c:lblAlgn val="ctr"/>
        <c:lblOffset val="100"/>
        <c:noMultiLvlLbl val="0"/>
      </c:catAx>
      <c:valAx>
        <c:axId val="81197696"/>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mortality rate from suicide per 100,000</a:t>
                </a:r>
                <a:endParaRPr lang="en-US" sz="1200" b="1" dirty="0">
                  <a:solidFill>
                    <a:schemeClr val="tx1"/>
                  </a:solidFill>
                </a:endParaRPr>
              </a:p>
            </c:rich>
          </c:tx>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196160"/>
        <c:crosses val="autoZero"/>
        <c:crossBetween val="between"/>
      </c:valAx>
      <c:spPr>
        <a:noFill/>
        <a:ln>
          <a:noFill/>
        </a:ln>
        <a:effectLst/>
      </c:spPr>
    </c:plotArea>
    <c:legend>
      <c:legendPos val="t"/>
      <c:layout>
        <c:manualLayout>
          <c:xMode val="edge"/>
          <c:yMode val="edge"/>
          <c:x val="0.18809903588495716"/>
          <c:y val="3.646438979571328E-2"/>
          <c:w val="0.68867697414362405"/>
          <c:h val="5.0103055994782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39991711562362E-2"/>
          <c:y val="1.8024299381932098E-2"/>
          <c:w val="0.89576806188700109"/>
          <c:h val="0.92136186605706549"/>
        </c:manualLayout>
      </c:layout>
      <c:barChart>
        <c:barDir val="col"/>
        <c:grouping val="clustered"/>
        <c:varyColors val="0"/>
        <c:ser>
          <c:idx val="0"/>
          <c:order val="0"/>
          <c:tx>
            <c:strRef>
              <c:f>Sheet1!$B$1</c:f>
              <c:strCache>
                <c:ptCount val="1"/>
                <c:pt idx="0">
                  <c:v>Series 1</c:v>
                </c:pt>
              </c:strCache>
            </c:strRef>
          </c:tx>
          <c:spPr>
            <a:solidFill>
              <a:schemeClr val="tx2"/>
            </a:solidFill>
            <a:ln>
              <a:solidFill>
                <a:schemeClr val="bg1">
                  <a:lumMod val="50000"/>
                </a:schemeClr>
              </a:solidFill>
            </a:ln>
          </c:spPr>
          <c:invertIfNegative val="0"/>
          <c:dPt>
            <c:idx val="8"/>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B4DE-4005-937A-455057EE7ACB}"/>
              </c:ext>
            </c:extLst>
          </c:dPt>
          <c:dPt>
            <c:idx val="9"/>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3-B4DE-4005-937A-455057EE7ACB}"/>
              </c:ext>
            </c:extLst>
          </c:dPt>
          <c:dPt>
            <c:idx val="11"/>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5-B4DE-4005-937A-455057EE7ACB}"/>
              </c:ext>
            </c:extLst>
          </c:dPt>
          <c:dPt>
            <c:idx val="12"/>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7-B4DE-4005-937A-455057EE7ACB}"/>
              </c:ext>
            </c:extLst>
          </c:dPt>
          <c:dPt>
            <c:idx val="13"/>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9-B4DE-4005-937A-455057EE7ACB}"/>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15-24</c:v>
                </c:pt>
                <c:pt idx="1">
                  <c:v>25-34</c:v>
                </c:pt>
                <c:pt idx="2">
                  <c:v>35-44</c:v>
                </c:pt>
                <c:pt idx="3">
                  <c:v>45-54</c:v>
                </c:pt>
                <c:pt idx="4">
                  <c:v>55-64</c:v>
                </c:pt>
                <c:pt idx="5">
                  <c:v>65-74</c:v>
                </c:pt>
                <c:pt idx="6">
                  <c:v>≥75</c:v>
                </c:pt>
                <c:pt idx="8">
                  <c:v>Male</c:v>
                </c:pt>
                <c:pt idx="9">
                  <c:v>Female</c:v>
                </c:pt>
                <c:pt idx="11">
                  <c:v>Hispanic</c:v>
                </c:pt>
                <c:pt idx="12">
                  <c:v>NHB</c:v>
                </c:pt>
                <c:pt idx="13">
                  <c:v>NHW</c:v>
                </c:pt>
              </c:strCache>
            </c:strRef>
          </c:cat>
          <c:val>
            <c:numRef>
              <c:f>Sheet1!$B$2:$B$15</c:f>
              <c:numCache>
                <c:formatCode>0.0</c:formatCode>
                <c:ptCount val="14"/>
                <c:pt idx="0">
                  <c:v>4.7</c:v>
                </c:pt>
                <c:pt idx="1">
                  <c:v>6.5</c:v>
                </c:pt>
                <c:pt idx="2">
                  <c:v>7.5</c:v>
                </c:pt>
                <c:pt idx="3">
                  <c:v>8.1999999999999993</c:v>
                </c:pt>
                <c:pt idx="4">
                  <c:v>6.6</c:v>
                </c:pt>
                <c:pt idx="5">
                  <c:v>8.1999999999999993</c:v>
                </c:pt>
                <c:pt idx="6">
                  <c:v>6.5</c:v>
                </c:pt>
                <c:pt idx="8">
                  <c:v>9</c:v>
                </c:pt>
                <c:pt idx="9">
                  <c:v>2.6</c:v>
                </c:pt>
                <c:pt idx="11">
                  <c:v>4.5999999999999996</c:v>
                </c:pt>
                <c:pt idx="12">
                  <c:v>4.5999999999999996</c:v>
                </c:pt>
                <c:pt idx="13">
                  <c:v>10.7</c:v>
                </c:pt>
              </c:numCache>
            </c:numRef>
          </c:val>
          <c:extLst xmlns:c16r2="http://schemas.microsoft.com/office/drawing/2015/06/chart">
            <c:ext xmlns:c16="http://schemas.microsoft.com/office/drawing/2014/chart" uri="{C3380CC4-5D6E-409C-BE32-E72D297353CC}">
              <c16:uniqueId val="{0000000A-B4DE-4005-937A-455057EE7ACB}"/>
            </c:ext>
          </c:extLst>
        </c:ser>
        <c:dLbls>
          <c:showLegendKey val="0"/>
          <c:showVal val="0"/>
          <c:showCatName val="0"/>
          <c:showSerName val="0"/>
          <c:showPercent val="0"/>
          <c:showBubbleSize val="0"/>
        </c:dLbls>
        <c:gapWidth val="70"/>
        <c:axId val="82544512"/>
        <c:axId val="82546048"/>
      </c:barChart>
      <c:catAx>
        <c:axId val="82544512"/>
        <c:scaling>
          <c:orientation val="minMax"/>
        </c:scaling>
        <c:delete val="0"/>
        <c:axPos val="b"/>
        <c:numFmt formatCode="General" sourceLinked="0"/>
        <c:majorTickMark val="out"/>
        <c:minorTickMark val="none"/>
        <c:tickLblPos val="nextTo"/>
        <c:crossAx val="82546048"/>
        <c:crosses val="autoZero"/>
        <c:auto val="1"/>
        <c:lblAlgn val="ctr"/>
        <c:lblOffset val="100"/>
        <c:noMultiLvlLbl val="0"/>
      </c:catAx>
      <c:valAx>
        <c:axId val="82546048"/>
        <c:scaling>
          <c:orientation val="minMax"/>
          <c:max val="12"/>
        </c:scaling>
        <c:delete val="0"/>
        <c:axPos val="l"/>
        <c:title>
          <c:tx>
            <c:rich>
              <a:bodyPr rot="-5400000" vert="horz"/>
              <a:lstStyle/>
              <a:p>
                <a:pPr>
                  <a:defRPr/>
                </a:pPr>
                <a:r>
                  <a:rPr lang="en-US"/>
                  <a:t>Age-adjusted mortality rate from suicide per 100,000</a:t>
                </a:r>
              </a:p>
            </c:rich>
          </c:tx>
          <c:layout>
            <c:manualLayout>
              <c:xMode val="edge"/>
              <c:yMode val="edge"/>
              <c:x val="7.5019569922180783E-3"/>
              <c:y val="0.13012975192617052"/>
            </c:manualLayout>
          </c:layout>
          <c:overlay val="0"/>
        </c:title>
        <c:numFmt formatCode="General" sourceLinked="0"/>
        <c:majorTickMark val="out"/>
        <c:minorTickMark val="none"/>
        <c:tickLblPos val="nextTo"/>
        <c:crossAx val="82544512"/>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7539273263925E-2"/>
          <c:y val="0.28899773393337558"/>
          <c:w val="0.86932504536340149"/>
          <c:h val="0.65023179163028355"/>
        </c:manualLayout>
      </c:layout>
      <c:pieChart>
        <c:varyColors val="1"/>
        <c:ser>
          <c:idx val="0"/>
          <c:order val="0"/>
          <c:tx>
            <c:strRef>
              <c:f>Sheet1!$B$1</c:f>
              <c:strCache>
                <c:ptCount val="1"/>
                <c:pt idx="0">
                  <c:v>%</c:v>
                </c:pt>
              </c:strCache>
            </c:strRef>
          </c:tx>
          <c:spPr>
            <a:ln>
              <a:solidFill>
                <a:schemeClr val="bg1">
                  <a:lumMod val="50000"/>
                </a:schemeClr>
              </a:solidFill>
            </a:ln>
          </c:spPr>
          <c:dPt>
            <c:idx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DDEF-40ED-BB3E-45D346B14D19}"/>
              </c:ext>
            </c:extLst>
          </c:dPt>
          <c:dPt>
            <c:idx val="1"/>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3-DDEF-40ED-BB3E-45D346B14D19}"/>
              </c:ext>
            </c:extLst>
          </c:dPt>
          <c:dLbls>
            <c:spPr>
              <a:noFill/>
              <a:ln>
                <a:noFill/>
              </a:ln>
              <a:effectLst/>
            </c:spPr>
            <c:txPr>
              <a:bodyPr/>
              <a:lstStyle/>
              <a:p>
                <a:pPr>
                  <a:defRPr sz="1200">
                    <a:solidFill>
                      <a:schemeClr val="bg1"/>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Firearm-related</c:v>
                </c:pt>
                <c:pt idx="1">
                  <c:v>Other means</c:v>
                </c:pt>
              </c:strCache>
            </c:strRef>
          </c:cat>
          <c:val>
            <c:numRef>
              <c:f>Sheet1!$B$2:$B$3</c:f>
              <c:numCache>
                <c:formatCode>General</c:formatCode>
                <c:ptCount val="2"/>
                <c:pt idx="0">
                  <c:v>49</c:v>
                </c:pt>
                <c:pt idx="1">
                  <c:v>406</c:v>
                </c:pt>
              </c:numCache>
            </c:numRef>
          </c:val>
          <c:extLst xmlns:c16r2="http://schemas.microsoft.com/office/drawing/2015/06/chart">
            <c:ext xmlns:c16="http://schemas.microsoft.com/office/drawing/2014/chart" uri="{C3380CC4-5D6E-409C-BE32-E72D297353CC}">
              <c16:uniqueId val="{00000004-DDEF-40ED-BB3E-45D346B14D19}"/>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14164094399988025"/>
          <c:y val="8.8216630312971722E-2"/>
          <c:w val="0.75831734569649301"/>
          <c:h val="0.1326462072549483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74844992202055E-2"/>
          <c:y val="9.8770095918982601E-2"/>
          <c:w val="0.90254013085320861"/>
          <c:h val="0.84207494272957906"/>
        </c:manualLayout>
      </c:layout>
      <c:lineChart>
        <c:grouping val="standard"/>
        <c:varyColors val="0"/>
        <c:ser>
          <c:idx val="0"/>
          <c:order val="0"/>
          <c:tx>
            <c:strRef>
              <c:f>Sheet1!$B$1</c:f>
              <c:strCache>
                <c:ptCount val="1"/>
                <c:pt idx="0">
                  <c:v>Male</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dLbl>
              <c:idx val="0"/>
              <c:layout>
                <c:manualLayout>
                  <c:x val="-2.7761991707558293E-2"/>
                  <c:y val="3.67769417082479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D5-4341-B909-8445E701E0B5}"/>
                </c:ext>
              </c:extLst>
            </c:dLbl>
            <c:dLbl>
              <c:idx val="7"/>
              <c:layout>
                <c:manualLayout>
                  <c:x val="-1.4272414317775496E-2"/>
                  <c:y val="-3.87564371543009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B8C-4E1E-A7F4-9B17A0609300}"/>
                </c:ext>
              </c:extLst>
            </c:dLbl>
            <c:dLbl>
              <c:idx val="16"/>
              <c:tx>
                <c:rich>
                  <a:bodyPr/>
                  <a:lstStyle/>
                  <a:p>
                    <a:fld id="{FD945A00-C29D-40D8-8CBB-4EC6723329FA}" type="VALUE">
                      <a:rPr lang="en-US" smtClean="0">
                        <a:solidFill>
                          <a:schemeClr val="tx1"/>
                        </a:solidFill>
                      </a:rPr>
                      <a:pPr/>
                      <a:t>[VALUE]</a:t>
                    </a:fld>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40D5-4341-B909-8445E701E0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2000-01</c:v>
                </c:pt>
                <c:pt idx="1">
                  <c:v>2002-03</c:v>
                </c:pt>
                <c:pt idx="2">
                  <c:v>2004-05</c:v>
                </c:pt>
                <c:pt idx="3">
                  <c:v>2006-07</c:v>
                </c:pt>
                <c:pt idx="4">
                  <c:v>2008-09</c:v>
                </c:pt>
                <c:pt idx="5">
                  <c:v>2010-11</c:v>
                </c:pt>
                <c:pt idx="6">
                  <c:v>2012-13</c:v>
                </c:pt>
                <c:pt idx="7">
                  <c:v>2014-15</c:v>
                </c:pt>
              </c:strCache>
            </c:strRef>
          </c:cat>
          <c:val>
            <c:numRef>
              <c:f>Sheet1!$B$2:$B$9</c:f>
              <c:numCache>
                <c:formatCode>General</c:formatCode>
                <c:ptCount val="8"/>
                <c:pt idx="0">
                  <c:v>8.9</c:v>
                </c:pt>
                <c:pt idx="1">
                  <c:v>11.1</c:v>
                </c:pt>
                <c:pt idx="2">
                  <c:v>8.8000000000000007</c:v>
                </c:pt>
                <c:pt idx="3">
                  <c:v>9.3000000000000007</c:v>
                </c:pt>
                <c:pt idx="4">
                  <c:v>9.8000000000000007</c:v>
                </c:pt>
                <c:pt idx="5">
                  <c:v>8.8000000000000007</c:v>
                </c:pt>
                <c:pt idx="6">
                  <c:v>10.3</c:v>
                </c:pt>
                <c:pt idx="7">
                  <c:v>8.1</c:v>
                </c:pt>
              </c:numCache>
            </c:numRef>
          </c:val>
          <c:smooth val="0"/>
          <c:extLst xmlns:c16r2="http://schemas.microsoft.com/office/drawing/2015/06/chart">
            <c:ext xmlns:c16="http://schemas.microsoft.com/office/drawing/2014/chart" uri="{C3380CC4-5D6E-409C-BE32-E72D297353CC}">
              <c16:uniqueId val="{00000000-40D5-4341-B909-8445E701E0B5}"/>
            </c:ext>
          </c:extLst>
        </c:ser>
        <c:ser>
          <c:idx val="1"/>
          <c:order val="1"/>
          <c:tx>
            <c:strRef>
              <c:f>Sheet1!$C$1</c:f>
              <c:strCache>
                <c:ptCount val="1"/>
                <c:pt idx="0">
                  <c:v>Female</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Pt>
            <c:idx val="0"/>
            <c:bubble3D val="0"/>
            <c:extLst xmlns:c16r2="http://schemas.microsoft.com/office/drawing/2015/06/chart">
              <c:ext xmlns:c16="http://schemas.microsoft.com/office/drawing/2014/chart" uri="{C3380CC4-5D6E-409C-BE32-E72D297353CC}">
                <c16:uniqueId val="{00000003-40D5-4341-B909-8445E701E0B5}"/>
              </c:ext>
            </c:extLst>
          </c:dPt>
          <c:dPt>
            <c:idx val="1"/>
            <c:bubble3D val="0"/>
            <c:extLst xmlns:c16r2="http://schemas.microsoft.com/office/drawing/2015/06/chart">
              <c:ext xmlns:c16="http://schemas.microsoft.com/office/drawing/2014/chart" uri="{C3380CC4-5D6E-409C-BE32-E72D297353CC}">
                <c16:uniqueId val="{00000000-EE93-4C89-BB15-B41E7BB60BDF}"/>
              </c:ext>
            </c:extLst>
          </c:dPt>
          <c:dPt>
            <c:idx val="2"/>
            <c:bubble3D val="0"/>
            <c:extLst xmlns:c16r2="http://schemas.microsoft.com/office/drawing/2015/06/chart">
              <c:ext xmlns:c16="http://schemas.microsoft.com/office/drawing/2014/chart" uri="{C3380CC4-5D6E-409C-BE32-E72D297353CC}">
                <c16:uniqueId val="{00000001-EE93-4C89-BB15-B41E7BB60BDF}"/>
              </c:ext>
            </c:extLst>
          </c:dPt>
          <c:dPt>
            <c:idx val="3"/>
            <c:bubble3D val="0"/>
            <c:extLst xmlns:c16r2="http://schemas.microsoft.com/office/drawing/2015/06/chart">
              <c:ext xmlns:c16="http://schemas.microsoft.com/office/drawing/2014/chart" uri="{C3380CC4-5D6E-409C-BE32-E72D297353CC}">
                <c16:uniqueId val="{00000002-EE93-4C89-BB15-B41E7BB60BDF}"/>
              </c:ext>
            </c:extLst>
          </c:dPt>
          <c:dPt>
            <c:idx val="6"/>
            <c:bubble3D val="0"/>
            <c:extLst xmlns:c16r2="http://schemas.microsoft.com/office/drawing/2015/06/chart">
              <c:ext xmlns:c16="http://schemas.microsoft.com/office/drawing/2014/chart" uri="{C3380CC4-5D6E-409C-BE32-E72D297353CC}">
                <c16:uniqueId val="{00000003-EE93-4C89-BB15-B41E7BB60BDF}"/>
              </c:ext>
            </c:extLst>
          </c:dPt>
          <c:dPt>
            <c:idx val="12"/>
            <c:marker>
              <c:symbol val="circle"/>
              <c:size val="5"/>
            </c:marker>
            <c:bubble3D val="0"/>
            <c:extLst xmlns:c16r2="http://schemas.microsoft.com/office/drawing/2015/06/chart">
              <c:ext xmlns:c16="http://schemas.microsoft.com/office/drawing/2014/chart" uri="{C3380CC4-5D6E-409C-BE32-E72D297353CC}">
                <c16:uniqueId val="{00000004-EE93-4C89-BB15-B41E7BB60BDF}"/>
              </c:ext>
            </c:extLst>
          </c:dPt>
          <c:dPt>
            <c:idx val="13"/>
            <c:marker>
              <c:symbol val="circle"/>
              <c:size val="5"/>
            </c:marker>
            <c:bubble3D val="0"/>
            <c:extLst xmlns:c16r2="http://schemas.microsoft.com/office/drawing/2015/06/chart">
              <c:ext xmlns:c16="http://schemas.microsoft.com/office/drawing/2014/chart" uri="{C3380CC4-5D6E-409C-BE32-E72D297353CC}">
                <c16:uniqueId val="{00000005-EE93-4C89-BB15-B41E7BB60BDF}"/>
              </c:ext>
            </c:extLst>
          </c:dPt>
          <c:dPt>
            <c:idx val="14"/>
            <c:marker>
              <c:symbol val="circle"/>
              <c:size val="5"/>
            </c:marker>
            <c:bubble3D val="0"/>
            <c:extLst xmlns:c16r2="http://schemas.microsoft.com/office/drawing/2015/06/chart">
              <c:ext xmlns:c16="http://schemas.microsoft.com/office/drawing/2014/chart" uri="{C3380CC4-5D6E-409C-BE32-E72D297353CC}">
                <c16:uniqueId val="{00000006-EE93-4C89-BB15-B41E7BB60BDF}"/>
              </c:ext>
            </c:extLst>
          </c:dPt>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D5-4341-B909-8445E701E0B5}"/>
                </c:ext>
              </c:extLst>
            </c:dLbl>
            <c:dLbl>
              <c:idx val="7"/>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B8C-4E1E-A7F4-9B17A06093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2000-01</c:v>
                </c:pt>
                <c:pt idx="1">
                  <c:v>2002-03</c:v>
                </c:pt>
                <c:pt idx="2">
                  <c:v>2004-05</c:v>
                </c:pt>
                <c:pt idx="3">
                  <c:v>2006-07</c:v>
                </c:pt>
                <c:pt idx="4">
                  <c:v>2008-09</c:v>
                </c:pt>
                <c:pt idx="5">
                  <c:v>2010-11</c:v>
                </c:pt>
                <c:pt idx="6">
                  <c:v>2012-13</c:v>
                </c:pt>
                <c:pt idx="7">
                  <c:v>2014-15</c:v>
                </c:pt>
              </c:strCache>
            </c:strRef>
          </c:cat>
          <c:val>
            <c:numRef>
              <c:f>Sheet1!$C$2:$C$9</c:f>
              <c:numCache>
                <c:formatCode>General</c:formatCode>
                <c:ptCount val="8"/>
                <c:pt idx="0">
                  <c:v>1.9</c:v>
                </c:pt>
                <c:pt idx="1">
                  <c:v>2.4</c:v>
                </c:pt>
                <c:pt idx="2">
                  <c:v>2.2999999999999998</c:v>
                </c:pt>
                <c:pt idx="3">
                  <c:v>2.4</c:v>
                </c:pt>
                <c:pt idx="4">
                  <c:v>2.8</c:v>
                </c:pt>
                <c:pt idx="5">
                  <c:v>2.2999999999999998</c:v>
                </c:pt>
                <c:pt idx="6">
                  <c:v>2.1</c:v>
                </c:pt>
                <c:pt idx="7">
                  <c:v>3.1</c:v>
                </c:pt>
              </c:numCache>
            </c:numRef>
          </c:val>
          <c:smooth val="0"/>
          <c:extLst xmlns:c16r2="http://schemas.microsoft.com/office/drawing/2015/06/chart">
            <c:ext xmlns:c16="http://schemas.microsoft.com/office/drawing/2014/chart" uri="{C3380CC4-5D6E-409C-BE32-E72D297353CC}">
              <c16:uniqueId val="{00000001-40D5-4341-B909-8445E701E0B5}"/>
            </c:ext>
          </c:extLst>
        </c:ser>
        <c:dLbls>
          <c:showLegendKey val="0"/>
          <c:showVal val="0"/>
          <c:showCatName val="0"/>
          <c:showSerName val="0"/>
          <c:showPercent val="0"/>
          <c:showBubbleSize val="0"/>
        </c:dLbls>
        <c:marker val="1"/>
        <c:smooth val="0"/>
        <c:axId val="87136512"/>
        <c:axId val="85983232"/>
      </c:lineChart>
      <c:catAx>
        <c:axId val="871365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983232"/>
        <c:crosses val="autoZero"/>
        <c:auto val="1"/>
        <c:lblAlgn val="ctr"/>
        <c:lblOffset val="100"/>
        <c:noMultiLvlLbl val="0"/>
      </c:catAx>
      <c:valAx>
        <c:axId val="8598323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mortality rate from suicide per 100,000</a:t>
                </a:r>
                <a:endParaRPr lang="en-US" sz="1200" b="1" dirty="0">
                  <a:solidFill>
                    <a:schemeClr val="tx1"/>
                  </a:solidFill>
                </a:endParaRPr>
              </a:p>
            </c:rich>
          </c:tx>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36512"/>
        <c:crosses val="autoZero"/>
        <c:crossBetween val="between"/>
      </c:valAx>
      <c:spPr>
        <a:noFill/>
        <a:ln>
          <a:noFill/>
        </a:ln>
        <a:effectLst/>
      </c:spPr>
    </c:plotArea>
    <c:legend>
      <c:legendPos val="t"/>
      <c:layout>
        <c:manualLayout>
          <c:xMode val="edge"/>
          <c:yMode val="edge"/>
          <c:x val="0.40887196165696676"/>
          <c:y val="3.3859790524590906E-2"/>
          <c:w val="0.16499296283616721"/>
          <c:h val="5.0103055994782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ymbol val="diamond"/>
              <c:size val="9"/>
              <c:spPr>
                <a:no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1-E1FB-40D0-865E-909D22CA772F}"/>
              </c:ext>
            </c:extLst>
          </c:dPt>
          <c:dPt>
            <c:idx val="9"/>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2-E1FB-40D0-865E-909D22CA772F}"/>
              </c:ext>
            </c:extLst>
          </c:dPt>
          <c:dPt>
            <c:idx val="12"/>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3-E1FB-40D0-865E-909D22CA772F}"/>
              </c:ext>
            </c:extLst>
          </c:dPt>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3"/>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Sheet1!$B$2:$B$15</c:f>
              <c:numCache>
                <c:formatCode>General</c:formatCode>
                <c:ptCount val="14"/>
                <c:pt idx="0">
                  <c:v>8.8000000000000007</c:v>
                </c:pt>
                <c:pt idx="1">
                  <c:v>7</c:v>
                </c:pt>
                <c:pt idx="3">
                  <c:v>8.1</c:v>
                </c:pt>
                <c:pt idx="4">
                  <c:v>8.5</c:v>
                </c:pt>
                <c:pt idx="6">
                  <c:v>8.4</c:v>
                </c:pt>
                <c:pt idx="7">
                  <c:v>6.3</c:v>
                </c:pt>
                <c:pt idx="8">
                  <c:v>6.2</c:v>
                </c:pt>
                <c:pt idx="10">
                  <c:v>7.1</c:v>
                </c:pt>
                <c:pt idx="11">
                  <c:v>6.5</c:v>
                </c:pt>
                <c:pt idx="13">
                  <c:v>6.5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Excluding the Bronx</c:v>
                </c:pt>
              </c:strCache>
            </c:strRef>
          </c:tx>
          <c:spPr>
            <a:ln w="28575" cap="rnd">
              <a:solidFill>
                <a:srgbClr val="1F78B4"/>
              </a:solidFill>
              <a:round/>
            </a:ln>
            <a:effectLst/>
          </c:spPr>
          <c:marker>
            <c:symbol val="square"/>
            <c:size val="7"/>
            <c:spPr>
              <a:solidFill>
                <a:srgbClr val="1F78B4"/>
              </a:solidFill>
              <a:ln w="25400">
                <a:noFill/>
              </a:ln>
              <a:effectLst/>
            </c:spPr>
          </c:marker>
          <c:dPt>
            <c:idx val="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4-E1FB-40D0-865E-909D22CA772F}"/>
              </c:ext>
            </c:extLst>
          </c:dPt>
          <c:dPt>
            <c:idx val="5"/>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5-E1FB-40D0-865E-909D22CA772F}"/>
              </c:ext>
            </c:extLst>
          </c:dPt>
          <c:dPt>
            <c:idx val="9"/>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6-E1FB-40D0-865E-909D22CA772F}"/>
              </c:ext>
            </c:extLst>
          </c:dPt>
          <c:dPt>
            <c:idx val="1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7-E1FB-40D0-865E-909D22CA772F}"/>
              </c:ext>
            </c:extLst>
          </c:dPt>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13-4ED0-AAE3-E8FE8C694AD2}"/>
                </c:ext>
              </c:extLst>
            </c:dLbl>
            <c:dLbl>
              <c:idx val="13"/>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Sheet1!$C$2:$C$15</c:f>
              <c:numCache>
                <c:formatCode>General</c:formatCode>
                <c:ptCount val="14"/>
                <c:pt idx="0">
                  <c:v>6.1</c:v>
                </c:pt>
                <c:pt idx="1">
                  <c:v>4.8</c:v>
                </c:pt>
                <c:pt idx="3">
                  <c:v>6</c:v>
                </c:pt>
                <c:pt idx="4">
                  <c:v>6</c:v>
                </c:pt>
                <c:pt idx="6">
                  <c:v>5.6</c:v>
                </c:pt>
                <c:pt idx="7">
                  <c:v>4.8</c:v>
                </c:pt>
                <c:pt idx="8">
                  <c:v>4.5999999999999996</c:v>
                </c:pt>
                <c:pt idx="10">
                  <c:v>5.3</c:v>
                </c:pt>
                <c:pt idx="11">
                  <c:v>5.2</c:v>
                </c:pt>
                <c:pt idx="13">
                  <c:v>5.3</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42496384"/>
        <c:axId val="42497920"/>
      </c:lineChart>
      <c:catAx>
        <c:axId val="424963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97920"/>
        <c:crosses val="autoZero"/>
        <c:auto val="1"/>
        <c:lblAlgn val="ctr"/>
        <c:lblOffset val="100"/>
        <c:noMultiLvlLbl val="0"/>
      </c:catAx>
      <c:valAx>
        <c:axId val="4249792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dirty="0">
                    <a:solidFill>
                      <a:schemeClr val="tx1"/>
                    </a:solidFill>
                    <a:effectLst/>
                  </a:rPr>
                  <a:t>Age-adjusted percent experiencing serious psycho</a:t>
                </a:r>
                <a:r>
                  <a:rPr lang="en-US" sz="1200" b="1" baseline="0" dirty="0">
                    <a:solidFill>
                      <a:schemeClr val="tx1"/>
                    </a:solidFill>
                    <a:effectLst/>
                  </a:rPr>
                  <a:t>logical distress</a:t>
                </a:r>
                <a:endParaRPr lang="en-US" sz="1200" dirty="0">
                  <a:solidFill>
                    <a:schemeClr val="tx1"/>
                  </a:solidFill>
                  <a:effectLst/>
                </a:endParaRPr>
              </a:p>
            </c:rich>
          </c:tx>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963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28468180607862E-2"/>
          <c:y val="9.8770095918982601E-2"/>
          <c:w val="0.90978650766480273"/>
          <c:h val="0.84207494272957906"/>
        </c:manualLayout>
      </c:layout>
      <c:lineChart>
        <c:grouping val="standard"/>
        <c:varyColors val="0"/>
        <c:ser>
          <c:idx val="0"/>
          <c:order val="0"/>
          <c:tx>
            <c:strRef>
              <c:f>Sheet1!$B$1</c:f>
              <c:strCache>
                <c:ptCount val="1"/>
                <c:pt idx="0">
                  <c:v>Hispanic</c:v>
                </c:pt>
              </c:strCache>
            </c:strRef>
          </c:tx>
          <c:spPr>
            <a:ln w="28575" cap="rnd">
              <a:solidFill>
                <a:schemeClr val="accent2"/>
              </a:solidFill>
              <a:round/>
            </a:ln>
            <a:effectLst/>
          </c:spPr>
          <c:marker>
            <c:symbol val="diamond"/>
            <c:size val="7"/>
            <c:spPr>
              <a:solidFill>
                <a:schemeClr val="accent2"/>
              </a:solidFill>
              <a:ln w="9525">
                <a:solidFill>
                  <a:schemeClr val="accent2"/>
                </a:solidFill>
              </a:ln>
              <a:effectLst/>
            </c:spPr>
          </c:marker>
          <c:dLbls>
            <c:dLbl>
              <c:idx val="0"/>
              <c:layout>
                <c:manualLayout>
                  <c:x val="-3.5008368519152497E-2"/>
                  <c:y val="-7.501245900832446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D5-4341-B909-8445E701E0B5}"/>
                </c:ext>
              </c:extLst>
            </c:dLbl>
            <c:dLbl>
              <c:idx val="7"/>
              <c:layout>
                <c:manualLayout>
                  <c:x val="-5.8183080375822588E-3"/>
                  <c:y val="-7.5014509873892275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B8C-4E1E-A7F4-9B17A0609300}"/>
                </c:ext>
              </c:extLst>
            </c:dLbl>
            <c:dLbl>
              <c:idx val="16"/>
              <c:tx>
                <c:rich>
                  <a:bodyPr/>
                  <a:lstStyle/>
                  <a:p>
                    <a:fld id="{FD945A00-C29D-40D8-8CBB-4EC6723329FA}" type="VALUE">
                      <a:rPr lang="en-US" sz="1000" smtClean="0">
                        <a:solidFill>
                          <a:schemeClr val="tx1"/>
                        </a:solidFill>
                      </a:rPr>
                      <a:pPr/>
                      <a:t>[VALUE]</a:t>
                    </a:fld>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40D5-4341-B909-8445E701E0B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2000-01</c:v>
                </c:pt>
                <c:pt idx="1">
                  <c:v>2002-03</c:v>
                </c:pt>
                <c:pt idx="2">
                  <c:v>2004-05</c:v>
                </c:pt>
                <c:pt idx="3">
                  <c:v>2006-07</c:v>
                </c:pt>
                <c:pt idx="4">
                  <c:v>2008-09</c:v>
                </c:pt>
                <c:pt idx="5">
                  <c:v>2010-11</c:v>
                </c:pt>
                <c:pt idx="6">
                  <c:v>2012-13</c:v>
                </c:pt>
                <c:pt idx="7">
                  <c:v>2014-15</c:v>
                </c:pt>
              </c:strCache>
            </c:strRef>
          </c:cat>
          <c:val>
            <c:numRef>
              <c:f>Sheet1!$B$2:$B$9</c:f>
              <c:numCache>
                <c:formatCode>0.0</c:formatCode>
                <c:ptCount val="8"/>
                <c:pt idx="0">
                  <c:v>4.5999999999999996</c:v>
                </c:pt>
                <c:pt idx="1">
                  <c:v>5.3</c:v>
                </c:pt>
                <c:pt idx="2">
                  <c:v>4.4000000000000004</c:v>
                </c:pt>
                <c:pt idx="3">
                  <c:v>4.8</c:v>
                </c:pt>
                <c:pt idx="4">
                  <c:v>5</c:v>
                </c:pt>
                <c:pt idx="5">
                  <c:v>4.9000000000000004</c:v>
                </c:pt>
                <c:pt idx="6">
                  <c:v>5.0999999999999996</c:v>
                </c:pt>
                <c:pt idx="7">
                  <c:v>4</c:v>
                </c:pt>
              </c:numCache>
            </c:numRef>
          </c:val>
          <c:smooth val="0"/>
          <c:extLst xmlns:c16r2="http://schemas.microsoft.com/office/drawing/2015/06/chart">
            <c:ext xmlns:c16="http://schemas.microsoft.com/office/drawing/2014/chart" uri="{C3380CC4-5D6E-409C-BE32-E72D297353CC}">
              <c16:uniqueId val="{00000000-40D5-4341-B909-8445E701E0B5}"/>
            </c:ext>
          </c:extLst>
        </c:ser>
        <c:ser>
          <c:idx val="1"/>
          <c:order val="1"/>
          <c:tx>
            <c:strRef>
              <c:f>Sheet1!$C$1</c:f>
              <c:strCache>
                <c:ptCount val="1"/>
                <c:pt idx="0">
                  <c:v>NHB</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dPt>
            <c:idx val="0"/>
            <c:bubble3D val="0"/>
            <c:extLst xmlns:c16r2="http://schemas.microsoft.com/office/drawing/2015/06/chart">
              <c:ext xmlns:c16="http://schemas.microsoft.com/office/drawing/2014/chart" uri="{C3380CC4-5D6E-409C-BE32-E72D297353CC}">
                <c16:uniqueId val="{00000003-40D5-4341-B909-8445E701E0B5}"/>
              </c:ext>
            </c:extLst>
          </c:dPt>
          <c:dPt>
            <c:idx val="1"/>
            <c:bubble3D val="0"/>
            <c:extLst xmlns:c16r2="http://schemas.microsoft.com/office/drawing/2015/06/chart">
              <c:ext xmlns:c16="http://schemas.microsoft.com/office/drawing/2014/chart" uri="{C3380CC4-5D6E-409C-BE32-E72D297353CC}">
                <c16:uniqueId val="{00000000-EE93-4C89-BB15-B41E7BB60BDF}"/>
              </c:ext>
            </c:extLst>
          </c:dPt>
          <c:dPt>
            <c:idx val="2"/>
            <c:bubble3D val="0"/>
            <c:extLst xmlns:c16r2="http://schemas.microsoft.com/office/drawing/2015/06/chart">
              <c:ext xmlns:c16="http://schemas.microsoft.com/office/drawing/2014/chart" uri="{C3380CC4-5D6E-409C-BE32-E72D297353CC}">
                <c16:uniqueId val="{00000001-EE93-4C89-BB15-B41E7BB60BDF}"/>
              </c:ext>
            </c:extLst>
          </c:dPt>
          <c:dPt>
            <c:idx val="3"/>
            <c:bubble3D val="0"/>
            <c:extLst xmlns:c16r2="http://schemas.microsoft.com/office/drawing/2015/06/chart">
              <c:ext xmlns:c16="http://schemas.microsoft.com/office/drawing/2014/chart" uri="{C3380CC4-5D6E-409C-BE32-E72D297353CC}">
                <c16:uniqueId val="{00000002-EE93-4C89-BB15-B41E7BB60BDF}"/>
              </c:ext>
            </c:extLst>
          </c:dPt>
          <c:dPt>
            <c:idx val="6"/>
            <c:bubble3D val="0"/>
            <c:extLst xmlns:c16r2="http://schemas.microsoft.com/office/drawing/2015/06/chart">
              <c:ext xmlns:c16="http://schemas.microsoft.com/office/drawing/2014/chart" uri="{C3380CC4-5D6E-409C-BE32-E72D297353CC}">
                <c16:uniqueId val="{00000003-EE93-4C89-BB15-B41E7BB60BDF}"/>
              </c:ext>
            </c:extLst>
          </c:dPt>
          <c:dPt>
            <c:idx val="12"/>
            <c:marker>
              <c:symbol val="circle"/>
              <c:size val="5"/>
            </c:marker>
            <c:bubble3D val="0"/>
            <c:extLst xmlns:c16r2="http://schemas.microsoft.com/office/drawing/2015/06/chart">
              <c:ext xmlns:c16="http://schemas.microsoft.com/office/drawing/2014/chart" uri="{C3380CC4-5D6E-409C-BE32-E72D297353CC}">
                <c16:uniqueId val="{00000004-EE93-4C89-BB15-B41E7BB60BDF}"/>
              </c:ext>
            </c:extLst>
          </c:dPt>
          <c:dPt>
            <c:idx val="13"/>
            <c:marker>
              <c:symbol val="circle"/>
              <c:size val="5"/>
            </c:marker>
            <c:bubble3D val="0"/>
            <c:extLst xmlns:c16r2="http://schemas.microsoft.com/office/drawing/2015/06/chart">
              <c:ext xmlns:c16="http://schemas.microsoft.com/office/drawing/2014/chart" uri="{C3380CC4-5D6E-409C-BE32-E72D297353CC}">
                <c16:uniqueId val="{00000005-EE93-4C89-BB15-B41E7BB60BDF}"/>
              </c:ext>
            </c:extLst>
          </c:dPt>
          <c:dPt>
            <c:idx val="14"/>
            <c:marker>
              <c:symbol val="circle"/>
              <c:size val="5"/>
            </c:marker>
            <c:bubble3D val="0"/>
            <c:extLst xmlns:c16r2="http://schemas.microsoft.com/office/drawing/2015/06/chart">
              <c:ext xmlns:c16="http://schemas.microsoft.com/office/drawing/2014/chart" uri="{C3380CC4-5D6E-409C-BE32-E72D297353CC}">
                <c16:uniqueId val="{00000006-EE93-4C89-BB15-B41E7BB60BDF}"/>
              </c:ext>
            </c:extLst>
          </c:dPt>
          <c:dLbls>
            <c:dLbl>
              <c:idx val="0"/>
              <c:layout>
                <c:manualLayout>
                  <c:x val="-3.4803815283959073E-2"/>
                  <c:y val="-2.2922524451444732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D5-4341-B909-8445E701E0B5}"/>
                </c:ext>
              </c:extLst>
            </c:dLbl>
            <c:dLbl>
              <c:idx val="7"/>
              <c:layout>
                <c:manualLayout>
                  <c:x val="6.6425120772946864E-4"/>
                  <c:y val="-1.9534494533417828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B8C-4E1E-A7F4-9B17A06093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2000-01</c:v>
                </c:pt>
                <c:pt idx="1">
                  <c:v>2002-03</c:v>
                </c:pt>
                <c:pt idx="2">
                  <c:v>2004-05</c:v>
                </c:pt>
                <c:pt idx="3">
                  <c:v>2006-07</c:v>
                </c:pt>
                <c:pt idx="4">
                  <c:v>2008-09</c:v>
                </c:pt>
                <c:pt idx="5">
                  <c:v>2010-11</c:v>
                </c:pt>
                <c:pt idx="6">
                  <c:v>2012-13</c:v>
                </c:pt>
                <c:pt idx="7">
                  <c:v>2014-15</c:v>
                </c:pt>
              </c:strCache>
            </c:strRef>
          </c:cat>
          <c:val>
            <c:numRef>
              <c:f>Sheet1!$C$2:$C$9</c:f>
              <c:numCache>
                <c:formatCode>0.0</c:formatCode>
                <c:ptCount val="8"/>
                <c:pt idx="0">
                  <c:v>3.2</c:v>
                </c:pt>
                <c:pt idx="1">
                  <c:v>4.2</c:v>
                </c:pt>
                <c:pt idx="2">
                  <c:v>3.2</c:v>
                </c:pt>
                <c:pt idx="3">
                  <c:v>4.2</c:v>
                </c:pt>
                <c:pt idx="4">
                  <c:v>4</c:v>
                </c:pt>
                <c:pt idx="5">
                  <c:v>3.3</c:v>
                </c:pt>
                <c:pt idx="6">
                  <c:v>4.5</c:v>
                </c:pt>
                <c:pt idx="7">
                  <c:v>5.9</c:v>
                </c:pt>
              </c:numCache>
            </c:numRef>
          </c:val>
          <c:smooth val="0"/>
          <c:extLst xmlns:c16r2="http://schemas.microsoft.com/office/drawing/2015/06/chart">
            <c:ext xmlns:c16="http://schemas.microsoft.com/office/drawing/2014/chart" uri="{C3380CC4-5D6E-409C-BE32-E72D297353CC}">
              <c16:uniqueId val="{00000001-40D5-4341-B909-8445E701E0B5}"/>
            </c:ext>
          </c:extLst>
        </c:ser>
        <c:ser>
          <c:idx val="2"/>
          <c:order val="2"/>
          <c:tx>
            <c:strRef>
              <c:f>Sheet1!$D$1</c:f>
              <c:strCache>
                <c:ptCount val="1"/>
                <c:pt idx="0">
                  <c:v>NHW</c:v>
                </c:pt>
              </c:strCache>
            </c:strRef>
          </c:tx>
          <c:dLbls>
            <c:dLbl>
              <c:idx val="0"/>
              <c:layout>
                <c:manualLayout>
                  <c:x val="-4.227053140096619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31-401A-A86D-69DF35F85282}"/>
                </c:ext>
              </c:extLst>
            </c:dLbl>
            <c:dLbl>
              <c:idx val="4"/>
              <c:layout>
                <c:manualLayout>
                  <c:x val="-4.830917874396135E-3"/>
                  <c:y val="-5.209198542244754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31-401A-A86D-69DF35F85282}"/>
                </c:ext>
              </c:extLst>
            </c:dLbl>
            <c:dLbl>
              <c:idx val="7"/>
              <c:layout>
                <c:manualLayout>
                  <c:x val="-4.830917874396135E-3"/>
                  <c:y val="5.209198542244754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831-401A-A86D-69DF35F8528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2000-01</c:v>
                </c:pt>
                <c:pt idx="1">
                  <c:v>2002-03</c:v>
                </c:pt>
                <c:pt idx="2">
                  <c:v>2004-05</c:v>
                </c:pt>
                <c:pt idx="3">
                  <c:v>2006-07</c:v>
                </c:pt>
                <c:pt idx="4">
                  <c:v>2008-09</c:v>
                </c:pt>
                <c:pt idx="5">
                  <c:v>2010-11</c:v>
                </c:pt>
                <c:pt idx="6">
                  <c:v>2012-13</c:v>
                </c:pt>
                <c:pt idx="7">
                  <c:v>2014-15</c:v>
                </c:pt>
              </c:strCache>
            </c:strRef>
          </c:cat>
          <c:val>
            <c:numRef>
              <c:f>Sheet1!$D$2:$D$9</c:f>
              <c:numCache>
                <c:formatCode>0.0</c:formatCode>
                <c:ptCount val="8"/>
                <c:pt idx="0">
                  <c:v>10.4</c:v>
                </c:pt>
                <c:pt idx="1">
                  <c:v>12.2</c:v>
                </c:pt>
                <c:pt idx="2">
                  <c:v>11</c:v>
                </c:pt>
                <c:pt idx="3">
                  <c:v>10.7</c:v>
                </c:pt>
                <c:pt idx="4">
                  <c:v>15</c:v>
                </c:pt>
                <c:pt idx="5">
                  <c:v>8.8000000000000007</c:v>
                </c:pt>
                <c:pt idx="6">
                  <c:v>12.4</c:v>
                </c:pt>
                <c:pt idx="7">
                  <c:v>10.8</c:v>
                </c:pt>
              </c:numCache>
            </c:numRef>
          </c:val>
          <c:smooth val="0"/>
          <c:extLst xmlns:c16r2="http://schemas.microsoft.com/office/drawing/2015/06/chart">
            <c:ext xmlns:c16="http://schemas.microsoft.com/office/drawing/2014/chart" uri="{C3380CC4-5D6E-409C-BE32-E72D297353CC}">
              <c16:uniqueId val="{0000000B-2831-401A-A86D-69DF35F85282}"/>
            </c:ext>
          </c:extLst>
        </c:ser>
        <c:dLbls>
          <c:showLegendKey val="0"/>
          <c:showVal val="0"/>
          <c:showCatName val="0"/>
          <c:showSerName val="0"/>
          <c:showPercent val="0"/>
          <c:showBubbleSize val="0"/>
        </c:dLbls>
        <c:marker val="1"/>
        <c:smooth val="0"/>
        <c:axId val="86046208"/>
        <c:axId val="86047744"/>
      </c:lineChart>
      <c:catAx>
        <c:axId val="860462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047744"/>
        <c:crosses val="autoZero"/>
        <c:auto val="1"/>
        <c:lblAlgn val="ctr"/>
        <c:lblOffset val="100"/>
        <c:noMultiLvlLbl val="0"/>
      </c:catAx>
      <c:valAx>
        <c:axId val="8604774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Age-adjusted</a:t>
                </a:r>
                <a:r>
                  <a:rPr lang="en-US" sz="1200" b="1" baseline="0" dirty="0">
                    <a:solidFill>
                      <a:schemeClr val="tx1"/>
                    </a:solidFill>
                  </a:rPr>
                  <a:t> mortality rate from suicide per 100,000</a:t>
                </a:r>
                <a:endParaRPr lang="en-US" sz="1200" b="1" dirty="0">
                  <a:solidFill>
                    <a:schemeClr val="tx1"/>
                  </a:solidFill>
                </a:endParaRPr>
              </a:p>
            </c:rich>
          </c:tx>
          <c:layout>
            <c:manualLayout>
              <c:xMode val="edge"/>
              <c:yMode val="edge"/>
              <c:x val="2.1479421050629537E-2"/>
              <c:y val="0.12547769786238283"/>
            </c:manualLayout>
          </c:layout>
          <c:overlay val="0"/>
          <c:spPr>
            <a:noFill/>
            <a:ln>
              <a:noFill/>
            </a:ln>
            <a:effectLst/>
          </c:spPr>
        </c:title>
        <c:numFmt formatCode="General"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046208"/>
        <c:crosses val="autoZero"/>
        <c:crossBetween val="between"/>
      </c:valAx>
      <c:spPr>
        <a:noFill/>
        <a:ln>
          <a:noFill/>
        </a:ln>
        <a:effectLst/>
      </c:spPr>
    </c:plotArea>
    <c:legend>
      <c:legendPos val="t"/>
      <c:layout>
        <c:manualLayout>
          <c:xMode val="edge"/>
          <c:yMode val="edge"/>
          <c:x val="0.3738478070675948"/>
          <c:y val="3.3859790524590906E-2"/>
          <c:w val="0.24893539122827038"/>
          <c:h val="5.01030559947825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11981932490998E-2"/>
          <c:y val="7.3264733802604259E-2"/>
          <c:w val="0.89889601009176201"/>
          <c:h val="0.85255045600819479"/>
        </c:manualLayout>
      </c:layout>
      <c:barChart>
        <c:barDir val="col"/>
        <c:grouping val="clustered"/>
        <c:varyColors val="0"/>
        <c:ser>
          <c:idx val="0"/>
          <c:order val="0"/>
          <c:tx>
            <c:strRef>
              <c:f>Sheet1!$B$1</c:f>
              <c:strCache>
                <c:ptCount val="1"/>
                <c:pt idx="0">
                  <c:v>Male</c:v>
                </c:pt>
              </c:strCache>
            </c:strRef>
          </c:tx>
          <c:spPr>
            <a:solidFill>
              <a:schemeClr val="accent1">
                <a:alpha val="70000"/>
              </a:schemeClr>
            </a:solidFill>
            <a:ln>
              <a:solidFill>
                <a:schemeClr val="bg1">
                  <a:lumMod val="50000"/>
                </a:schemeClr>
              </a:solid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01-B4DE-4005-937A-455057EE7ACB}"/>
              </c:ext>
            </c:extLst>
          </c:dPt>
          <c:dPt>
            <c:idx val="9"/>
            <c:invertIfNegative val="0"/>
            <c:bubble3D val="0"/>
            <c:extLst xmlns:c16r2="http://schemas.microsoft.com/office/drawing/2015/06/chart">
              <c:ext xmlns:c16="http://schemas.microsoft.com/office/drawing/2014/chart" uri="{C3380CC4-5D6E-409C-BE32-E72D297353CC}">
                <c16:uniqueId val="{00000003-B4DE-4005-937A-455057EE7ACB}"/>
              </c:ext>
            </c:extLst>
          </c:dPt>
          <c:dPt>
            <c:idx val="11"/>
            <c:invertIfNegative val="0"/>
            <c:bubble3D val="0"/>
            <c:extLst xmlns:c16r2="http://schemas.microsoft.com/office/drawing/2015/06/chart">
              <c:ext xmlns:c16="http://schemas.microsoft.com/office/drawing/2014/chart" uri="{C3380CC4-5D6E-409C-BE32-E72D297353CC}">
                <c16:uniqueId val="{00000005-B4DE-4005-937A-455057EE7ACB}"/>
              </c:ext>
            </c:extLst>
          </c:dPt>
          <c:dPt>
            <c:idx val="12"/>
            <c:invertIfNegative val="0"/>
            <c:bubble3D val="0"/>
            <c:extLst xmlns:c16r2="http://schemas.microsoft.com/office/drawing/2015/06/chart">
              <c:ext xmlns:c16="http://schemas.microsoft.com/office/drawing/2014/chart" uri="{C3380CC4-5D6E-409C-BE32-E72D297353CC}">
                <c16:uniqueId val="{00000007-B4DE-4005-937A-455057EE7ACB}"/>
              </c:ext>
            </c:extLst>
          </c:dPt>
          <c:dPt>
            <c:idx val="13"/>
            <c:invertIfNegative val="0"/>
            <c:bubble3D val="0"/>
            <c:extLst xmlns:c16r2="http://schemas.microsoft.com/office/drawing/2015/06/chart">
              <c:ext xmlns:c16="http://schemas.microsoft.com/office/drawing/2014/chart" uri="{C3380CC4-5D6E-409C-BE32-E72D297353CC}">
                <c16:uniqueId val="{00000009-B4DE-4005-937A-455057EE7AC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15-24</c:v>
                </c:pt>
                <c:pt idx="1">
                  <c:v>25-34</c:v>
                </c:pt>
                <c:pt idx="2">
                  <c:v>35-44</c:v>
                </c:pt>
                <c:pt idx="3">
                  <c:v>45-54</c:v>
                </c:pt>
                <c:pt idx="4">
                  <c:v>55-64</c:v>
                </c:pt>
                <c:pt idx="5">
                  <c:v>65-74</c:v>
                </c:pt>
                <c:pt idx="6">
                  <c:v>≥75</c:v>
                </c:pt>
                <c:pt idx="8">
                  <c:v>Hispanic</c:v>
                </c:pt>
                <c:pt idx="9">
                  <c:v>NHB</c:v>
                </c:pt>
                <c:pt idx="10">
                  <c:v>NHW</c:v>
                </c:pt>
              </c:strCache>
            </c:strRef>
          </c:cat>
          <c:val>
            <c:numRef>
              <c:f>Sheet1!$B$2:$B$12</c:f>
              <c:numCache>
                <c:formatCode>0.0</c:formatCode>
                <c:ptCount val="11"/>
                <c:pt idx="0">
                  <c:v>6.8</c:v>
                </c:pt>
                <c:pt idx="1">
                  <c:v>11.5</c:v>
                </c:pt>
                <c:pt idx="2">
                  <c:v>13.1</c:v>
                </c:pt>
                <c:pt idx="3">
                  <c:v>13.3</c:v>
                </c:pt>
                <c:pt idx="4">
                  <c:v>12.3</c:v>
                </c:pt>
                <c:pt idx="5">
                  <c:v>12.5</c:v>
                </c:pt>
                <c:pt idx="6">
                  <c:v>14.5</c:v>
                </c:pt>
                <c:pt idx="8">
                  <c:v>10.5</c:v>
                </c:pt>
                <c:pt idx="9">
                  <c:v>7.2</c:v>
                </c:pt>
                <c:pt idx="10">
                  <c:v>19.5</c:v>
                </c:pt>
              </c:numCache>
            </c:numRef>
          </c:val>
          <c:extLst xmlns:c16r2="http://schemas.microsoft.com/office/drawing/2015/06/chart">
            <c:ext xmlns:c16="http://schemas.microsoft.com/office/drawing/2014/chart" uri="{C3380CC4-5D6E-409C-BE32-E72D297353CC}">
              <c16:uniqueId val="{0000000A-B4DE-4005-937A-455057EE7ACB}"/>
            </c:ext>
          </c:extLst>
        </c:ser>
        <c:ser>
          <c:idx val="1"/>
          <c:order val="1"/>
          <c:tx>
            <c:strRef>
              <c:f>Sheet1!$C$1</c:f>
              <c:strCache>
                <c:ptCount val="1"/>
                <c:pt idx="0">
                  <c:v>Female</c:v>
                </c:pt>
              </c:strCache>
            </c:strRef>
          </c:tx>
          <c:spPr>
            <a:solidFill>
              <a:schemeClr val="accent2">
                <a:alpha val="70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15-24</c:v>
                </c:pt>
                <c:pt idx="1">
                  <c:v>25-34</c:v>
                </c:pt>
                <c:pt idx="2">
                  <c:v>35-44</c:v>
                </c:pt>
                <c:pt idx="3">
                  <c:v>45-54</c:v>
                </c:pt>
                <c:pt idx="4">
                  <c:v>55-64</c:v>
                </c:pt>
                <c:pt idx="5">
                  <c:v>65-74</c:v>
                </c:pt>
                <c:pt idx="6">
                  <c:v>≥75</c:v>
                </c:pt>
                <c:pt idx="8">
                  <c:v>Hispanic</c:v>
                </c:pt>
                <c:pt idx="9">
                  <c:v>NHB</c:v>
                </c:pt>
                <c:pt idx="10">
                  <c:v>NHW</c:v>
                </c:pt>
              </c:strCache>
            </c:strRef>
          </c:cat>
          <c:val>
            <c:numRef>
              <c:f>Sheet1!$C$2:$C$12</c:f>
              <c:numCache>
                <c:formatCode>0.0</c:formatCode>
                <c:ptCount val="11"/>
                <c:pt idx="0">
                  <c:v>2.6</c:v>
                </c:pt>
                <c:pt idx="1">
                  <c:v>2.4</c:v>
                </c:pt>
                <c:pt idx="2">
                  <c:v>3.5</c:v>
                </c:pt>
                <c:pt idx="3">
                  <c:v>4.3</c:v>
                </c:pt>
                <c:pt idx="4">
                  <c:v>3.6</c:v>
                </c:pt>
                <c:pt idx="8">
                  <c:v>3.4</c:v>
                </c:pt>
                <c:pt idx="9">
                  <c:v>2</c:v>
                </c:pt>
                <c:pt idx="10">
                  <c:v>5.8</c:v>
                </c:pt>
              </c:numCache>
            </c:numRef>
          </c:val>
          <c:extLst xmlns:c16r2="http://schemas.microsoft.com/office/drawing/2015/06/chart">
            <c:ext xmlns:c16="http://schemas.microsoft.com/office/drawing/2014/chart" uri="{C3380CC4-5D6E-409C-BE32-E72D297353CC}">
              <c16:uniqueId val="{0000000A-F8D0-4CB7-93A8-B5465057D9FE}"/>
            </c:ext>
          </c:extLst>
        </c:ser>
        <c:dLbls>
          <c:showLegendKey val="0"/>
          <c:showVal val="0"/>
          <c:showCatName val="0"/>
          <c:showSerName val="0"/>
          <c:showPercent val="0"/>
          <c:showBubbleSize val="0"/>
        </c:dLbls>
        <c:gapWidth val="70"/>
        <c:axId val="87845504"/>
        <c:axId val="87859584"/>
      </c:barChart>
      <c:catAx>
        <c:axId val="87845504"/>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859584"/>
        <c:crosses val="autoZero"/>
        <c:auto val="1"/>
        <c:lblAlgn val="ctr"/>
        <c:lblOffset val="100"/>
        <c:noMultiLvlLbl val="0"/>
      </c:catAx>
      <c:valAx>
        <c:axId val="87859584"/>
        <c:scaling>
          <c:orientation val="minMax"/>
          <c:max val="20"/>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197" b="1" i="0" u="none" strike="noStrike" cap="all" baseline="0" dirty="0">
                    <a:solidFill>
                      <a:schemeClr val="tx1"/>
                    </a:solidFill>
                    <a:effectLst/>
                    <a:latin typeface="+mn-lt"/>
                  </a:rPr>
                  <a:t>A</a:t>
                </a:r>
                <a:r>
                  <a:rPr lang="en-US" sz="1197" b="1" i="0" u="none" strike="noStrike" cap="none" baseline="0" dirty="0">
                    <a:solidFill>
                      <a:schemeClr val="tx1"/>
                    </a:solidFill>
                    <a:effectLst/>
                    <a:latin typeface="+mn-lt"/>
                    <a:cs typeface="Arial" panose="020B0604020202020204" pitchFamily="34" charset="0"/>
                  </a:rPr>
                  <a:t>ge-adjusted mortality rate from suicide per 100,000</a:t>
                </a:r>
                <a:endParaRPr lang="en-US" b="1" cap="none" baseline="0" dirty="0">
                  <a:solidFill>
                    <a:schemeClr val="tx1"/>
                  </a:solidFill>
                  <a:latin typeface="+mn-lt"/>
                  <a:cs typeface="Arial" panose="020B0604020202020204" pitchFamily="34" charset="0"/>
                </a:endParaRPr>
              </a:p>
            </c:rich>
          </c:tx>
          <c:layout>
            <c:manualLayout>
              <c:xMode val="edge"/>
              <c:yMode val="edge"/>
              <c:x val="5.5828195894117895E-3"/>
              <c:y val="0.16905694622489353"/>
            </c:manualLayout>
          </c:layout>
          <c:overlay val="0"/>
          <c:spPr>
            <a:noFill/>
            <a:ln>
              <a:noFill/>
            </a:ln>
            <a:effectLst/>
          </c:spPr>
        </c:title>
        <c:numFmt formatCode="General"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845504"/>
        <c:crosses val="autoZero"/>
        <c:crossBetween val="between"/>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80440801064249E-2"/>
          <c:y val="2.9100529100529099E-2"/>
          <c:w val="0.93946248157336498"/>
          <c:h val="0.7539505478481856"/>
        </c:manualLayout>
      </c:layout>
      <c:barChart>
        <c:barDir val="col"/>
        <c:grouping val="clustered"/>
        <c:varyColors val="0"/>
        <c:ser>
          <c:idx val="0"/>
          <c:order val="0"/>
          <c:tx>
            <c:strRef>
              <c:f>Sheet1!$G$1</c:f>
              <c:strCache>
                <c:ptCount val="1"/>
                <c:pt idx="0">
                  <c:v>Age Adjusted Rate</c:v>
                </c:pt>
              </c:strCache>
            </c:strRef>
          </c:tx>
          <c:spPr>
            <a:ln>
              <a:solidFill>
                <a:schemeClr val="bg1">
                  <a:lumMod val="50000"/>
                </a:schemeClr>
              </a:solidFill>
            </a:ln>
          </c:spPr>
          <c:invertIfNegative val="0"/>
          <c:dPt>
            <c:idx val="57"/>
            <c:invertIfNegative val="0"/>
            <c:bubble3D val="0"/>
            <c:spPr>
              <a:solidFill>
                <a:schemeClr val="accent4"/>
              </a:solidFill>
              <a:ln>
                <a:solidFill>
                  <a:schemeClr val="bg1">
                    <a:lumMod val="50000"/>
                  </a:schemeClr>
                </a:solidFill>
              </a:ln>
            </c:spPr>
          </c:dPt>
          <c:dPt>
            <c:idx val="60"/>
            <c:invertIfNegative val="0"/>
            <c:bubble3D val="0"/>
            <c:spPr>
              <a:solidFill>
                <a:schemeClr val="bg2"/>
              </a:solidFill>
              <a:ln>
                <a:solidFill>
                  <a:schemeClr val="bg1">
                    <a:lumMod val="50000"/>
                  </a:schemeClr>
                </a:solidFill>
              </a:ln>
            </c:spPr>
          </c:dPt>
          <c:cat>
            <c:strRef>
              <c:f>Sheet1!$B$2:$B$62</c:f>
              <c:strCache>
                <c:ptCount val="61"/>
                <c:pt idx="0">
                  <c:v>Lewis </c:v>
                </c:pt>
                <c:pt idx="1">
                  <c:v>Delaware </c:v>
                </c:pt>
                <c:pt idx="2">
                  <c:v>Oswego </c:v>
                </c:pt>
                <c:pt idx="3">
                  <c:v>Schoharie </c:v>
                </c:pt>
                <c:pt idx="4">
                  <c:v>Essex </c:v>
                </c:pt>
                <c:pt idx="5">
                  <c:v>Sullivan </c:v>
                </c:pt>
                <c:pt idx="6">
                  <c:v>Niagara </c:v>
                </c:pt>
                <c:pt idx="7">
                  <c:v>Wyoming </c:v>
                </c:pt>
                <c:pt idx="8">
                  <c:v>Cattaraugus </c:v>
                </c:pt>
                <c:pt idx="9">
                  <c:v>Madison </c:v>
                </c:pt>
                <c:pt idx="10">
                  <c:v>Allegany </c:v>
                </c:pt>
                <c:pt idx="11">
                  <c:v>Columbia </c:v>
                </c:pt>
                <c:pt idx="12">
                  <c:v>Washington </c:v>
                </c:pt>
                <c:pt idx="13">
                  <c:v>Jefferson </c:v>
                </c:pt>
                <c:pt idx="14">
                  <c:v>Seneca </c:v>
                </c:pt>
                <c:pt idx="15">
                  <c:v>Otsego </c:v>
                </c:pt>
                <c:pt idx="16">
                  <c:v>Herkimer </c:v>
                </c:pt>
                <c:pt idx="17">
                  <c:v>Livingston </c:v>
                </c:pt>
                <c:pt idx="18">
                  <c:v>Broome </c:v>
                </c:pt>
                <c:pt idx="19">
                  <c:v>Chautauqua </c:v>
                </c:pt>
                <c:pt idx="20">
                  <c:v>Clinton </c:v>
                </c:pt>
                <c:pt idx="21">
                  <c:v>Fulton </c:v>
                </c:pt>
                <c:pt idx="22">
                  <c:v>Ontario </c:v>
                </c:pt>
                <c:pt idx="23">
                  <c:v>Saratoga </c:v>
                </c:pt>
                <c:pt idx="24">
                  <c:v>Schenectady </c:v>
                </c:pt>
                <c:pt idx="25">
                  <c:v>Cayuga </c:v>
                </c:pt>
                <c:pt idx="26">
                  <c:v>Greene </c:v>
                </c:pt>
                <c:pt idx="27">
                  <c:v>Montgomery </c:v>
                </c:pt>
                <c:pt idx="28">
                  <c:v>Tompkins </c:v>
                </c:pt>
                <c:pt idx="29">
                  <c:v>Steuben </c:v>
                </c:pt>
                <c:pt idx="30">
                  <c:v>Franklin </c:v>
                </c:pt>
                <c:pt idx="31">
                  <c:v>Rensselaer </c:v>
                </c:pt>
                <c:pt idx="32">
                  <c:v>Warren </c:v>
                </c:pt>
                <c:pt idx="33">
                  <c:v>Genesee </c:v>
                </c:pt>
                <c:pt idx="34">
                  <c:v>Tioga </c:v>
                </c:pt>
                <c:pt idx="35">
                  <c:v>Ulster </c:v>
                </c:pt>
                <c:pt idx="36">
                  <c:v>Chemung </c:v>
                </c:pt>
                <c:pt idx="37">
                  <c:v>Onondaga </c:v>
                </c:pt>
                <c:pt idx="38">
                  <c:v>Cortland </c:v>
                </c:pt>
                <c:pt idx="39">
                  <c:v>Erie </c:v>
                </c:pt>
                <c:pt idx="40">
                  <c:v>Oneida </c:v>
                </c:pt>
                <c:pt idx="41">
                  <c:v>Wayne </c:v>
                </c:pt>
                <c:pt idx="42">
                  <c:v>Orleans </c:v>
                </c:pt>
                <c:pt idx="43">
                  <c:v>Chenango </c:v>
                </c:pt>
                <c:pt idx="44">
                  <c:v>Dutchess </c:v>
                </c:pt>
                <c:pt idx="45">
                  <c:v>St. Lawrence </c:v>
                </c:pt>
                <c:pt idx="46">
                  <c:v>Albany </c:v>
                </c:pt>
                <c:pt idx="47">
                  <c:v>Monroe </c:v>
                </c:pt>
                <c:pt idx="48">
                  <c:v>Suffolk </c:v>
                </c:pt>
                <c:pt idx="49">
                  <c:v>Putnam </c:v>
                </c:pt>
                <c:pt idx="50">
                  <c:v>New York </c:v>
                </c:pt>
                <c:pt idx="51">
                  <c:v>Orange </c:v>
                </c:pt>
                <c:pt idx="52">
                  <c:v>Nassau </c:v>
                </c:pt>
                <c:pt idx="53">
                  <c:v>Westchester </c:v>
                </c:pt>
                <c:pt idx="54">
                  <c:v>Rockland </c:v>
                </c:pt>
                <c:pt idx="55">
                  <c:v>Queens </c:v>
                </c:pt>
                <c:pt idx="56">
                  <c:v>Richmond </c:v>
                </c:pt>
                <c:pt idx="57">
                  <c:v>Bronx </c:v>
                </c:pt>
                <c:pt idx="58">
                  <c:v>Kings </c:v>
                </c:pt>
                <c:pt idx="60">
                  <c:v>New York State</c:v>
                </c:pt>
              </c:strCache>
            </c:strRef>
          </c:cat>
          <c:val>
            <c:numRef>
              <c:f>Sheet1!$G$2:$G$62</c:f>
              <c:numCache>
                <c:formatCode>General</c:formatCode>
                <c:ptCount val="61"/>
                <c:pt idx="0">
                  <c:v>17.399999999999999</c:v>
                </c:pt>
                <c:pt idx="1">
                  <c:v>17</c:v>
                </c:pt>
                <c:pt idx="2">
                  <c:v>16.5</c:v>
                </c:pt>
                <c:pt idx="3">
                  <c:v>16.100000000000001</c:v>
                </c:pt>
                <c:pt idx="4">
                  <c:v>16</c:v>
                </c:pt>
                <c:pt idx="5">
                  <c:v>15.6</c:v>
                </c:pt>
                <c:pt idx="6">
                  <c:v>15.5</c:v>
                </c:pt>
                <c:pt idx="7">
                  <c:v>14.4</c:v>
                </c:pt>
                <c:pt idx="8">
                  <c:v>14.1</c:v>
                </c:pt>
                <c:pt idx="9">
                  <c:v>14</c:v>
                </c:pt>
                <c:pt idx="10">
                  <c:v>13.9</c:v>
                </c:pt>
                <c:pt idx="11">
                  <c:v>13.9</c:v>
                </c:pt>
                <c:pt idx="12">
                  <c:v>13.9</c:v>
                </c:pt>
                <c:pt idx="13">
                  <c:v>13.8</c:v>
                </c:pt>
                <c:pt idx="14">
                  <c:v>13.7</c:v>
                </c:pt>
                <c:pt idx="15">
                  <c:v>13.4</c:v>
                </c:pt>
                <c:pt idx="16">
                  <c:v>12.7</c:v>
                </c:pt>
                <c:pt idx="17">
                  <c:v>12.7</c:v>
                </c:pt>
                <c:pt idx="18">
                  <c:v>12.5</c:v>
                </c:pt>
                <c:pt idx="19">
                  <c:v>12.5</c:v>
                </c:pt>
                <c:pt idx="20">
                  <c:v>12.5</c:v>
                </c:pt>
                <c:pt idx="21">
                  <c:v>12.4</c:v>
                </c:pt>
                <c:pt idx="22">
                  <c:v>12.4</c:v>
                </c:pt>
                <c:pt idx="23">
                  <c:v>12.4</c:v>
                </c:pt>
                <c:pt idx="24">
                  <c:v>12.2</c:v>
                </c:pt>
                <c:pt idx="25">
                  <c:v>11.9</c:v>
                </c:pt>
                <c:pt idx="26">
                  <c:v>11.8</c:v>
                </c:pt>
                <c:pt idx="27">
                  <c:v>11.7</c:v>
                </c:pt>
                <c:pt idx="28">
                  <c:v>11.6</c:v>
                </c:pt>
                <c:pt idx="29">
                  <c:v>11.4</c:v>
                </c:pt>
                <c:pt idx="30">
                  <c:v>11.3</c:v>
                </c:pt>
                <c:pt idx="31">
                  <c:v>11.3</c:v>
                </c:pt>
                <c:pt idx="32">
                  <c:v>11.3</c:v>
                </c:pt>
                <c:pt idx="33">
                  <c:v>11</c:v>
                </c:pt>
                <c:pt idx="34">
                  <c:v>10.9</c:v>
                </c:pt>
                <c:pt idx="35">
                  <c:v>10.9</c:v>
                </c:pt>
                <c:pt idx="36">
                  <c:v>10.7</c:v>
                </c:pt>
                <c:pt idx="37">
                  <c:v>10.6</c:v>
                </c:pt>
                <c:pt idx="38">
                  <c:v>10.5</c:v>
                </c:pt>
                <c:pt idx="39">
                  <c:v>10.5</c:v>
                </c:pt>
                <c:pt idx="40">
                  <c:v>10.5</c:v>
                </c:pt>
                <c:pt idx="41">
                  <c:v>10.4</c:v>
                </c:pt>
                <c:pt idx="42">
                  <c:v>10.3</c:v>
                </c:pt>
                <c:pt idx="43">
                  <c:v>10.199999999999999</c:v>
                </c:pt>
                <c:pt idx="44">
                  <c:v>9.9</c:v>
                </c:pt>
                <c:pt idx="45">
                  <c:v>9.8000000000000007</c:v>
                </c:pt>
                <c:pt idx="46">
                  <c:v>9.4</c:v>
                </c:pt>
                <c:pt idx="47">
                  <c:v>9.3000000000000007</c:v>
                </c:pt>
                <c:pt idx="48">
                  <c:v>9.1</c:v>
                </c:pt>
                <c:pt idx="49">
                  <c:v>8.5</c:v>
                </c:pt>
                <c:pt idx="50">
                  <c:v>7.5</c:v>
                </c:pt>
                <c:pt idx="51">
                  <c:v>7.4</c:v>
                </c:pt>
                <c:pt idx="52">
                  <c:v>6.8</c:v>
                </c:pt>
                <c:pt idx="53">
                  <c:v>6.6</c:v>
                </c:pt>
                <c:pt idx="54">
                  <c:v>6.3</c:v>
                </c:pt>
                <c:pt idx="55">
                  <c:v>6</c:v>
                </c:pt>
                <c:pt idx="56">
                  <c:v>6</c:v>
                </c:pt>
                <c:pt idx="57">
                  <c:v>5.7</c:v>
                </c:pt>
                <c:pt idx="58">
                  <c:v>4.9000000000000004</c:v>
                </c:pt>
                <c:pt idx="60">
                  <c:v>8.1</c:v>
                </c:pt>
              </c:numCache>
            </c:numRef>
          </c:val>
        </c:ser>
        <c:dLbls>
          <c:showLegendKey val="0"/>
          <c:showVal val="0"/>
          <c:showCatName val="0"/>
          <c:showSerName val="0"/>
          <c:showPercent val="0"/>
          <c:showBubbleSize val="0"/>
        </c:dLbls>
        <c:gapWidth val="85"/>
        <c:axId val="87534976"/>
        <c:axId val="87536768"/>
      </c:barChart>
      <c:catAx>
        <c:axId val="87534976"/>
        <c:scaling>
          <c:orientation val="minMax"/>
        </c:scaling>
        <c:delete val="0"/>
        <c:axPos val="b"/>
        <c:majorTickMark val="out"/>
        <c:minorTickMark val="none"/>
        <c:tickLblPos val="nextTo"/>
        <c:crossAx val="87536768"/>
        <c:crosses val="autoZero"/>
        <c:auto val="1"/>
        <c:lblAlgn val="ctr"/>
        <c:lblOffset val="100"/>
        <c:noMultiLvlLbl val="0"/>
      </c:catAx>
      <c:valAx>
        <c:axId val="87536768"/>
        <c:scaling>
          <c:orientation val="minMax"/>
          <c:max val="18"/>
        </c:scaling>
        <c:delete val="0"/>
        <c:axPos val="l"/>
        <c:title>
          <c:tx>
            <c:rich>
              <a:bodyPr rot="-5400000" vert="horz"/>
              <a:lstStyle/>
              <a:p>
                <a:pPr>
                  <a:defRPr sz="1200"/>
                </a:pPr>
                <a:r>
                  <a:rPr lang="en-US" sz="1200" dirty="0" smtClean="0"/>
                  <a:t>Age-adjusted suicide mortality rate per 100,000</a:t>
                </a:r>
                <a:endParaRPr lang="en-US" sz="1200" dirty="0"/>
              </a:p>
            </c:rich>
          </c:tx>
          <c:layout>
            <c:manualLayout>
              <c:xMode val="edge"/>
              <c:yMode val="edge"/>
              <c:x val="3.4246575342465752E-3"/>
              <c:y val="2.51631046119235E-2"/>
            </c:manualLayout>
          </c:layout>
          <c:overlay val="0"/>
        </c:title>
        <c:numFmt formatCode="General" sourceLinked="1"/>
        <c:majorTickMark val="out"/>
        <c:minorTickMark val="none"/>
        <c:tickLblPos val="nextTo"/>
        <c:crossAx val="875349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lumMod val="50000"/>
                </a:schemeClr>
              </a:solidFill>
            </a:ln>
            <a:effectLst/>
          </c:spPr>
          <c:invertIfNegative val="0"/>
          <c:dPt>
            <c:idx val="4"/>
            <c:invertIfNegative val="0"/>
            <c:bubble3D val="0"/>
            <c:spPr>
              <a:solidFill>
                <a:srgbClr val="E31A1C"/>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82D7-488B-B0A4-DEF26FFF8959}"/>
              </c:ext>
            </c:extLst>
          </c:dPt>
          <c:dLbls>
            <c:dLbl>
              <c:idx val="0"/>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2D7-488B-B0A4-DEF26FFF8959}"/>
                </c:ext>
              </c:extLst>
            </c:dLbl>
            <c:dLbl>
              <c:idx val="1"/>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2D7-488B-B0A4-DEF26FFF8959}"/>
                </c:ext>
              </c:extLst>
            </c:dLbl>
            <c:dLbl>
              <c:idx val="2"/>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2D7-488B-B0A4-DEF26FFF8959}"/>
                </c:ext>
              </c:extLst>
            </c:dLbl>
            <c:dLbl>
              <c:idx val="3"/>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2D7-488B-B0A4-DEF26FFF8959}"/>
                </c:ext>
              </c:extLst>
            </c:dLbl>
            <c:dLbl>
              <c:idx val="4"/>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2D7-488B-B0A4-DEF26FFF89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Kingsbridge (101)</c:v>
                </c:pt>
                <c:pt idx="1">
                  <c:v>NE Bronx (102)</c:v>
                </c:pt>
                <c:pt idx="2">
                  <c:v>Fordham-Bronx Pk (103)</c:v>
                </c:pt>
                <c:pt idx="3">
                  <c:v>Pelham-Throgs Neck (104)</c:v>
                </c:pt>
                <c:pt idx="4">
                  <c:v>South Bronx (105/106/107)</c:v>
                </c:pt>
              </c:strCache>
            </c:strRef>
          </c:cat>
          <c:val>
            <c:numRef>
              <c:f>Sheet1!$B$2:$B$6</c:f>
              <c:numCache>
                <c:formatCode>General</c:formatCode>
                <c:ptCount val="5"/>
                <c:pt idx="0">
                  <c:v>4.3</c:v>
                </c:pt>
                <c:pt idx="1">
                  <c:v>4.9000000000000004</c:v>
                </c:pt>
                <c:pt idx="2">
                  <c:v>7.2</c:v>
                </c:pt>
                <c:pt idx="3">
                  <c:v>5.9</c:v>
                </c:pt>
                <c:pt idx="4">
                  <c:v>7.7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100"/>
        <c:overlap val="-27"/>
        <c:axId val="43164416"/>
        <c:axId val="43165952"/>
      </c:barChart>
      <c:catAx>
        <c:axId val="431644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165952"/>
        <c:crosses val="autoZero"/>
        <c:auto val="1"/>
        <c:lblAlgn val="ctr"/>
        <c:lblOffset val="100"/>
        <c:noMultiLvlLbl val="0"/>
      </c:catAx>
      <c:valAx>
        <c:axId val="4316595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solidFill>
                      <a:schemeClr val="tx1"/>
                    </a:solidFill>
                    <a:effectLst/>
                  </a:rPr>
                  <a:t>Age-adjusted percent experiencing serious psychological distress</a:t>
                </a:r>
                <a:endParaRPr lang="en-US" sz="1200" dirty="0">
                  <a:solidFill>
                    <a:schemeClr val="tx1"/>
                  </a:solidFill>
                  <a:effectLst/>
                </a:endParaRPr>
              </a:p>
            </c:rich>
          </c:tx>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164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49698517415053E-2"/>
          <c:y val="2.74408298223307E-2"/>
          <c:w val="0.92736291409519755"/>
          <c:h val="0.73239754591623496"/>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Bronx</c:v>
                </c:pt>
                <c:pt idx="1">
                  <c:v>Brooklyn</c:v>
                </c:pt>
                <c:pt idx="2">
                  <c:v>Manhattan</c:v>
                </c:pt>
                <c:pt idx="3">
                  <c:v>Queens</c:v>
                </c:pt>
                <c:pt idx="4">
                  <c:v>Staten Island</c:v>
                </c:pt>
                <c:pt idx="6">
                  <c:v>Male</c:v>
                </c:pt>
                <c:pt idx="7">
                  <c:v>Female</c:v>
                </c:pt>
                <c:pt idx="9">
                  <c:v>Hispanic</c:v>
                </c:pt>
                <c:pt idx="10">
                  <c:v>Non-Hispanic black</c:v>
                </c:pt>
                <c:pt idx="11">
                  <c:v>Non-Hispanic white</c:v>
                </c:pt>
              </c:strCache>
            </c:strRef>
          </c:cat>
          <c:val>
            <c:numRef>
              <c:f>Sheet1!$B$2:$B$13</c:f>
              <c:numCache>
                <c:formatCode>General</c:formatCode>
                <c:ptCount val="12"/>
                <c:pt idx="0">
                  <c:v>6.5</c:v>
                </c:pt>
                <c:pt idx="1">
                  <c:v>6.1</c:v>
                </c:pt>
                <c:pt idx="2">
                  <c:v>5.0999999999999996</c:v>
                </c:pt>
                <c:pt idx="3">
                  <c:v>4.5</c:v>
                </c:pt>
                <c:pt idx="4">
                  <c:v>4.0999999999999996</c:v>
                </c:pt>
                <c:pt idx="6">
                  <c:v>4.8</c:v>
                </c:pt>
                <c:pt idx="7">
                  <c:v>7.9</c:v>
                </c:pt>
                <c:pt idx="9">
                  <c:v>8.6999999999999993</c:v>
                </c:pt>
                <c:pt idx="10">
                  <c:v>3.1</c:v>
                </c:pt>
                <c:pt idx="11">
                  <c:v>4.8</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43082880"/>
        <c:axId val="43084416"/>
      </c:barChart>
      <c:catAx>
        <c:axId val="43082880"/>
        <c:scaling>
          <c:orientation val="minMax"/>
        </c:scaling>
        <c:delete val="0"/>
        <c:axPos val="b"/>
        <c:numFmt formatCode="General" sourceLinked="0"/>
        <c:majorTickMark val="out"/>
        <c:minorTickMark val="none"/>
        <c:tickLblPos val="nextTo"/>
        <c:spPr>
          <a:ln>
            <a:solidFill>
              <a:schemeClr val="bg1">
                <a:lumMod val="50000"/>
              </a:schemeClr>
            </a:solidFill>
          </a:ln>
        </c:spPr>
        <c:crossAx val="43084416"/>
        <c:crosses val="autoZero"/>
        <c:auto val="1"/>
        <c:lblAlgn val="ctr"/>
        <c:lblOffset val="100"/>
        <c:noMultiLvlLbl val="0"/>
      </c:catAx>
      <c:valAx>
        <c:axId val="43084416"/>
        <c:scaling>
          <c:orientation val="minMax"/>
          <c:max val="10"/>
        </c:scaling>
        <c:delete val="0"/>
        <c:axPos val="l"/>
        <c:title>
          <c:tx>
            <c:rich>
              <a:bodyPr rot="-5400000" vert="horz"/>
              <a:lstStyle/>
              <a:p>
                <a:pPr>
                  <a:defRPr/>
                </a:pPr>
                <a:r>
                  <a:rPr lang="en-US" sz="1100" dirty="0"/>
                  <a:t>Age-adjusted percent</a:t>
                </a:r>
                <a:r>
                  <a:rPr lang="en-US" sz="1100" baseline="0" dirty="0"/>
                  <a:t> reporting ever experiencing serious psychological distress</a:t>
                </a:r>
                <a:endParaRPr lang="en-US" sz="1100" dirty="0"/>
              </a:p>
            </c:rich>
          </c:tx>
          <c:layout>
            <c:manualLayout>
              <c:xMode val="edge"/>
              <c:yMode val="edge"/>
              <c:x val="2.6463963963963963E-3"/>
              <c:y val="2.1392275154752151E-2"/>
            </c:manualLayout>
          </c:layout>
          <c:overlay val="0"/>
        </c:title>
        <c:numFmt formatCode="General" sourceLinked="1"/>
        <c:majorTickMark val="out"/>
        <c:minorTickMark val="none"/>
        <c:tickLblPos val="nextTo"/>
        <c:spPr>
          <a:ln>
            <a:solidFill>
              <a:schemeClr val="bg1">
                <a:lumMod val="50000"/>
              </a:schemeClr>
            </a:solidFill>
          </a:ln>
        </c:spPr>
        <c:crossAx val="43082880"/>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1-E1FB-40D0-865E-909D22CA772F}"/>
              </c:ext>
            </c:extLst>
          </c:dPt>
          <c:dPt>
            <c:idx val="9"/>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2-E1FB-40D0-865E-909D22CA772F}"/>
              </c:ext>
            </c:extLst>
          </c:dPt>
          <c:dPt>
            <c:idx val="12"/>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5.5979393254862272E-2"/>
                  <c:y val="-2.241133175970063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4"/>
              <c:layout>
                <c:manualLayout>
                  <c:x val="2.8526130637137297E-4"/>
                  <c:y val="-7.334617666811115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B67-4BCE-82EA-371CFB9024C6}"/>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2006</c:v>
                </c:pt>
                <c:pt idx="1">
                  <c:v>2007</c:v>
                </c:pt>
                <c:pt idx="2">
                  <c:v>2008</c:v>
                </c:pt>
                <c:pt idx="3">
                  <c:v>2009</c:v>
                </c:pt>
                <c:pt idx="4">
                  <c:v>2013</c:v>
                </c:pt>
              </c:numCache>
            </c:numRef>
          </c:cat>
          <c:val>
            <c:numRef>
              <c:f>Sheet1!$B$2:$B$6</c:f>
              <c:numCache>
                <c:formatCode>General</c:formatCode>
                <c:ptCount val="5"/>
                <c:pt idx="0">
                  <c:v>4.9000000000000004</c:v>
                </c:pt>
                <c:pt idx="1">
                  <c:v>10.7</c:v>
                </c:pt>
                <c:pt idx="2">
                  <c:v>6.8</c:v>
                </c:pt>
                <c:pt idx="3">
                  <c:v>5.2</c:v>
                </c:pt>
                <c:pt idx="4">
                  <c:v>7.5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NYC, excluding the Bronx</c:v>
                </c:pt>
              </c:strCache>
            </c:strRef>
          </c:tx>
          <c:spPr>
            <a:ln w="28575" cap="rnd">
              <a:solidFill>
                <a:srgbClr val="1F78B4"/>
              </a:solidFill>
              <a:round/>
            </a:ln>
            <a:effectLst/>
          </c:spPr>
          <c:marker>
            <c:symbol val="square"/>
            <c:size val="7"/>
            <c:spPr>
              <a:solidFill>
                <a:srgbClr val="1F78B4"/>
              </a:solidFill>
              <a:ln w="25400">
                <a:noFill/>
              </a:ln>
              <a:effectLst/>
            </c:spPr>
          </c:marker>
          <c:dPt>
            <c:idx val="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4-E1FB-40D0-865E-909D22CA772F}"/>
              </c:ext>
            </c:extLst>
          </c:dPt>
          <c:dPt>
            <c:idx val="5"/>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5-E1FB-40D0-865E-909D22CA772F}"/>
              </c:ext>
            </c:extLst>
          </c:dPt>
          <c:dPt>
            <c:idx val="9"/>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6-E1FB-40D0-865E-909D22CA772F}"/>
              </c:ext>
            </c:extLst>
          </c:dPt>
          <c:dPt>
            <c:idx val="1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5.5979393254862272E-2"/>
                  <c:y val="-2.2411331759701566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13-4ED0-AAE3-E8FE8C694AD2}"/>
                </c:ext>
              </c:extLst>
            </c:dLbl>
            <c:dLbl>
              <c:idx val="4"/>
              <c:layout>
                <c:manualLayout>
                  <c:x val="2.8526130637137297E-4"/>
                  <c:y val="-7.334617666811209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67-4BCE-82EA-371CFB9024C6}"/>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2006</c:v>
                </c:pt>
                <c:pt idx="1">
                  <c:v>2007</c:v>
                </c:pt>
                <c:pt idx="2">
                  <c:v>2008</c:v>
                </c:pt>
                <c:pt idx="3">
                  <c:v>2009</c:v>
                </c:pt>
                <c:pt idx="4">
                  <c:v>2013</c:v>
                </c:pt>
              </c:numCache>
            </c:numRef>
          </c:cat>
          <c:val>
            <c:numRef>
              <c:f>Sheet1!$C$2:$C$6</c:f>
              <c:numCache>
                <c:formatCode>General</c:formatCode>
                <c:ptCount val="5"/>
                <c:pt idx="0">
                  <c:v>3.8</c:v>
                </c:pt>
                <c:pt idx="1">
                  <c:v>5.6</c:v>
                </c:pt>
                <c:pt idx="2">
                  <c:v>4.8</c:v>
                </c:pt>
                <c:pt idx="3">
                  <c:v>3.9</c:v>
                </c:pt>
                <c:pt idx="4">
                  <c:v>4.4000000000000004</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42896384"/>
        <c:axId val="42902272"/>
      </c:lineChart>
      <c:catAx>
        <c:axId val="428963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902272"/>
        <c:crosses val="autoZero"/>
        <c:auto val="1"/>
        <c:lblAlgn val="ctr"/>
        <c:lblOffset val="100"/>
        <c:noMultiLvlLbl val="0"/>
      </c:catAx>
      <c:valAx>
        <c:axId val="4290227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dirty="0">
                    <a:solidFill>
                      <a:schemeClr val="tx1"/>
                    </a:solidFill>
                    <a:effectLst/>
                  </a:rPr>
                  <a:t>Age-adjusted percent (%) of adults first diagnosed with</a:t>
                </a:r>
                <a:r>
                  <a:rPr lang="en-US" sz="1200" b="1" baseline="0" dirty="0">
                    <a:solidFill>
                      <a:schemeClr val="tx1"/>
                    </a:solidFill>
                    <a:effectLst/>
                  </a:rPr>
                  <a:t> depression in the past 12 months</a:t>
                </a:r>
                <a:endParaRPr lang="en-US" sz="1200" dirty="0">
                  <a:solidFill>
                    <a:schemeClr val="tx1"/>
                  </a:solidFill>
                  <a:effectLst/>
                </a:endParaRPr>
              </a:p>
            </c:rich>
          </c:tx>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963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49698517415053E-2"/>
          <c:y val="1.6732075562158558E-2"/>
          <c:w val="0.92736291409519755"/>
          <c:h val="0.80975649342036882"/>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1"/>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Bronx</c:v>
                </c:pt>
                <c:pt idx="1">
                  <c:v>Brooklyn</c:v>
                </c:pt>
                <c:pt idx="2">
                  <c:v>Manhattan</c:v>
                </c:pt>
                <c:pt idx="3">
                  <c:v>Queens</c:v>
                </c:pt>
                <c:pt idx="4">
                  <c:v>Staten Island</c:v>
                </c:pt>
                <c:pt idx="6">
                  <c:v>Male</c:v>
                </c:pt>
                <c:pt idx="7">
                  <c:v>Female</c:v>
                </c:pt>
                <c:pt idx="9">
                  <c:v>Hispanic</c:v>
                </c:pt>
                <c:pt idx="10">
                  <c:v>NHB</c:v>
                </c:pt>
                <c:pt idx="11">
                  <c:v>NHW</c:v>
                </c:pt>
                <c:pt idx="12">
                  <c:v>Asian</c:v>
                </c:pt>
              </c:strCache>
            </c:strRef>
          </c:cat>
          <c:val>
            <c:numRef>
              <c:f>Sheet1!$B$2:$B$14</c:f>
              <c:numCache>
                <c:formatCode>General</c:formatCode>
                <c:ptCount val="13"/>
                <c:pt idx="0">
                  <c:v>7.5</c:v>
                </c:pt>
                <c:pt idx="1">
                  <c:v>4.4000000000000004</c:v>
                </c:pt>
                <c:pt idx="2">
                  <c:v>5.2</c:v>
                </c:pt>
                <c:pt idx="3">
                  <c:v>3.8</c:v>
                </c:pt>
                <c:pt idx="4">
                  <c:v>3.8</c:v>
                </c:pt>
                <c:pt idx="6">
                  <c:v>3.4</c:v>
                </c:pt>
                <c:pt idx="7">
                  <c:v>6</c:v>
                </c:pt>
                <c:pt idx="9">
                  <c:v>8.3000000000000007</c:v>
                </c:pt>
                <c:pt idx="10">
                  <c:v>4</c:v>
                </c:pt>
                <c:pt idx="11">
                  <c:v>3.7</c:v>
                </c:pt>
                <c:pt idx="12">
                  <c:v>2.6</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42977536"/>
        <c:axId val="42991616"/>
      </c:barChart>
      <c:catAx>
        <c:axId val="42977536"/>
        <c:scaling>
          <c:orientation val="minMax"/>
        </c:scaling>
        <c:delete val="0"/>
        <c:axPos val="b"/>
        <c:numFmt formatCode="General" sourceLinked="0"/>
        <c:majorTickMark val="out"/>
        <c:minorTickMark val="none"/>
        <c:tickLblPos val="nextTo"/>
        <c:spPr>
          <a:ln>
            <a:solidFill>
              <a:schemeClr val="bg1">
                <a:lumMod val="50000"/>
              </a:schemeClr>
            </a:solidFill>
          </a:ln>
        </c:spPr>
        <c:crossAx val="42991616"/>
        <c:crosses val="autoZero"/>
        <c:auto val="1"/>
        <c:lblAlgn val="ctr"/>
        <c:lblOffset val="100"/>
        <c:noMultiLvlLbl val="0"/>
      </c:catAx>
      <c:valAx>
        <c:axId val="42991616"/>
        <c:scaling>
          <c:orientation val="minMax"/>
          <c:max val="10"/>
        </c:scaling>
        <c:delete val="0"/>
        <c:axPos val="l"/>
        <c:title>
          <c:tx>
            <c:rich>
              <a:bodyPr rot="-5400000" vert="horz"/>
              <a:lstStyle/>
              <a:p>
                <a:pPr>
                  <a:defRPr/>
                </a:pPr>
                <a:r>
                  <a:rPr lang="en-US" sz="1200" dirty="0"/>
                  <a:t>Age-adjusted percent</a:t>
                </a:r>
                <a:r>
                  <a:rPr lang="en-US" sz="1200" baseline="0" dirty="0"/>
                  <a:t> (%) of adults first diagnosed with depression in the past 12 months</a:t>
                </a:r>
                <a:endParaRPr lang="en-US" sz="1200" dirty="0"/>
              </a:p>
            </c:rich>
          </c:tx>
          <c:layout>
            <c:manualLayout>
              <c:xMode val="edge"/>
              <c:yMode val="edge"/>
              <c:x val="3.9414414414414424E-4"/>
              <c:y val="5.3833096200297609E-2"/>
            </c:manualLayout>
          </c:layout>
          <c:overlay val="0"/>
        </c:title>
        <c:numFmt formatCode="General" sourceLinked="1"/>
        <c:majorTickMark val="out"/>
        <c:minorTickMark val="none"/>
        <c:tickLblPos val="nextTo"/>
        <c:spPr>
          <a:ln>
            <a:solidFill>
              <a:schemeClr val="bg1">
                <a:lumMod val="50000"/>
              </a:schemeClr>
            </a:solidFill>
          </a:ln>
        </c:spPr>
        <c:crossAx val="42977536"/>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2-E1FB-40D0-865E-909D22CA772F}"/>
              </c:ext>
            </c:extLst>
          </c:dPt>
          <c:dPt>
            <c:idx val="12"/>
            <c:marker>
              <c:symbol val="diamond"/>
              <c:size val="9"/>
              <c:spPr>
                <a:noFill/>
                <a:ln w="9525">
                  <a:solidFill>
                    <a:srgbClr val="E31A1C"/>
                  </a:solidFill>
                </a:ln>
                <a:effectLst/>
              </c:spPr>
            </c:marker>
            <c:bubble3D val="0"/>
            <c:extLst xmlns:c16r2="http://schemas.microsoft.com/office/drawing/2015/06/chart">
              <c:ext xmlns:c16="http://schemas.microsoft.com/office/drawing/2014/chart" uri="{C3380CC4-5D6E-409C-BE32-E72D297353CC}">
                <c16:uniqueId val="{00000003-E1FB-40D0-865E-909D22CA772F}"/>
              </c:ext>
            </c:extLst>
          </c:dPt>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7"/>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F66-4C90-80E2-2F730DF628E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2005</c:v>
                </c:pt>
                <c:pt idx="1">
                  <c:v>2006</c:v>
                </c:pt>
                <c:pt idx="2">
                  <c:v>2007</c:v>
                </c:pt>
                <c:pt idx="3">
                  <c:v>2008</c:v>
                </c:pt>
                <c:pt idx="4">
                  <c:v>2009</c:v>
                </c:pt>
                <c:pt idx="5">
                  <c:v>2010</c:v>
                </c:pt>
                <c:pt idx="6">
                  <c:v>2013</c:v>
                </c:pt>
                <c:pt idx="7">
                  <c:v>2014</c:v>
                </c:pt>
              </c:numCache>
            </c:numRef>
          </c:cat>
          <c:val>
            <c:numRef>
              <c:f>Sheet1!$B$2:$B$9</c:f>
              <c:numCache>
                <c:formatCode>General</c:formatCode>
                <c:ptCount val="8"/>
                <c:pt idx="0">
                  <c:v>15.6</c:v>
                </c:pt>
                <c:pt idx="1">
                  <c:v>15.3</c:v>
                </c:pt>
                <c:pt idx="2">
                  <c:v>17</c:v>
                </c:pt>
                <c:pt idx="3">
                  <c:v>16.100000000000001</c:v>
                </c:pt>
                <c:pt idx="4">
                  <c:v>15.1</c:v>
                </c:pt>
                <c:pt idx="5">
                  <c:v>15.7</c:v>
                </c:pt>
                <c:pt idx="6">
                  <c:v>16.8</c:v>
                </c:pt>
                <c:pt idx="7">
                  <c:v>14.9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NYC, excluding the Bronx</c:v>
                </c:pt>
              </c:strCache>
            </c:strRef>
          </c:tx>
          <c:spPr>
            <a:ln w="28575" cap="rnd">
              <a:solidFill>
                <a:srgbClr val="1F78B4"/>
              </a:solidFill>
              <a:round/>
            </a:ln>
            <a:effectLst/>
          </c:spPr>
          <c:marker>
            <c:symbol val="square"/>
            <c:size val="7"/>
            <c:spPr>
              <a:solidFill>
                <a:srgbClr val="1F78B4"/>
              </a:solidFill>
              <a:ln w="25400">
                <a:noFill/>
              </a:ln>
              <a:effectLst/>
            </c:spPr>
          </c:marker>
          <c:dPt>
            <c:idx val="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4-E1FB-40D0-865E-909D22CA772F}"/>
              </c:ext>
            </c:extLst>
          </c:dPt>
          <c:dPt>
            <c:idx val="5"/>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5-E1FB-40D0-865E-909D22CA772F}"/>
              </c:ext>
            </c:extLst>
          </c:dPt>
          <c:dPt>
            <c:idx val="9"/>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6-E1FB-40D0-865E-909D22CA772F}"/>
              </c:ext>
            </c:extLst>
          </c:dPt>
          <c:dPt>
            <c:idx val="12"/>
            <c:marker>
              <c:symbol val="square"/>
              <c:size val="9"/>
              <c:spPr>
                <a:noFill/>
                <a:ln w="25400">
                  <a:noFill/>
                </a:ln>
                <a:effectLst/>
              </c:spPr>
            </c:marker>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148482447999805E-2"/>
                  <c:y val="3.34132582599173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13-4ED0-AAE3-E8FE8C694AD2}"/>
                </c:ext>
              </c:extLst>
            </c:dLbl>
            <c:dLbl>
              <c:idx val="7"/>
              <c:layout>
                <c:manualLayout>
                  <c:x val="-3.1484824479998168E-2"/>
                  <c:y val="3.59600005053378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F66-4C90-80E2-2F730DF628EF}"/>
                </c:ext>
              </c:extLst>
            </c:dLbl>
            <c:dLbl>
              <c:idx val="1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13-4ED0-AAE3-E8FE8C694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2005</c:v>
                </c:pt>
                <c:pt idx="1">
                  <c:v>2006</c:v>
                </c:pt>
                <c:pt idx="2">
                  <c:v>2007</c:v>
                </c:pt>
                <c:pt idx="3">
                  <c:v>2008</c:v>
                </c:pt>
                <c:pt idx="4">
                  <c:v>2009</c:v>
                </c:pt>
                <c:pt idx="5">
                  <c:v>2010</c:v>
                </c:pt>
                <c:pt idx="6">
                  <c:v>2013</c:v>
                </c:pt>
                <c:pt idx="7">
                  <c:v>2014</c:v>
                </c:pt>
              </c:numCache>
            </c:numRef>
          </c:cat>
          <c:val>
            <c:numRef>
              <c:f>Sheet1!$C$2:$C$9</c:f>
              <c:numCache>
                <c:formatCode>General</c:formatCode>
                <c:ptCount val="8"/>
                <c:pt idx="0">
                  <c:v>14.7</c:v>
                </c:pt>
                <c:pt idx="1">
                  <c:v>15.2</c:v>
                </c:pt>
                <c:pt idx="2">
                  <c:v>15.1</c:v>
                </c:pt>
                <c:pt idx="3">
                  <c:v>13.6</c:v>
                </c:pt>
                <c:pt idx="4">
                  <c:v>13.4</c:v>
                </c:pt>
                <c:pt idx="5">
                  <c:v>13.2</c:v>
                </c:pt>
                <c:pt idx="6">
                  <c:v>14.7</c:v>
                </c:pt>
                <c:pt idx="7">
                  <c:v>14.1</c:v>
                </c:pt>
              </c:numCache>
            </c:numRef>
          </c:val>
          <c:smooth val="0"/>
          <c:extLst xmlns:c16r2="http://schemas.microsoft.com/office/drawing/2015/06/chart">
            <c:ext xmlns:c16="http://schemas.microsoft.com/office/drawing/2014/chart" uri="{C3380CC4-5D6E-409C-BE32-E72D297353CC}">
              <c16:uniqueId val="{00000001-E113-4ED0-AAE3-E8FE8C694AD2}"/>
            </c:ext>
          </c:extLst>
        </c:ser>
        <c:dLbls>
          <c:showLegendKey val="0"/>
          <c:showVal val="0"/>
          <c:showCatName val="0"/>
          <c:showSerName val="0"/>
          <c:showPercent val="0"/>
          <c:showBubbleSize val="0"/>
        </c:dLbls>
        <c:marker val="1"/>
        <c:smooth val="0"/>
        <c:axId val="56670080"/>
        <c:axId val="56671616"/>
      </c:lineChart>
      <c:catAx>
        <c:axId val="566700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671616"/>
        <c:crosses val="autoZero"/>
        <c:auto val="1"/>
        <c:lblAlgn val="ctr"/>
        <c:lblOffset val="100"/>
        <c:noMultiLvlLbl val="0"/>
      </c:catAx>
      <c:valAx>
        <c:axId val="5667161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dirty="0">
                    <a:solidFill>
                      <a:schemeClr val="tx1"/>
                    </a:solidFill>
                    <a:effectLst/>
                  </a:rPr>
                  <a:t>Age-adjusted percent (%) of adults with history of depression</a:t>
                </a:r>
                <a:endParaRPr lang="en-US" sz="1200" dirty="0">
                  <a:solidFill>
                    <a:schemeClr val="tx1"/>
                  </a:solidFill>
                  <a:effectLst/>
                </a:endParaRPr>
              </a:p>
            </c:rich>
          </c:tx>
          <c:layout>
            <c:manualLayout>
              <c:xMode val="edge"/>
              <c:yMode val="edge"/>
              <c:x val="6.2516282845815037E-3"/>
              <c:y val="0.15420083128073261"/>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6700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6455274171817E-2"/>
          <c:y val="2.74408298223307E-2"/>
          <c:w val="0.92060615733844098"/>
          <c:h val="0.79228835901122896"/>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1-17FC-4951-B268-1B5602377721}"/>
              </c:ext>
            </c:extLst>
          </c:dPt>
          <c:dPt>
            <c:idx val="6"/>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3-17FC-4951-B268-1B5602377721}"/>
              </c:ext>
            </c:extLst>
          </c:dPt>
          <c:dPt>
            <c:idx val="7"/>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5-17FC-4951-B268-1B5602377721}"/>
              </c:ext>
            </c:extLst>
          </c:dPt>
          <c:dPt>
            <c:idx val="8"/>
            <c:invertIfNegative val="0"/>
            <c:bubble3D val="0"/>
            <c:spPr>
              <a:solidFill>
                <a:schemeClr val="tx2"/>
              </a:solidFill>
              <a:ln>
                <a:solidFill>
                  <a:schemeClr val="bg1">
                    <a:lumMod val="50000"/>
                  </a:schemeClr>
                </a:solidFill>
              </a:ln>
            </c:spPr>
            <c:extLst xmlns:c16r2="http://schemas.microsoft.com/office/drawing/2015/06/chart">
              <c:ext xmlns:c16="http://schemas.microsoft.com/office/drawing/2014/chart" uri="{C3380CC4-5D6E-409C-BE32-E72D297353CC}">
                <c16:uniqueId val="{00000007-17FC-4951-B268-1B5602377721}"/>
              </c:ext>
            </c:extLst>
          </c:dPt>
          <c:dPt>
            <c:idx val="9"/>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9-17FC-4951-B268-1B5602377721}"/>
              </c:ext>
            </c:extLst>
          </c:dPt>
          <c:dPt>
            <c:idx val="10"/>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BBF5-4DA9-BF66-4933D6662F5F}"/>
              </c:ext>
            </c:extLst>
          </c:dPt>
          <c:dPt>
            <c:idx val="11"/>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B-17FC-4951-B268-1B5602377721}"/>
              </c:ext>
            </c:extLst>
          </c:dPt>
          <c:dPt>
            <c:idx val="12"/>
            <c:invertIfNegative val="0"/>
            <c:bubble3D val="0"/>
            <c:spPr>
              <a:solidFill>
                <a:schemeClr val="accent3"/>
              </a:solidFill>
              <a:ln>
                <a:solidFill>
                  <a:schemeClr val="bg1">
                    <a:lumMod val="50000"/>
                  </a:schemeClr>
                </a:solidFill>
              </a:ln>
            </c:spPr>
            <c:extLst xmlns:c16r2="http://schemas.microsoft.com/office/drawing/2015/06/chart">
              <c:ext xmlns:c16="http://schemas.microsoft.com/office/drawing/2014/chart" uri="{C3380CC4-5D6E-409C-BE32-E72D297353CC}">
                <c16:uniqueId val="{0000000D-17FC-4951-B268-1B5602377721}"/>
              </c:ext>
            </c:extLst>
          </c:dPt>
          <c:dPt>
            <c:idx val="14"/>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F-17FC-4951-B268-1B5602377721}"/>
              </c:ext>
            </c:extLst>
          </c:dPt>
          <c:dPt>
            <c:idx val="15"/>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1-17FC-4951-B268-1B5602377721}"/>
              </c:ext>
            </c:extLst>
          </c:dPt>
          <c:dPt>
            <c:idx val="16"/>
            <c:invertIfNegative val="0"/>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13-17FC-4951-B268-1B5602377721}"/>
              </c:ext>
            </c:extLst>
          </c:dPt>
          <c:dPt>
            <c:idx val="17"/>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5-17FC-4951-B268-1B5602377721}"/>
              </c:ext>
            </c:extLst>
          </c:dPt>
          <c:dPt>
            <c:idx val="18"/>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7-17FC-4951-B268-1B5602377721}"/>
              </c:ext>
            </c:extLst>
          </c:dPt>
          <c:dPt>
            <c:idx val="19"/>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9-17FC-4951-B268-1B5602377721}"/>
              </c:ext>
            </c:extLst>
          </c:dPt>
          <c:dPt>
            <c:idx val="2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1B-17FC-4951-B268-1B5602377721}"/>
              </c:ext>
            </c:extLst>
          </c:dPt>
          <c:dPt>
            <c:idx val="21"/>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D-17FC-4951-B268-1B5602377721}"/>
              </c:ext>
            </c:extLst>
          </c:dPt>
          <c:dPt>
            <c:idx val="22"/>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1F-17FC-4951-B268-1B5602377721}"/>
              </c:ext>
            </c:extLst>
          </c:dPt>
          <c:dPt>
            <c:idx val="23"/>
            <c:invertIfNegative val="0"/>
            <c:bubble3D val="0"/>
            <c:spPr>
              <a:solidFill>
                <a:schemeClr val="accent6"/>
              </a:solidFill>
              <a:ln>
                <a:solidFill>
                  <a:schemeClr val="bg1">
                    <a:lumMod val="50000"/>
                  </a:schemeClr>
                </a:solidFill>
              </a:ln>
            </c:spPr>
            <c:extLst xmlns:c16r2="http://schemas.microsoft.com/office/drawing/2015/06/chart">
              <c:ext xmlns:c16="http://schemas.microsoft.com/office/drawing/2014/chart" uri="{C3380CC4-5D6E-409C-BE32-E72D297353CC}">
                <c16:uniqueId val="{00000021-17FC-4951-B268-1B5602377721}"/>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Bronx</c:v>
                </c:pt>
                <c:pt idx="1">
                  <c:v>Brooklyn</c:v>
                </c:pt>
                <c:pt idx="2">
                  <c:v>Manhattan</c:v>
                </c:pt>
                <c:pt idx="3">
                  <c:v>Queens</c:v>
                </c:pt>
                <c:pt idx="4">
                  <c:v>Staten Island</c:v>
                </c:pt>
                <c:pt idx="6">
                  <c:v>Male</c:v>
                </c:pt>
                <c:pt idx="7">
                  <c:v>Female</c:v>
                </c:pt>
                <c:pt idx="9">
                  <c:v>Hispanic</c:v>
                </c:pt>
                <c:pt idx="10">
                  <c:v>NHB</c:v>
                </c:pt>
                <c:pt idx="11">
                  <c:v>NHW</c:v>
                </c:pt>
                <c:pt idx="12">
                  <c:v>Asian</c:v>
                </c:pt>
              </c:strCache>
            </c:strRef>
          </c:cat>
          <c:val>
            <c:numRef>
              <c:f>Sheet1!$B$2:$B$14</c:f>
              <c:numCache>
                <c:formatCode>General</c:formatCode>
                <c:ptCount val="13"/>
                <c:pt idx="0">
                  <c:v>14.9</c:v>
                </c:pt>
                <c:pt idx="1">
                  <c:v>13.4</c:v>
                </c:pt>
                <c:pt idx="2">
                  <c:v>17.7</c:v>
                </c:pt>
                <c:pt idx="3">
                  <c:v>11.1</c:v>
                </c:pt>
                <c:pt idx="4">
                  <c:v>12.3</c:v>
                </c:pt>
                <c:pt idx="6">
                  <c:v>9.8000000000000007</c:v>
                </c:pt>
                <c:pt idx="7">
                  <c:v>17.100000000000001</c:v>
                </c:pt>
                <c:pt idx="9">
                  <c:v>16.600000000000001</c:v>
                </c:pt>
                <c:pt idx="10">
                  <c:v>9.4</c:v>
                </c:pt>
                <c:pt idx="11">
                  <c:v>17.100000000000001</c:v>
                </c:pt>
                <c:pt idx="12">
                  <c:v>5.7</c:v>
                </c:pt>
              </c:numCache>
            </c:numRef>
          </c:val>
          <c:extLst xmlns:c16r2="http://schemas.microsoft.com/office/drawing/2015/06/chart">
            <c:ext xmlns:c16="http://schemas.microsoft.com/office/drawing/2014/chart" uri="{C3380CC4-5D6E-409C-BE32-E72D297353CC}">
              <c16:uniqueId val="{00000022-17FC-4951-B268-1B5602377721}"/>
            </c:ext>
          </c:extLst>
        </c:ser>
        <c:dLbls>
          <c:showLegendKey val="0"/>
          <c:showVal val="0"/>
          <c:showCatName val="0"/>
          <c:showSerName val="0"/>
          <c:showPercent val="0"/>
          <c:showBubbleSize val="0"/>
        </c:dLbls>
        <c:gapWidth val="70"/>
        <c:axId val="43791872"/>
        <c:axId val="43793408"/>
      </c:barChart>
      <c:catAx>
        <c:axId val="43791872"/>
        <c:scaling>
          <c:orientation val="minMax"/>
        </c:scaling>
        <c:delete val="0"/>
        <c:axPos val="b"/>
        <c:numFmt formatCode="General" sourceLinked="0"/>
        <c:majorTickMark val="out"/>
        <c:minorTickMark val="none"/>
        <c:tickLblPos val="nextTo"/>
        <c:spPr>
          <a:ln>
            <a:solidFill>
              <a:schemeClr val="bg1">
                <a:lumMod val="50000"/>
              </a:schemeClr>
            </a:solidFill>
          </a:ln>
        </c:spPr>
        <c:crossAx val="43793408"/>
        <c:crosses val="autoZero"/>
        <c:auto val="1"/>
        <c:lblAlgn val="ctr"/>
        <c:lblOffset val="100"/>
        <c:noMultiLvlLbl val="0"/>
      </c:catAx>
      <c:valAx>
        <c:axId val="43793408"/>
        <c:scaling>
          <c:orientation val="minMax"/>
          <c:max val="20"/>
        </c:scaling>
        <c:delete val="0"/>
        <c:axPos val="l"/>
        <c:title>
          <c:tx>
            <c:rich>
              <a:bodyPr rot="-5400000" vert="horz"/>
              <a:lstStyle/>
              <a:p>
                <a:pPr>
                  <a:defRPr/>
                </a:pPr>
                <a:r>
                  <a:rPr lang="en-US" sz="1200" dirty="0"/>
                  <a:t>Age-adjusted percent</a:t>
                </a:r>
                <a:r>
                  <a:rPr lang="en-US" sz="1200" baseline="0" dirty="0"/>
                  <a:t> (%) of adults with history of depression</a:t>
                </a:r>
                <a:endParaRPr lang="en-US" sz="1200" dirty="0"/>
              </a:p>
            </c:rich>
          </c:tx>
          <c:layout>
            <c:manualLayout>
              <c:xMode val="edge"/>
              <c:yMode val="edge"/>
              <c:x val="3.9414414414414413E-4"/>
              <c:y val="5.3833096200297609E-2"/>
            </c:manualLayout>
          </c:layout>
          <c:overlay val="0"/>
        </c:title>
        <c:numFmt formatCode="General" sourceLinked="1"/>
        <c:majorTickMark val="out"/>
        <c:minorTickMark val="none"/>
        <c:tickLblPos val="nextTo"/>
        <c:spPr>
          <a:ln>
            <a:solidFill>
              <a:schemeClr val="bg1">
                <a:lumMod val="50000"/>
              </a:schemeClr>
            </a:solidFill>
          </a:ln>
        </c:spPr>
        <c:crossAx val="43791872"/>
        <c:crossesAt val="1"/>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Medicaid population</c:v>
                </c:pt>
              </c:strCache>
            </c:strRef>
          </c:tx>
          <c:spPr>
            <a:ln>
              <a:solidFill>
                <a:schemeClr val="bg1">
                  <a:lumMod val="50000"/>
                </a:schemeClr>
              </a:solidFill>
            </a:ln>
          </c:spPr>
          <c:dPt>
            <c:idx val="0"/>
            <c:bubble3D val="0"/>
            <c:spPr>
              <a:solidFill>
                <a:schemeClr val="accent6"/>
              </a:solidFill>
              <a:ln>
                <a:solidFill>
                  <a:schemeClr val="bg1">
                    <a:lumMod val="50000"/>
                  </a:schemeClr>
                </a:solidFill>
              </a:ln>
            </c:spPr>
          </c:dPt>
          <c:dPt>
            <c:idx val="1"/>
            <c:bubble3D val="0"/>
            <c:spPr>
              <a:solidFill>
                <a:schemeClr val="tx2"/>
              </a:solidFill>
              <a:ln>
                <a:solidFill>
                  <a:schemeClr val="bg1">
                    <a:lumMod val="50000"/>
                  </a:schemeClr>
                </a:solidFill>
              </a:ln>
            </c:spPr>
          </c:dPt>
          <c:dLbls>
            <c:dLbl>
              <c:idx val="0"/>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Sheet1!$A$2:$A$3</c:f>
              <c:strCache>
                <c:ptCount val="2"/>
                <c:pt idx="0">
                  <c:v>In a mental health HPSA</c:v>
                </c:pt>
                <c:pt idx="1">
                  <c:v>Not in a mental health HPSA</c:v>
                </c:pt>
              </c:strCache>
            </c:strRef>
          </c:cat>
          <c:val>
            <c:numRef>
              <c:f>Sheet1!$B$2:$B$3</c:f>
              <c:numCache>
                <c:formatCode>General</c:formatCode>
                <c:ptCount val="2"/>
                <c:pt idx="0">
                  <c:v>91</c:v>
                </c:pt>
                <c:pt idx="1">
                  <c:v>9</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B7DA-E938-4D00-8426-2E3974EEFB97}" type="datetimeFigureOut">
              <a:rPr lang="en-US" smtClean="0"/>
              <a:t>2/26/2018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9DCE5-5103-4FC2-A56B-B9D2798A819F}" type="slidenum">
              <a:rPr lang="en-US" smtClean="0"/>
              <a:t>‹#›</a:t>
            </a:fld>
            <a:endParaRPr lang="en-US" dirty="0"/>
          </a:p>
        </p:txBody>
      </p:sp>
    </p:spTree>
    <p:extLst>
      <p:ext uri="{BB962C8B-B14F-4D97-AF65-F5344CB8AC3E}">
        <p14:creationId xmlns:p14="http://schemas.microsoft.com/office/powerpoint/2010/main" val="360762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6009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3235609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1904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3305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15</a:t>
            </a:fld>
            <a:endParaRPr lang="en-US" dirty="0"/>
          </a:p>
        </p:txBody>
      </p:sp>
    </p:spTree>
    <p:extLst>
      <p:ext uri="{BB962C8B-B14F-4D97-AF65-F5344CB8AC3E}">
        <p14:creationId xmlns:p14="http://schemas.microsoft.com/office/powerpoint/2010/main" val="153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4455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90614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19</a:t>
            </a:fld>
            <a:endParaRPr lang="en-US" dirty="0"/>
          </a:p>
        </p:txBody>
      </p:sp>
    </p:spTree>
    <p:extLst>
      <p:ext uri="{BB962C8B-B14F-4D97-AF65-F5344CB8AC3E}">
        <p14:creationId xmlns:p14="http://schemas.microsoft.com/office/powerpoint/2010/main" val="46661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56248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5127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6D9DCE5-5103-4FC2-A56B-B9D2798A819F}" type="slidenum">
              <a:rPr lang="en-US" smtClean="0"/>
              <a:t>22</a:t>
            </a:fld>
            <a:endParaRPr lang="en-US" dirty="0"/>
          </a:p>
        </p:txBody>
      </p:sp>
    </p:spTree>
    <p:extLst>
      <p:ext uri="{BB962C8B-B14F-4D97-AF65-F5344CB8AC3E}">
        <p14:creationId xmlns:p14="http://schemas.microsoft.com/office/powerpoint/2010/main" val="164757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1790470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6D9DCE5-5103-4FC2-A56B-B9D2798A819F}" type="slidenum">
              <a:rPr lang="en-US" smtClean="0"/>
              <a:t>24</a:t>
            </a:fld>
            <a:endParaRPr lang="en-US" dirty="0"/>
          </a:p>
        </p:txBody>
      </p:sp>
    </p:spTree>
    <p:extLst>
      <p:ext uri="{BB962C8B-B14F-4D97-AF65-F5344CB8AC3E}">
        <p14:creationId xmlns:p14="http://schemas.microsoft.com/office/powerpoint/2010/main" val="402805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6D9DCE5-5103-4FC2-A56B-B9D2798A819F}" type="slidenum">
              <a:rPr lang="en-US" smtClean="0"/>
              <a:t>25</a:t>
            </a:fld>
            <a:endParaRPr lang="en-US" dirty="0"/>
          </a:p>
        </p:txBody>
      </p:sp>
    </p:spTree>
    <p:extLst>
      <p:ext uri="{BB962C8B-B14F-4D97-AF65-F5344CB8AC3E}">
        <p14:creationId xmlns:p14="http://schemas.microsoft.com/office/powerpoint/2010/main" val="4028056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26</a:t>
            </a:fld>
            <a:endParaRPr lang="en-US" dirty="0"/>
          </a:p>
        </p:txBody>
      </p:sp>
    </p:spTree>
    <p:extLst>
      <p:ext uri="{BB962C8B-B14F-4D97-AF65-F5344CB8AC3E}">
        <p14:creationId xmlns:p14="http://schemas.microsoft.com/office/powerpoint/2010/main" val="3050950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28</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8171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164050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97308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1465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280783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9</a:t>
            </a:fld>
            <a:endParaRPr lang="en-US" dirty="0"/>
          </a:p>
        </p:txBody>
      </p:sp>
    </p:spTree>
    <p:extLst>
      <p:ext uri="{BB962C8B-B14F-4D97-AF65-F5344CB8AC3E}">
        <p14:creationId xmlns:p14="http://schemas.microsoft.com/office/powerpoint/2010/main" val="2389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139700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3"/>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65373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4573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946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4567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45334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5"/>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8990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863602" y="2791903"/>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3383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2"/>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906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1" y="386816"/>
            <a:ext cx="6056504" cy="6471184"/>
          </a:xfrm>
          <a:prstGeom prst="rect">
            <a:avLst/>
          </a:prstGeom>
          <a:noFill/>
          <a:ln>
            <a:noFill/>
          </a:ln>
        </p:spPr>
      </p:pic>
      <p:sp>
        <p:nvSpPr>
          <p:cNvPr id="2" name="Title 1"/>
          <p:cNvSpPr>
            <a:spLocks noGrp="1"/>
          </p:cNvSpPr>
          <p:nvPr>
            <p:ph type="title" hasCustomPrompt="1"/>
          </p:nvPr>
        </p:nvSpPr>
        <p:spPr>
          <a:xfrm>
            <a:off x="6223187"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402857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8128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7612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390556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6272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71251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
        <p:nvSpPr>
          <p:cNvPr id="2" name="Title 1"/>
          <p:cNvSpPr>
            <a:spLocks noGrp="1"/>
          </p:cNvSpPr>
          <p:nvPr>
            <p:ph type="title" hasCustomPrompt="1"/>
          </p:nvPr>
        </p:nvSpPr>
        <p:spPr>
          <a:xfrm>
            <a:off x="7894528"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9694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6"/>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6522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49"/>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98782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1"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7"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3909272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6"/>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1589576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99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5930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
        <p:nvSpPr>
          <p:cNvPr id="2" name="Title 1"/>
          <p:cNvSpPr>
            <a:spLocks noGrp="1"/>
          </p:cNvSpPr>
          <p:nvPr>
            <p:ph type="title" hasCustomPrompt="1"/>
          </p:nvPr>
        </p:nvSpPr>
        <p:spPr>
          <a:xfrm>
            <a:off x="781971" y="2327455"/>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255251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2" y="3429000"/>
            <a:ext cx="8191500" cy="3429000"/>
          </a:xfrm>
          <a:prstGeom prst="rect">
            <a:avLst/>
          </a:prstGeom>
          <a:noFill/>
          <a:ln>
            <a:noFill/>
          </a:ln>
        </p:spPr>
      </p:pic>
      <p:sp>
        <p:nvSpPr>
          <p:cNvPr id="2" name="Title 1"/>
          <p:cNvSpPr>
            <a:spLocks noGrp="1"/>
          </p:cNvSpPr>
          <p:nvPr>
            <p:ph type="title" hasCustomPrompt="1"/>
          </p:nvPr>
        </p:nvSpPr>
        <p:spPr>
          <a:xfrm>
            <a:off x="2916235" y="1160473"/>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1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899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3"/>
            <a:ext cx="7445830" cy="4016319"/>
          </a:xfrm>
          <a:prstGeom prst="rect">
            <a:avLst/>
          </a:prstGeom>
          <a:noFill/>
          <a:ln>
            <a:noFill/>
          </a:ln>
        </p:spPr>
      </p:pic>
      <p:sp>
        <p:nvSpPr>
          <p:cNvPr id="2" name="Title 1"/>
          <p:cNvSpPr>
            <a:spLocks noGrp="1"/>
          </p:cNvSpPr>
          <p:nvPr>
            <p:ph type="title" hasCustomPrompt="1"/>
          </p:nvPr>
        </p:nvSpPr>
        <p:spPr>
          <a:xfrm>
            <a:off x="2437660" y="1837581"/>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2" y="2554219"/>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10540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4" y="3055721"/>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28191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0"/>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9" y="5990097"/>
            <a:ext cx="2422237" cy="713388"/>
          </a:xfrm>
          <a:prstGeom prst="rect">
            <a:avLst/>
          </a:prstGeom>
          <a:noFill/>
          <a:ln>
            <a:noFill/>
          </a:ln>
        </p:spPr>
      </p:pic>
    </p:spTree>
    <p:extLst>
      <p:ext uri="{BB962C8B-B14F-4D97-AF65-F5344CB8AC3E}">
        <p14:creationId xmlns:p14="http://schemas.microsoft.com/office/powerpoint/2010/main" val="59386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68"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3"/>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810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7"/>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4" y="6154845"/>
            <a:ext cx="1862852" cy="548640"/>
          </a:xfrm>
          <a:prstGeom prst="rect">
            <a:avLst/>
          </a:prstGeom>
          <a:noFill/>
          <a:ln>
            <a:noFill/>
          </a:ln>
        </p:spPr>
      </p:pic>
    </p:spTree>
    <p:extLst>
      <p:ext uri="{BB962C8B-B14F-4D97-AF65-F5344CB8AC3E}">
        <p14:creationId xmlns:p14="http://schemas.microsoft.com/office/powerpoint/2010/main" val="25573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7"/>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195542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sldNum="0"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crehm@montefiore.or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Mental Health</a:t>
            </a:r>
            <a:r>
              <a:rPr lang="en-US" sz="5200" dirty="0"/>
              <a:t/>
            </a:r>
            <a:br>
              <a:rPr lang="en-US" sz="5200" dirty="0"/>
            </a:br>
            <a:r>
              <a:rPr lang="en-US" sz="2400" dirty="0"/>
              <a:t/>
            </a:r>
            <a:br>
              <a:rPr lang="en-US" sz="2400" dirty="0"/>
            </a:br>
            <a:r>
              <a:rPr lang="en-US" sz="2400" b="0" dirty="0" smtClean="0"/>
              <a:t>Last </a:t>
            </a:r>
            <a:r>
              <a:rPr lang="en-US" sz="2400" b="0" dirty="0"/>
              <a:t>Updated: </a:t>
            </a:r>
            <a:r>
              <a:rPr lang="en-US" sz="2400" b="0" dirty="0" smtClean="0"/>
              <a:t>1/23/2018</a:t>
            </a:r>
            <a:br>
              <a:rPr lang="en-US" sz="2400" b="0" dirty="0" smtClean="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608012" y="304800"/>
            <a:ext cx="10969943" cy="683264"/>
          </a:xfrm>
        </p:spPr>
        <p:txBody>
          <a:bodyPr/>
          <a:lstStyle/>
          <a:p>
            <a:r>
              <a:rPr lang="en-US" sz="2400" dirty="0"/>
              <a:t>The percent of adults with history of depression has decreased slightly in the Bronx but remains higher than the rest of NYC</a:t>
            </a:r>
          </a:p>
        </p:txBody>
      </p:sp>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Community Health Survey, 2005-2014</a:t>
            </a:r>
            <a:r>
              <a:rPr lang="en-US" sz="1200" dirty="0" smtClean="0"/>
              <a:t>.</a:t>
            </a:r>
            <a:endParaRPr lang="en-US" sz="12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015344809"/>
              </p:ext>
            </p:extLst>
          </p:nvPr>
        </p:nvGraphicFramePr>
        <p:xfrm>
          <a:off x="989012" y="1288034"/>
          <a:ext cx="9601199" cy="498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99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312418"/>
            <a:ext cx="10969943" cy="978729"/>
          </a:xfrm>
        </p:spPr>
        <p:txBody>
          <a:bodyPr/>
          <a:lstStyle/>
          <a:p>
            <a:r>
              <a:rPr lang="en-US" sz="2400" dirty="0"/>
              <a:t>The Bronx has the second highest percent of adults with history of depression. In the Bronx, females and non-Hispanic whites have the highest prevalence of history of depression</a:t>
            </a:r>
          </a:p>
        </p:txBody>
      </p:sp>
      <p:graphicFrame>
        <p:nvGraphicFramePr>
          <p:cNvPr id="4" name="Chart 3"/>
          <p:cNvGraphicFramePr/>
          <p:nvPr>
            <p:extLst>
              <p:ext uri="{D42A27DB-BD31-4B8C-83A1-F6EECF244321}">
                <p14:modId xmlns:p14="http://schemas.microsoft.com/office/powerpoint/2010/main" val="2653996706"/>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8951" y="6400800"/>
            <a:ext cx="9073406" cy="276999"/>
          </a:xfrm>
          <a:prstGeom prst="rect">
            <a:avLst/>
          </a:prstGeom>
          <a:noFill/>
        </p:spPr>
        <p:txBody>
          <a:bodyPr wrap="square" rtlCol="0">
            <a:spAutoFit/>
          </a:bodyPr>
          <a:lstStyle/>
          <a:p>
            <a:r>
              <a:rPr lang="en-US" sz="1200" dirty="0"/>
              <a:t>Data source: New York City Community Health Survey, 2014. </a:t>
            </a:r>
            <a:endParaRPr lang="en-US" sz="1200" dirty="0">
              <a:solidFill>
                <a:schemeClr val="tx2"/>
              </a:solidFill>
            </a:endParaRPr>
          </a:p>
        </p:txBody>
      </p:sp>
      <p:cxnSp>
        <p:nvCxnSpPr>
          <p:cNvPr id="8" name="Straight Connector 7"/>
          <p:cNvCxnSpPr>
            <a:cxnSpLocks/>
          </p:cNvCxnSpPr>
          <p:nvPr/>
        </p:nvCxnSpPr>
        <p:spPr>
          <a:xfrm flipV="1">
            <a:off x="6323012" y="1572968"/>
            <a:ext cx="5256372" cy="41344"/>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23212" y="1429646"/>
            <a:ext cx="1447800" cy="369332"/>
          </a:xfrm>
          <a:prstGeom prst="rect">
            <a:avLst/>
          </a:prstGeom>
          <a:solidFill>
            <a:schemeClr val="bg1"/>
          </a:solidFill>
        </p:spPr>
        <p:txBody>
          <a:bodyPr wrap="square" rtlCol="0">
            <a:spAutoFit/>
          </a:bodyPr>
          <a:lstStyle/>
          <a:p>
            <a:pPr algn="ctr"/>
            <a:r>
              <a:rPr lang="en-US" i="1" dirty="0"/>
              <a:t>Bronx only</a:t>
            </a:r>
          </a:p>
        </p:txBody>
      </p:sp>
    </p:spTree>
    <p:extLst>
      <p:ext uri="{BB962C8B-B14F-4D97-AF65-F5344CB8AC3E}">
        <p14:creationId xmlns:p14="http://schemas.microsoft.com/office/powerpoint/2010/main" val="346575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2747422"/>
            <a:ext cx="7104538" cy="1421928"/>
          </a:xfrm>
        </p:spPr>
        <p:txBody>
          <a:bodyPr/>
          <a:lstStyle/>
          <a:p>
            <a:r>
              <a:rPr lang="en-US" dirty="0"/>
              <a:t>Access to mental health </a:t>
            </a:r>
            <a:r>
              <a:rPr lang="en-US" dirty="0" smtClean="0"/>
              <a:t>services</a:t>
            </a:r>
            <a:endParaRPr lang="en-US" dirty="0"/>
          </a:p>
        </p:txBody>
      </p:sp>
    </p:spTree>
    <p:extLst>
      <p:ext uri="{BB962C8B-B14F-4D97-AF65-F5344CB8AC3E}">
        <p14:creationId xmlns:p14="http://schemas.microsoft.com/office/powerpoint/2010/main" val="77165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441" y="304800"/>
            <a:ext cx="10969943" cy="830997"/>
          </a:xfrm>
        </p:spPr>
        <p:txBody>
          <a:bodyPr/>
          <a:lstStyle/>
          <a:p>
            <a:r>
              <a:rPr lang="en-US" dirty="0" smtClean="0"/>
              <a:t>91% of the population insured by Medicaid in the Bronx lives in a Mental Health Professional Shortage Areas </a:t>
            </a:r>
            <a:endParaRPr lang="en-US" dirty="0"/>
          </a:p>
        </p:txBody>
      </p:sp>
      <p:pic>
        <p:nvPicPr>
          <p:cNvPr id="1027" name="Picture 3" descr="C:\Users\crehm\Pictures\hpsa_mental_health.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56" b="10185"/>
          <a:stretch/>
        </p:blipFill>
        <p:spPr bwMode="auto">
          <a:xfrm>
            <a:off x="1598612" y="1219200"/>
            <a:ext cx="4977440" cy="510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ext uri="{D42A27DB-BD31-4B8C-83A1-F6EECF244321}">
                <p14:modId xmlns:p14="http://schemas.microsoft.com/office/powerpoint/2010/main" val="2319439621"/>
              </p:ext>
            </p:extLst>
          </p:nvPr>
        </p:nvGraphicFramePr>
        <p:xfrm>
          <a:off x="6627812" y="3200400"/>
          <a:ext cx="30480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627812" y="1600200"/>
            <a:ext cx="5334000" cy="1261884"/>
          </a:xfrm>
          <a:prstGeom prst="rect">
            <a:avLst/>
          </a:prstGeom>
          <a:noFill/>
        </p:spPr>
        <p:txBody>
          <a:bodyPr wrap="square" rtlCol="0">
            <a:spAutoFit/>
          </a:bodyPr>
          <a:lstStyle/>
          <a:p>
            <a:r>
              <a:rPr lang="en-US" sz="1400" dirty="0" smtClean="0"/>
              <a:t>A Medicaid mental health “Health Professional Shortage Area” (HPSA) is defined by a combination of the ratio of mental health providers to the population and the needs of the population. </a:t>
            </a:r>
          </a:p>
          <a:p>
            <a:endParaRPr lang="en-US" sz="600" dirty="0"/>
          </a:p>
          <a:p>
            <a:r>
              <a:rPr lang="en-US" sz="1400" dirty="0" smtClean="0"/>
              <a:t>Designated HPSA areas may benefit from government programs to increase the accessibility of mental health services.</a:t>
            </a:r>
            <a:endParaRPr lang="en-US" sz="1400" dirty="0"/>
          </a:p>
        </p:txBody>
      </p:sp>
      <p:sp>
        <p:nvSpPr>
          <p:cNvPr id="7" name="TextBox 6"/>
          <p:cNvSpPr txBox="1"/>
          <p:nvPr/>
        </p:nvSpPr>
        <p:spPr>
          <a:xfrm>
            <a:off x="989012" y="6400800"/>
            <a:ext cx="8001000" cy="307777"/>
          </a:xfrm>
          <a:prstGeom prst="rect">
            <a:avLst/>
          </a:prstGeom>
          <a:noFill/>
        </p:spPr>
        <p:txBody>
          <a:bodyPr wrap="square" rtlCol="0">
            <a:spAutoFit/>
          </a:bodyPr>
          <a:lstStyle/>
          <a:p>
            <a:r>
              <a:rPr lang="en-US" sz="1400" dirty="0" smtClean="0"/>
              <a:t>Data source: HRSA Data Warehouse and 2012-2016 American Community Survey</a:t>
            </a:r>
            <a:endParaRPr lang="en-US" sz="1400" dirty="0"/>
          </a:p>
        </p:txBody>
      </p:sp>
    </p:spTree>
    <p:extLst>
      <p:ext uri="{BB962C8B-B14F-4D97-AF65-F5344CB8AC3E}">
        <p14:creationId xmlns:p14="http://schemas.microsoft.com/office/powerpoint/2010/main" val="50546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2747422"/>
            <a:ext cx="7104538" cy="1421928"/>
          </a:xfrm>
        </p:spPr>
        <p:txBody>
          <a:bodyPr/>
          <a:lstStyle/>
          <a:p>
            <a:r>
              <a:rPr lang="en-US" dirty="0"/>
              <a:t>Psychiatric hospitalizations</a:t>
            </a:r>
          </a:p>
        </p:txBody>
      </p:sp>
    </p:spTree>
    <p:extLst>
      <p:ext uri="{BB962C8B-B14F-4D97-AF65-F5344CB8AC3E}">
        <p14:creationId xmlns:p14="http://schemas.microsoft.com/office/powerpoint/2010/main" val="272782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4A4F1A12-8B41-4498-919A-9BD521CB5B2A}"/>
              </a:ext>
            </a:extLst>
          </p:cNvPr>
          <p:cNvGraphicFramePr/>
          <p:nvPr>
            <p:extLst>
              <p:ext uri="{D42A27DB-BD31-4B8C-83A1-F6EECF244321}">
                <p14:modId xmlns:p14="http://schemas.microsoft.com/office/powerpoint/2010/main" val="503826565"/>
              </p:ext>
            </p:extLst>
          </p:nvPr>
        </p:nvGraphicFramePr>
        <p:xfrm>
          <a:off x="1979612" y="1371600"/>
          <a:ext cx="8457486" cy="455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 xmlns:a16="http://schemas.microsoft.com/office/drawing/2014/main" id="{6455CE4B-596E-4495-A90B-18AF869B7AC2}"/>
              </a:ext>
            </a:extLst>
          </p:cNvPr>
          <p:cNvSpPr>
            <a:spLocks noGrp="1"/>
          </p:cNvSpPr>
          <p:nvPr>
            <p:ph type="title"/>
          </p:nvPr>
        </p:nvSpPr>
        <p:spPr/>
        <p:txBody>
          <a:bodyPr/>
          <a:lstStyle/>
          <a:p>
            <a:r>
              <a:rPr lang="en-US" dirty="0"/>
              <a:t>Bronx has the highest rate of psychiatric hospitalizations</a:t>
            </a:r>
          </a:p>
        </p:txBody>
      </p:sp>
      <p:sp>
        <p:nvSpPr>
          <p:cNvPr id="7" name="TextBox 6">
            <a:extLst>
              <a:ext uri="{FF2B5EF4-FFF2-40B4-BE49-F238E27FC236}">
                <a16:creationId xmlns="" xmlns:a16="http://schemas.microsoft.com/office/drawing/2014/main" id="{8EBDDA22-6488-473C-AD81-DF5701DDB11F}"/>
              </a:ext>
            </a:extLst>
          </p:cNvPr>
          <p:cNvSpPr txBox="1"/>
          <p:nvPr/>
        </p:nvSpPr>
        <p:spPr>
          <a:xfrm>
            <a:off x="968951" y="6324600"/>
            <a:ext cx="9073406" cy="276999"/>
          </a:xfrm>
          <a:prstGeom prst="rect">
            <a:avLst/>
          </a:prstGeom>
          <a:noFill/>
        </p:spPr>
        <p:txBody>
          <a:bodyPr wrap="square" rtlCol="0">
            <a:spAutoFit/>
          </a:bodyPr>
          <a:lstStyle/>
          <a:p>
            <a:r>
              <a:rPr lang="en-US" sz="1200" dirty="0"/>
              <a:t>Data source: New York State SPARCS data, 2015 reported in the NYC Community Health Profiles. </a:t>
            </a:r>
          </a:p>
        </p:txBody>
      </p:sp>
    </p:spTree>
    <p:extLst>
      <p:ext uri="{BB962C8B-B14F-4D97-AF65-F5344CB8AC3E}">
        <p14:creationId xmlns:p14="http://schemas.microsoft.com/office/powerpoint/2010/main" val="219402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32470"/>
            <a:ext cx="10940528" cy="781752"/>
          </a:xfrm>
        </p:spPr>
        <p:txBody>
          <a:bodyPr/>
          <a:lstStyle/>
          <a:p>
            <a:r>
              <a:rPr lang="en-US" sz="2800" dirty="0"/>
              <a:t>In the Bronx, Morrisania and Crotona has the highest rate of psychiatric hospitalizations</a:t>
            </a:r>
          </a:p>
        </p:txBody>
      </p:sp>
      <p:pic>
        <p:nvPicPr>
          <p:cNvPr id="38" name="Picture 37">
            <a:extLst>
              <a:ext uri="{FF2B5EF4-FFF2-40B4-BE49-F238E27FC236}">
                <a16:creationId xmlns="" xmlns:a16="http://schemas.microsoft.com/office/drawing/2014/main" id="{3A913951-5977-47F9-A57E-61EE695A63F6}"/>
              </a:ext>
            </a:extLst>
          </p:cNvPr>
          <p:cNvPicPr>
            <a:picLocks noChangeAspect="1"/>
          </p:cNvPicPr>
          <p:nvPr/>
        </p:nvPicPr>
        <p:blipFill>
          <a:blip r:embed="rId2"/>
          <a:stretch>
            <a:fillRect/>
          </a:stretch>
        </p:blipFill>
        <p:spPr>
          <a:xfrm>
            <a:off x="989012" y="1524000"/>
            <a:ext cx="5147536" cy="4791046"/>
          </a:xfrm>
          <a:prstGeom prst="rect">
            <a:avLst/>
          </a:prstGeom>
        </p:spPr>
      </p:pic>
      <p:grpSp>
        <p:nvGrpSpPr>
          <p:cNvPr id="39" name="Group 38">
            <a:extLst>
              <a:ext uri="{FF2B5EF4-FFF2-40B4-BE49-F238E27FC236}">
                <a16:creationId xmlns="" xmlns:a16="http://schemas.microsoft.com/office/drawing/2014/main" id="{6323384D-8DD0-44DE-8415-C88A9CD724C5}"/>
              </a:ext>
            </a:extLst>
          </p:cNvPr>
          <p:cNvGrpSpPr/>
          <p:nvPr/>
        </p:nvGrpSpPr>
        <p:grpSpPr>
          <a:xfrm>
            <a:off x="3971818" y="1905000"/>
            <a:ext cx="1150545" cy="995178"/>
            <a:chOff x="4124943" y="1582304"/>
            <a:chExt cx="1255661" cy="1087042"/>
          </a:xfrm>
        </p:grpSpPr>
        <p:grpSp>
          <p:nvGrpSpPr>
            <p:cNvPr id="40" name="Group 39">
              <a:extLst>
                <a:ext uri="{FF2B5EF4-FFF2-40B4-BE49-F238E27FC236}">
                  <a16:creationId xmlns="" xmlns:a16="http://schemas.microsoft.com/office/drawing/2014/main" id="{57A15459-EFEE-4B8E-A01A-F5C0656DF20F}"/>
                </a:ext>
              </a:extLst>
            </p:cNvPr>
            <p:cNvGrpSpPr/>
            <p:nvPr/>
          </p:nvGrpSpPr>
          <p:grpSpPr>
            <a:xfrm>
              <a:off x="4124943" y="1582304"/>
              <a:ext cx="1255661" cy="1087042"/>
              <a:chOff x="4116317" y="1590930"/>
              <a:chExt cx="1255661" cy="1087042"/>
            </a:xfrm>
          </p:grpSpPr>
          <p:sp>
            <p:nvSpPr>
              <p:cNvPr id="42" name="TextBox 41">
                <a:extLst>
                  <a:ext uri="{FF2B5EF4-FFF2-40B4-BE49-F238E27FC236}">
                    <a16:creationId xmlns="" xmlns:a16="http://schemas.microsoft.com/office/drawing/2014/main" id="{6A134304-AD2D-4D64-82D1-59F03485897D}"/>
                  </a:ext>
                </a:extLst>
              </p:cNvPr>
              <p:cNvSpPr txBox="1"/>
              <p:nvPr/>
            </p:nvSpPr>
            <p:spPr>
              <a:xfrm>
                <a:off x="4144080" y="2459450"/>
                <a:ext cx="365759" cy="218522"/>
              </a:xfrm>
              <a:prstGeom prst="rect">
                <a:avLst/>
              </a:prstGeom>
              <a:noFill/>
            </p:spPr>
            <p:txBody>
              <a:bodyPr wrap="square" rtlCol="0">
                <a:spAutoFit/>
              </a:bodyPr>
              <a:lstStyle/>
              <a:p>
                <a:r>
                  <a:rPr lang="en-US" sz="700" dirty="0">
                    <a:solidFill>
                      <a:schemeClr val="bg1"/>
                    </a:solidFill>
                  </a:rPr>
                  <a:t>201</a:t>
                </a:r>
              </a:p>
            </p:txBody>
          </p:sp>
          <p:sp>
            <p:nvSpPr>
              <p:cNvPr id="43" name="TextBox 42">
                <a:extLst>
                  <a:ext uri="{FF2B5EF4-FFF2-40B4-BE49-F238E27FC236}">
                    <a16:creationId xmlns="" xmlns:a16="http://schemas.microsoft.com/office/drawing/2014/main" id="{FFE02170-E773-48A0-8253-D9D5413CA3AE}"/>
                  </a:ext>
                </a:extLst>
              </p:cNvPr>
              <p:cNvSpPr txBox="1"/>
              <p:nvPr/>
            </p:nvSpPr>
            <p:spPr>
              <a:xfrm>
                <a:off x="4400758" y="2429638"/>
                <a:ext cx="365759" cy="218522"/>
              </a:xfrm>
              <a:prstGeom prst="rect">
                <a:avLst/>
              </a:prstGeom>
              <a:noFill/>
            </p:spPr>
            <p:txBody>
              <a:bodyPr wrap="square" rtlCol="0">
                <a:spAutoFit/>
              </a:bodyPr>
              <a:lstStyle/>
              <a:p>
                <a:r>
                  <a:rPr lang="en-US" sz="700" dirty="0">
                    <a:solidFill>
                      <a:schemeClr val="bg1"/>
                    </a:solidFill>
                  </a:rPr>
                  <a:t>202</a:t>
                </a:r>
              </a:p>
            </p:txBody>
          </p:sp>
          <p:sp>
            <p:nvSpPr>
              <p:cNvPr id="44" name="TextBox 43">
                <a:extLst>
                  <a:ext uri="{FF2B5EF4-FFF2-40B4-BE49-F238E27FC236}">
                    <a16:creationId xmlns="" xmlns:a16="http://schemas.microsoft.com/office/drawing/2014/main" id="{D18CE543-B0FC-4486-BD52-FA63B6310EFA}"/>
                  </a:ext>
                </a:extLst>
              </p:cNvPr>
              <p:cNvSpPr txBox="1"/>
              <p:nvPr/>
            </p:nvSpPr>
            <p:spPr>
              <a:xfrm>
                <a:off x="4326960" y="2199178"/>
                <a:ext cx="365759" cy="218522"/>
              </a:xfrm>
              <a:prstGeom prst="rect">
                <a:avLst/>
              </a:prstGeom>
              <a:noFill/>
            </p:spPr>
            <p:txBody>
              <a:bodyPr wrap="square" rtlCol="0">
                <a:spAutoFit/>
              </a:bodyPr>
              <a:lstStyle/>
              <a:p>
                <a:r>
                  <a:rPr lang="en-US" sz="700" dirty="0">
                    <a:solidFill>
                      <a:schemeClr val="bg1"/>
                    </a:solidFill>
                  </a:rPr>
                  <a:t>203</a:t>
                </a:r>
              </a:p>
            </p:txBody>
          </p:sp>
          <p:sp>
            <p:nvSpPr>
              <p:cNvPr id="45" name="TextBox 44">
                <a:extLst>
                  <a:ext uri="{FF2B5EF4-FFF2-40B4-BE49-F238E27FC236}">
                    <a16:creationId xmlns="" xmlns:a16="http://schemas.microsoft.com/office/drawing/2014/main" id="{44EB3057-7DBD-4107-B027-72FACB33EC74}"/>
                  </a:ext>
                </a:extLst>
              </p:cNvPr>
              <p:cNvSpPr txBox="1"/>
              <p:nvPr/>
            </p:nvSpPr>
            <p:spPr>
              <a:xfrm>
                <a:off x="4116317" y="2176578"/>
                <a:ext cx="365759" cy="218522"/>
              </a:xfrm>
              <a:prstGeom prst="rect">
                <a:avLst/>
              </a:prstGeom>
              <a:noFill/>
            </p:spPr>
            <p:txBody>
              <a:bodyPr wrap="square" rtlCol="0">
                <a:spAutoFit/>
              </a:bodyPr>
              <a:lstStyle/>
              <a:p>
                <a:r>
                  <a:rPr lang="en-US" sz="700" dirty="0">
                    <a:solidFill>
                      <a:schemeClr val="bg1"/>
                    </a:solidFill>
                  </a:rPr>
                  <a:t>204</a:t>
                </a:r>
              </a:p>
            </p:txBody>
          </p:sp>
          <p:sp>
            <p:nvSpPr>
              <p:cNvPr id="46" name="TextBox 45">
                <a:extLst>
                  <a:ext uri="{FF2B5EF4-FFF2-40B4-BE49-F238E27FC236}">
                    <a16:creationId xmlns="" xmlns:a16="http://schemas.microsoft.com/office/drawing/2014/main" id="{B7C25CFE-CCA8-42E1-9E14-3DCB11D2A9EC}"/>
                  </a:ext>
                </a:extLst>
              </p:cNvPr>
              <p:cNvSpPr txBox="1"/>
              <p:nvPr/>
            </p:nvSpPr>
            <p:spPr>
              <a:xfrm>
                <a:off x="4387987" y="1976523"/>
                <a:ext cx="365759" cy="218522"/>
              </a:xfrm>
              <a:prstGeom prst="rect">
                <a:avLst/>
              </a:prstGeom>
              <a:noFill/>
            </p:spPr>
            <p:txBody>
              <a:bodyPr wrap="square" rtlCol="0">
                <a:spAutoFit/>
              </a:bodyPr>
              <a:lstStyle/>
              <a:p>
                <a:r>
                  <a:rPr lang="en-US" sz="700" dirty="0">
                    <a:solidFill>
                      <a:schemeClr val="bg1"/>
                    </a:solidFill>
                  </a:rPr>
                  <a:t>206</a:t>
                </a:r>
              </a:p>
            </p:txBody>
          </p:sp>
          <p:sp>
            <p:nvSpPr>
              <p:cNvPr id="47" name="TextBox 46">
                <a:extLst>
                  <a:ext uri="{FF2B5EF4-FFF2-40B4-BE49-F238E27FC236}">
                    <a16:creationId xmlns="" xmlns:a16="http://schemas.microsoft.com/office/drawing/2014/main" id="{E4870ECE-521A-4AB3-9204-7A5113E4827E}"/>
                  </a:ext>
                </a:extLst>
              </p:cNvPr>
              <p:cNvSpPr txBox="1"/>
              <p:nvPr/>
            </p:nvSpPr>
            <p:spPr>
              <a:xfrm>
                <a:off x="4439982" y="1718054"/>
                <a:ext cx="365759" cy="218522"/>
              </a:xfrm>
              <a:prstGeom prst="rect">
                <a:avLst/>
              </a:prstGeom>
              <a:noFill/>
            </p:spPr>
            <p:txBody>
              <a:bodyPr wrap="square" rtlCol="0">
                <a:spAutoFit/>
              </a:bodyPr>
              <a:lstStyle/>
              <a:p>
                <a:r>
                  <a:rPr lang="en-US" sz="700" dirty="0">
                    <a:solidFill>
                      <a:schemeClr val="bg1"/>
                    </a:solidFill>
                  </a:rPr>
                  <a:t>207</a:t>
                </a:r>
              </a:p>
            </p:txBody>
          </p:sp>
          <p:sp>
            <p:nvSpPr>
              <p:cNvPr id="48" name="TextBox 47">
                <a:extLst>
                  <a:ext uri="{FF2B5EF4-FFF2-40B4-BE49-F238E27FC236}">
                    <a16:creationId xmlns="" xmlns:a16="http://schemas.microsoft.com/office/drawing/2014/main" id="{B4DEFB37-111A-4B04-BB50-B93A4D630881}"/>
                  </a:ext>
                </a:extLst>
              </p:cNvPr>
              <p:cNvSpPr txBox="1"/>
              <p:nvPr/>
            </p:nvSpPr>
            <p:spPr>
              <a:xfrm>
                <a:off x="4205107" y="1590930"/>
                <a:ext cx="365759" cy="200055"/>
              </a:xfrm>
              <a:prstGeom prst="rect">
                <a:avLst/>
              </a:prstGeom>
              <a:noFill/>
            </p:spPr>
            <p:txBody>
              <a:bodyPr wrap="square" rtlCol="0">
                <a:spAutoFit/>
              </a:bodyPr>
              <a:lstStyle/>
              <a:p>
                <a:r>
                  <a:rPr lang="en-US" sz="700" dirty="0"/>
                  <a:t>208</a:t>
                </a:r>
              </a:p>
            </p:txBody>
          </p:sp>
          <p:sp>
            <p:nvSpPr>
              <p:cNvPr id="49" name="TextBox 48">
                <a:extLst>
                  <a:ext uri="{FF2B5EF4-FFF2-40B4-BE49-F238E27FC236}">
                    <a16:creationId xmlns="" xmlns:a16="http://schemas.microsoft.com/office/drawing/2014/main" id="{CE5A4F3F-A147-489C-BD97-4892456E2CED}"/>
                  </a:ext>
                </a:extLst>
              </p:cNvPr>
              <p:cNvSpPr txBox="1"/>
              <p:nvPr/>
            </p:nvSpPr>
            <p:spPr>
              <a:xfrm>
                <a:off x="4668627" y="2308409"/>
                <a:ext cx="365759" cy="218522"/>
              </a:xfrm>
              <a:prstGeom prst="rect">
                <a:avLst/>
              </a:prstGeom>
              <a:noFill/>
            </p:spPr>
            <p:txBody>
              <a:bodyPr wrap="square" rtlCol="0">
                <a:spAutoFit/>
              </a:bodyPr>
              <a:lstStyle/>
              <a:p>
                <a:r>
                  <a:rPr lang="en-US" sz="700" dirty="0">
                    <a:solidFill>
                      <a:schemeClr val="bg1"/>
                    </a:solidFill>
                  </a:rPr>
                  <a:t>209</a:t>
                </a:r>
              </a:p>
            </p:txBody>
          </p:sp>
          <p:sp>
            <p:nvSpPr>
              <p:cNvPr id="50" name="TextBox 49">
                <a:extLst>
                  <a:ext uri="{FF2B5EF4-FFF2-40B4-BE49-F238E27FC236}">
                    <a16:creationId xmlns="" xmlns:a16="http://schemas.microsoft.com/office/drawing/2014/main" id="{FD66C7A8-86AF-431A-A427-4FFAFDBF03EA}"/>
                  </a:ext>
                </a:extLst>
              </p:cNvPr>
              <p:cNvSpPr txBox="1"/>
              <p:nvPr/>
            </p:nvSpPr>
            <p:spPr>
              <a:xfrm>
                <a:off x="5006219" y="2208381"/>
                <a:ext cx="365759" cy="200055"/>
              </a:xfrm>
              <a:prstGeom prst="rect">
                <a:avLst/>
              </a:prstGeom>
              <a:noFill/>
            </p:spPr>
            <p:txBody>
              <a:bodyPr wrap="square" rtlCol="0">
                <a:spAutoFit/>
              </a:bodyPr>
              <a:lstStyle/>
              <a:p>
                <a:r>
                  <a:rPr lang="en-US" sz="700" dirty="0"/>
                  <a:t>210</a:t>
                </a:r>
              </a:p>
            </p:txBody>
          </p:sp>
          <p:sp>
            <p:nvSpPr>
              <p:cNvPr id="51" name="TextBox 50">
                <a:extLst>
                  <a:ext uri="{FF2B5EF4-FFF2-40B4-BE49-F238E27FC236}">
                    <a16:creationId xmlns="" xmlns:a16="http://schemas.microsoft.com/office/drawing/2014/main" id="{8ED0E4F9-8ACA-4830-A8F1-F2E32B04EA8C}"/>
                  </a:ext>
                </a:extLst>
              </p:cNvPr>
              <p:cNvSpPr txBox="1"/>
              <p:nvPr/>
            </p:nvSpPr>
            <p:spPr>
              <a:xfrm>
                <a:off x="4733563" y="1930078"/>
                <a:ext cx="365759" cy="200055"/>
              </a:xfrm>
              <a:prstGeom prst="rect">
                <a:avLst/>
              </a:prstGeom>
              <a:noFill/>
            </p:spPr>
            <p:txBody>
              <a:bodyPr wrap="square" rtlCol="0">
                <a:spAutoFit/>
              </a:bodyPr>
              <a:lstStyle/>
              <a:p>
                <a:r>
                  <a:rPr lang="en-US" sz="700" dirty="0"/>
                  <a:t>211</a:t>
                </a:r>
              </a:p>
            </p:txBody>
          </p:sp>
          <p:sp>
            <p:nvSpPr>
              <p:cNvPr id="52" name="TextBox 51">
                <a:extLst>
                  <a:ext uri="{FF2B5EF4-FFF2-40B4-BE49-F238E27FC236}">
                    <a16:creationId xmlns="" xmlns:a16="http://schemas.microsoft.com/office/drawing/2014/main" id="{2BA3611D-0CAD-47D5-ABC0-32C9CB00A873}"/>
                  </a:ext>
                </a:extLst>
              </p:cNvPr>
              <p:cNvSpPr txBox="1"/>
              <p:nvPr/>
            </p:nvSpPr>
            <p:spPr>
              <a:xfrm>
                <a:off x="4746510" y="1590930"/>
                <a:ext cx="365759" cy="200055"/>
              </a:xfrm>
              <a:prstGeom prst="rect">
                <a:avLst/>
              </a:prstGeom>
              <a:noFill/>
            </p:spPr>
            <p:txBody>
              <a:bodyPr wrap="square" rtlCol="0">
                <a:spAutoFit/>
              </a:bodyPr>
              <a:lstStyle/>
              <a:p>
                <a:r>
                  <a:rPr lang="en-US" sz="700" dirty="0"/>
                  <a:t>212</a:t>
                </a:r>
              </a:p>
            </p:txBody>
          </p:sp>
        </p:grpSp>
        <p:sp>
          <p:nvSpPr>
            <p:cNvPr id="41" name="TextBox 40">
              <a:extLst>
                <a:ext uri="{FF2B5EF4-FFF2-40B4-BE49-F238E27FC236}">
                  <a16:creationId xmlns="" xmlns:a16="http://schemas.microsoft.com/office/drawing/2014/main" id="{F27F9BD1-14B3-43BD-B512-127F5785CAE2}"/>
                </a:ext>
              </a:extLst>
            </p:cNvPr>
            <p:cNvSpPr txBox="1"/>
            <p:nvPr/>
          </p:nvSpPr>
          <p:spPr>
            <a:xfrm>
              <a:off x="4210406" y="1992425"/>
              <a:ext cx="365759" cy="218522"/>
            </a:xfrm>
            <a:prstGeom prst="rect">
              <a:avLst/>
            </a:prstGeom>
            <a:noFill/>
          </p:spPr>
          <p:txBody>
            <a:bodyPr wrap="square" rtlCol="0">
              <a:spAutoFit/>
            </a:bodyPr>
            <a:lstStyle/>
            <a:p>
              <a:r>
                <a:rPr lang="en-US" sz="700" dirty="0">
                  <a:solidFill>
                    <a:schemeClr val="bg1"/>
                  </a:solidFill>
                </a:rPr>
                <a:t>205</a:t>
              </a:r>
            </a:p>
          </p:txBody>
        </p:sp>
      </p:grpSp>
      <p:graphicFrame>
        <p:nvGraphicFramePr>
          <p:cNvPr id="53" name="Table 52">
            <a:extLst>
              <a:ext uri="{FF2B5EF4-FFF2-40B4-BE49-F238E27FC236}">
                <a16:creationId xmlns="" xmlns:a16="http://schemas.microsoft.com/office/drawing/2014/main" id="{DB653F02-8183-46F4-9E6B-BA5F3805F4F6}"/>
              </a:ext>
            </a:extLst>
          </p:cNvPr>
          <p:cNvGraphicFramePr>
            <a:graphicFrameLocks noGrp="1"/>
          </p:cNvGraphicFramePr>
          <p:nvPr>
            <p:extLst>
              <p:ext uri="{D42A27DB-BD31-4B8C-83A1-F6EECF244321}">
                <p14:modId xmlns:p14="http://schemas.microsoft.com/office/powerpoint/2010/main" val="3370606379"/>
              </p:ext>
            </p:extLst>
          </p:nvPr>
        </p:nvGraphicFramePr>
        <p:xfrm>
          <a:off x="135499" y="1768699"/>
          <a:ext cx="1666903" cy="2001672"/>
        </p:xfrm>
        <a:graphic>
          <a:graphicData uri="http://schemas.openxmlformats.org/drawingml/2006/table">
            <a:tbl>
              <a:tblPr>
                <a:tableStyleId>{F2DE63D5-997A-4646-A377-4702673A728D}</a:tableStyleId>
              </a:tblPr>
              <a:tblGrid>
                <a:gridCol w="211688">
                  <a:extLst>
                    <a:ext uri="{9D8B030D-6E8A-4147-A177-3AD203B41FA5}">
                      <a16:colId xmlns="" xmlns:a16="http://schemas.microsoft.com/office/drawing/2014/main" val="20000"/>
                    </a:ext>
                  </a:extLst>
                </a:gridCol>
                <a:gridCol w="1455215">
                  <a:extLst>
                    <a:ext uri="{9D8B030D-6E8A-4147-A177-3AD203B41FA5}">
                      <a16:colId xmlns="" xmlns:a16="http://schemas.microsoft.com/office/drawing/2014/main" val="20001"/>
                    </a:ext>
                  </a:extLst>
                </a:gridCol>
              </a:tblGrid>
              <a:tr h="166806">
                <a:tc>
                  <a:txBody>
                    <a:bodyPr/>
                    <a:lstStyle/>
                    <a:p>
                      <a:pPr algn="r" fontAlgn="b"/>
                      <a:r>
                        <a:rPr lang="en-US" sz="800" u="none" strike="noStrike" dirty="0">
                          <a:effectLst/>
                        </a:rPr>
                        <a:t>201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u="none" strike="noStrike" dirty="0">
                          <a:effectLst/>
                        </a:rPr>
                        <a:t>Mott Haven &amp; Melrose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66806">
                <a:tc>
                  <a:txBody>
                    <a:bodyPr/>
                    <a:lstStyle/>
                    <a:p>
                      <a:pPr algn="r" fontAlgn="b"/>
                      <a:r>
                        <a:rPr lang="en-US" sz="800" u="none" strike="noStrike">
                          <a:effectLst/>
                        </a:rPr>
                        <a:t>202</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Hunts Point &amp; Longwood</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66806">
                <a:tc>
                  <a:txBody>
                    <a:bodyPr/>
                    <a:lstStyle/>
                    <a:p>
                      <a:pPr algn="r" fontAlgn="b"/>
                      <a:r>
                        <a:rPr lang="en-US" sz="800" u="none" strike="noStrike">
                          <a:effectLst/>
                        </a:rPr>
                        <a:t>203</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err="1">
                          <a:effectLst/>
                        </a:rPr>
                        <a:t>Morrisania</a:t>
                      </a:r>
                      <a:r>
                        <a:rPr lang="en-US" sz="800" u="none" strike="noStrike" dirty="0">
                          <a:effectLst/>
                        </a:rPr>
                        <a:t> &amp; 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66806">
                <a:tc>
                  <a:txBody>
                    <a:bodyPr/>
                    <a:lstStyle/>
                    <a:p>
                      <a:pPr algn="r" fontAlgn="b"/>
                      <a:r>
                        <a:rPr lang="en-US" sz="800" u="none" strike="noStrike">
                          <a:effectLst/>
                        </a:rPr>
                        <a:t>204</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err="1">
                          <a:effectLst/>
                        </a:rPr>
                        <a:t>Highbridge</a:t>
                      </a:r>
                      <a:r>
                        <a:rPr lang="en-US" sz="800" u="none" strike="noStrike" dirty="0">
                          <a:effectLst/>
                        </a:rPr>
                        <a:t> &amp; Concourse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66806">
                <a:tc>
                  <a:txBody>
                    <a:bodyPr/>
                    <a:lstStyle/>
                    <a:p>
                      <a:pPr algn="r" fontAlgn="b"/>
                      <a:r>
                        <a:rPr lang="en-US" sz="800" u="none" strike="noStrike">
                          <a:effectLst/>
                        </a:rPr>
                        <a:t>205</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Fordham &amp; University Heights</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166806">
                <a:tc>
                  <a:txBody>
                    <a:bodyPr/>
                    <a:lstStyle/>
                    <a:p>
                      <a:pPr algn="r" fontAlgn="b"/>
                      <a:r>
                        <a:rPr lang="en-US" sz="800" u="none" strike="noStrike">
                          <a:effectLst/>
                        </a:rPr>
                        <a:t>206</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Belmont &amp; East Tremont</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166806">
                <a:tc>
                  <a:txBody>
                    <a:bodyPr/>
                    <a:lstStyle/>
                    <a:p>
                      <a:pPr algn="r" fontAlgn="b"/>
                      <a:r>
                        <a:rPr lang="en-US" sz="800" u="none" strike="noStrike">
                          <a:effectLst/>
                        </a:rPr>
                        <a:t>207</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Kingsbridge Heights &amp; Bedford</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r h="166806">
                <a:tc>
                  <a:txBody>
                    <a:bodyPr/>
                    <a:lstStyle/>
                    <a:p>
                      <a:pPr algn="r" fontAlgn="b"/>
                      <a:r>
                        <a:rPr lang="en-US" sz="800" u="none" strike="noStrike">
                          <a:effectLst/>
                        </a:rPr>
                        <a:t>208</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Riverdale &amp; </a:t>
                      </a:r>
                      <a:r>
                        <a:rPr lang="en-US" sz="800" u="none" strike="noStrike" dirty="0" err="1">
                          <a:effectLst/>
                        </a:rPr>
                        <a:t>Fieldston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7"/>
                  </a:ext>
                </a:extLst>
              </a:tr>
              <a:tr h="166806">
                <a:tc>
                  <a:txBody>
                    <a:bodyPr/>
                    <a:lstStyle/>
                    <a:p>
                      <a:pPr algn="r" fontAlgn="b"/>
                      <a:r>
                        <a:rPr lang="en-US" sz="800" u="none" strike="noStrike">
                          <a:effectLst/>
                        </a:rPr>
                        <a:t>209</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err="1">
                          <a:effectLst/>
                        </a:rPr>
                        <a:t>Parkchester</a:t>
                      </a:r>
                      <a:r>
                        <a:rPr lang="en-US" sz="800" u="none" strike="noStrike" dirty="0">
                          <a:effectLst/>
                        </a:rPr>
                        <a:t> &amp; </a:t>
                      </a:r>
                      <a:r>
                        <a:rPr lang="en-US" sz="800" u="none" strike="noStrike" dirty="0" err="1">
                          <a:effectLst/>
                        </a:rPr>
                        <a:t>Soundview</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8"/>
                  </a:ext>
                </a:extLst>
              </a:tr>
              <a:tr h="166806">
                <a:tc>
                  <a:txBody>
                    <a:bodyPr/>
                    <a:lstStyle/>
                    <a:p>
                      <a:pPr algn="r" fontAlgn="b"/>
                      <a:r>
                        <a:rPr lang="en-US" sz="800" u="none" strike="noStrike">
                          <a:effectLst/>
                        </a:rPr>
                        <a:t>210</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err="1">
                          <a:effectLst/>
                        </a:rPr>
                        <a:t>Throgs</a:t>
                      </a:r>
                      <a:r>
                        <a:rPr lang="en-US" sz="800" u="none" strike="noStrike" dirty="0">
                          <a:effectLst/>
                        </a:rPr>
                        <a:t> Neck &amp; Co-op City</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9"/>
                  </a:ext>
                </a:extLst>
              </a:tr>
              <a:tr h="166806">
                <a:tc>
                  <a:txBody>
                    <a:bodyPr/>
                    <a:lstStyle/>
                    <a:p>
                      <a:pPr algn="r" fontAlgn="b"/>
                      <a:r>
                        <a:rPr lang="en-US" sz="800" u="none" strike="noStrike">
                          <a:effectLst/>
                        </a:rPr>
                        <a:t>211</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u="none" strike="noStrike" dirty="0">
                          <a:effectLst/>
                        </a:rPr>
                        <a:t>Morris Park &amp; </a:t>
                      </a:r>
                      <a:r>
                        <a:rPr lang="en-US" sz="800" u="none" strike="noStrike" dirty="0" err="1">
                          <a:effectLst/>
                        </a:rPr>
                        <a:t>Bronxdale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10"/>
                  </a:ext>
                </a:extLst>
              </a:tr>
              <a:tr h="166806">
                <a:tc>
                  <a:txBody>
                    <a:bodyPr/>
                    <a:lstStyle/>
                    <a:p>
                      <a:pPr algn="r" fontAlgn="b"/>
                      <a:r>
                        <a:rPr lang="en-US" sz="800" u="none" strike="noStrike">
                          <a:effectLst/>
                        </a:rPr>
                        <a:t>212</a:t>
                      </a:r>
                      <a:endParaRPr lang="en-US" sz="800" b="0" i="0" u="none" strike="noStrike">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err="1">
                          <a:effectLst/>
                        </a:rPr>
                        <a:t>Williamsbridge</a:t>
                      </a:r>
                      <a:r>
                        <a:rPr lang="en-US" sz="800" u="none" strike="noStrike" dirty="0">
                          <a:effectLst/>
                        </a:rPr>
                        <a:t> &amp; </a:t>
                      </a:r>
                      <a:r>
                        <a:rPr lang="en-US" sz="800" u="none" strike="noStrike" dirty="0" err="1">
                          <a:effectLst/>
                        </a:rPr>
                        <a:t>Baychester</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54" name="TextBox 53">
            <a:extLst>
              <a:ext uri="{FF2B5EF4-FFF2-40B4-BE49-F238E27FC236}">
                <a16:creationId xmlns="" xmlns:a16="http://schemas.microsoft.com/office/drawing/2014/main" id="{6BDB6C80-8FFC-4F1B-8190-04F13BC44C60}"/>
              </a:ext>
            </a:extLst>
          </p:cNvPr>
          <p:cNvSpPr txBox="1"/>
          <p:nvPr/>
        </p:nvSpPr>
        <p:spPr>
          <a:xfrm>
            <a:off x="983406" y="6324600"/>
            <a:ext cx="9073406" cy="276999"/>
          </a:xfrm>
          <a:prstGeom prst="rect">
            <a:avLst/>
          </a:prstGeom>
          <a:noFill/>
        </p:spPr>
        <p:txBody>
          <a:bodyPr wrap="square" rtlCol="0">
            <a:spAutoFit/>
          </a:bodyPr>
          <a:lstStyle/>
          <a:p>
            <a:r>
              <a:rPr lang="en-US" sz="1200" dirty="0"/>
              <a:t>Data source: New York State SPARCS data, 2015 reported in the NYC Community Health Profiles. </a:t>
            </a:r>
          </a:p>
        </p:txBody>
      </p:sp>
      <p:graphicFrame>
        <p:nvGraphicFramePr>
          <p:cNvPr id="3" name="Chart 2"/>
          <p:cNvGraphicFramePr/>
          <p:nvPr>
            <p:extLst>
              <p:ext uri="{D42A27DB-BD31-4B8C-83A1-F6EECF244321}">
                <p14:modId xmlns:p14="http://schemas.microsoft.com/office/powerpoint/2010/main" val="3344104963"/>
              </p:ext>
            </p:extLst>
          </p:nvPr>
        </p:nvGraphicFramePr>
        <p:xfrm>
          <a:off x="6170612" y="838200"/>
          <a:ext cx="5791201" cy="5417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29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2747422"/>
            <a:ext cx="10316050" cy="1421928"/>
          </a:xfrm>
        </p:spPr>
        <p:txBody>
          <a:bodyPr/>
          <a:lstStyle/>
          <a:p>
            <a:r>
              <a:rPr lang="en-US" dirty="0"/>
              <a:t>Suicide attempts among youth</a:t>
            </a:r>
          </a:p>
        </p:txBody>
      </p:sp>
    </p:spTree>
    <p:extLst>
      <p:ext uri="{BB962C8B-B14F-4D97-AF65-F5344CB8AC3E}">
        <p14:creationId xmlns:p14="http://schemas.microsoft.com/office/powerpoint/2010/main" val="58861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893917-511C-421F-B74B-5B25DDE48A1E}"/>
              </a:ext>
            </a:extLst>
          </p:cNvPr>
          <p:cNvSpPr>
            <a:spLocks noGrp="1"/>
          </p:cNvSpPr>
          <p:nvPr>
            <p:ph type="title"/>
          </p:nvPr>
        </p:nvSpPr>
        <p:spPr>
          <a:xfrm>
            <a:off x="608012" y="381000"/>
            <a:ext cx="10969943" cy="830997"/>
          </a:xfrm>
        </p:spPr>
        <p:txBody>
          <a:bodyPr/>
          <a:lstStyle/>
          <a:p>
            <a:r>
              <a:rPr lang="en-US" dirty="0"/>
              <a:t>The percent of youth attempting suicide has increased by 25% in the Bronx since 2003 </a:t>
            </a:r>
          </a:p>
        </p:txBody>
      </p:sp>
      <p:graphicFrame>
        <p:nvGraphicFramePr>
          <p:cNvPr id="5" name="Chart 4">
            <a:extLst>
              <a:ext uri="{FF2B5EF4-FFF2-40B4-BE49-F238E27FC236}">
                <a16:creationId xmlns:a16="http://schemas.microsoft.com/office/drawing/2014/main" xmlns="" id="{AFF9BC36-C3CD-4F6E-9905-F15DA49021FA}"/>
              </a:ext>
            </a:extLst>
          </p:cNvPr>
          <p:cNvGraphicFramePr/>
          <p:nvPr>
            <p:extLst>
              <p:ext uri="{D42A27DB-BD31-4B8C-83A1-F6EECF244321}">
                <p14:modId xmlns:p14="http://schemas.microsoft.com/office/powerpoint/2010/main" val="1564678679"/>
              </p:ext>
            </p:extLst>
          </p:nvPr>
        </p:nvGraphicFramePr>
        <p:xfrm>
          <a:off x="1065212" y="1257627"/>
          <a:ext cx="9525000" cy="49145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881AC898-A9C2-4DAA-9DCC-AC12F0895285}"/>
              </a:ext>
            </a:extLst>
          </p:cNvPr>
          <p:cNvSpPr txBox="1"/>
          <p:nvPr/>
        </p:nvSpPr>
        <p:spPr>
          <a:xfrm>
            <a:off x="1065212" y="6372262"/>
            <a:ext cx="8878072" cy="276999"/>
          </a:xfrm>
          <a:prstGeom prst="rect">
            <a:avLst/>
          </a:prstGeom>
          <a:noFill/>
        </p:spPr>
        <p:txBody>
          <a:bodyPr wrap="square" rtlCol="0">
            <a:spAutoFit/>
          </a:bodyPr>
          <a:lstStyle/>
          <a:p>
            <a:r>
              <a:rPr lang="en-US" sz="1200" dirty="0"/>
              <a:t>Data source: New York City Youth Risk Behavior Survey, 2003-2015. </a:t>
            </a:r>
          </a:p>
        </p:txBody>
      </p:sp>
    </p:spTree>
    <p:extLst>
      <p:ext uri="{BB962C8B-B14F-4D97-AF65-F5344CB8AC3E}">
        <p14:creationId xmlns:p14="http://schemas.microsoft.com/office/powerpoint/2010/main" val="363148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893917-511C-421F-B74B-5B25DDE48A1E}"/>
              </a:ext>
            </a:extLst>
          </p:cNvPr>
          <p:cNvSpPr>
            <a:spLocks noGrp="1"/>
          </p:cNvSpPr>
          <p:nvPr>
            <p:ph type="title"/>
          </p:nvPr>
        </p:nvSpPr>
        <p:spPr>
          <a:xfrm>
            <a:off x="609441" y="430641"/>
            <a:ext cx="10969943" cy="830997"/>
          </a:xfrm>
        </p:spPr>
        <p:txBody>
          <a:bodyPr/>
          <a:lstStyle/>
          <a:p>
            <a:r>
              <a:rPr lang="en-US" dirty="0"/>
              <a:t>In the Bronx, suicide attempts are decreasing for girls, but increasing for boys</a:t>
            </a:r>
          </a:p>
        </p:txBody>
      </p:sp>
      <p:graphicFrame>
        <p:nvGraphicFramePr>
          <p:cNvPr id="5" name="Chart 4">
            <a:extLst>
              <a:ext uri="{FF2B5EF4-FFF2-40B4-BE49-F238E27FC236}">
                <a16:creationId xmlns:a16="http://schemas.microsoft.com/office/drawing/2014/main" xmlns="" id="{AFF9BC36-C3CD-4F6E-9905-F15DA49021FA}"/>
              </a:ext>
            </a:extLst>
          </p:cNvPr>
          <p:cNvGraphicFramePr/>
          <p:nvPr>
            <p:extLst>
              <p:ext uri="{D42A27DB-BD31-4B8C-83A1-F6EECF244321}">
                <p14:modId xmlns:p14="http://schemas.microsoft.com/office/powerpoint/2010/main" val="1060683875"/>
              </p:ext>
            </p:extLst>
          </p:nvPr>
        </p:nvGraphicFramePr>
        <p:xfrm>
          <a:off x="1065212" y="1257627"/>
          <a:ext cx="9144000" cy="49145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881AC898-A9C2-4DAA-9DCC-AC12F0895285}"/>
              </a:ext>
            </a:extLst>
          </p:cNvPr>
          <p:cNvSpPr txBox="1"/>
          <p:nvPr/>
        </p:nvSpPr>
        <p:spPr>
          <a:xfrm>
            <a:off x="1065212" y="6372262"/>
            <a:ext cx="8878072" cy="276999"/>
          </a:xfrm>
          <a:prstGeom prst="rect">
            <a:avLst/>
          </a:prstGeom>
          <a:noFill/>
        </p:spPr>
        <p:txBody>
          <a:bodyPr wrap="square" rtlCol="0">
            <a:spAutoFit/>
          </a:bodyPr>
          <a:lstStyle/>
          <a:p>
            <a:r>
              <a:rPr lang="en-US" sz="1200" dirty="0"/>
              <a:t>Data source: New York City Youth Risk Behavior Survey, 1997-2015. </a:t>
            </a:r>
          </a:p>
        </p:txBody>
      </p:sp>
    </p:spTree>
    <p:extLst>
      <p:ext uri="{BB962C8B-B14F-4D97-AF65-F5344CB8AC3E}">
        <p14:creationId xmlns:p14="http://schemas.microsoft.com/office/powerpoint/2010/main" val="164754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2016. </a:t>
            </a:r>
          </a:p>
        </p:txBody>
      </p:sp>
      <p:sp>
        <p:nvSpPr>
          <p:cNvPr id="3" name="Title 2">
            <a:extLst>
              <a:ext uri="{FF2B5EF4-FFF2-40B4-BE49-F238E27FC236}">
                <a16:creationId xmlns="" xmlns:a16="http://schemas.microsoft.com/office/drawing/2014/main" id="{1DF0485A-1A1A-4F93-A53B-C76FA951CD0A}"/>
              </a:ext>
            </a:extLst>
          </p:cNvPr>
          <p:cNvSpPr>
            <a:spLocks noGrp="1"/>
          </p:cNvSpPr>
          <p:nvPr>
            <p:ph type="title"/>
          </p:nvPr>
        </p:nvSpPr>
        <p:spPr>
          <a:xfrm>
            <a:off x="609441" y="430641"/>
            <a:ext cx="10969943" cy="830997"/>
          </a:xfrm>
        </p:spPr>
        <p:txBody>
          <a:bodyPr/>
          <a:lstStyle/>
          <a:p>
            <a:r>
              <a:rPr lang="en-US" dirty="0"/>
              <a:t>Mental and behavioral disorders are the third leading cause of disability in the US</a:t>
            </a:r>
          </a:p>
        </p:txBody>
      </p:sp>
      <p:graphicFrame>
        <p:nvGraphicFramePr>
          <p:cNvPr id="9" name="Chart 8">
            <a:extLst>
              <a:ext uri="{FF2B5EF4-FFF2-40B4-BE49-F238E27FC236}">
                <a16:creationId xmlns="" xmlns:a16="http://schemas.microsoft.com/office/drawing/2014/main" id="{7686C40F-EE07-4AB7-BD06-F0884530299D}"/>
              </a:ext>
            </a:extLst>
          </p:cNvPr>
          <p:cNvGraphicFramePr/>
          <p:nvPr>
            <p:extLst>
              <p:ext uri="{D42A27DB-BD31-4B8C-83A1-F6EECF244321}">
                <p14:modId xmlns:p14="http://schemas.microsoft.com/office/powerpoint/2010/main" val="2438486140"/>
              </p:ext>
            </p:extLst>
          </p:nvPr>
        </p:nvGraphicFramePr>
        <p:xfrm>
          <a:off x="150812" y="1288034"/>
          <a:ext cx="8125883" cy="4937299"/>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 xmlns:a16="http://schemas.microsoft.com/office/drawing/2014/main" id="{D93BCB2C-8CF4-473C-8957-75908E380E9E}"/>
              </a:ext>
            </a:extLst>
          </p:cNvPr>
          <p:cNvGrpSpPr/>
          <p:nvPr/>
        </p:nvGrpSpPr>
        <p:grpSpPr>
          <a:xfrm>
            <a:off x="7389812" y="1828800"/>
            <a:ext cx="4292354" cy="2537004"/>
            <a:chOff x="7171798" y="2232897"/>
            <a:chExt cx="4292354" cy="2537004"/>
          </a:xfrm>
        </p:grpSpPr>
        <p:grpSp>
          <p:nvGrpSpPr>
            <p:cNvPr id="15" name="Group 14">
              <a:extLst>
                <a:ext uri="{FF2B5EF4-FFF2-40B4-BE49-F238E27FC236}">
                  <a16:creationId xmlns="" xmlns:a16="http://schemas.microsoft.com/office/drawing/2014/main" id="{C2B9C5F6-B037-4540-99FF-A0FDF28E7824}"/>
                </a:ext>
              </a:extLst>
            </p:cNvPr>
            <p:cNvGrpSpPr/>
            <p:nvPr/>
          </p:nvGrpSpPr>
          <p:grpSpPr>
            <a:xfrm>
              <a:off x="7512341" y="2232897"/>
              <a:ext cx="3611270" cy="2313428"/>
              <a:chOff x="7770811" y="1981200"/>
              <a:chExt cx="3352801" cy="2313428"/>
            </a:xfrm>
          </p:grpSpPr>
          <p:sp>
            <p:nvSpPr>
              <p:cNvPr id="17" name="TextBox 16">
                <a:extLst>
                  <a:ext uri="{FF2B5EF4-FFF2-40B4-BE49-F238E27FC236}">
                    <a16:creationId xmlns="" xmlns:a16="http://schemas.microsoft.com/office/drawing/2014/main" id="{CD6B6878-CD80-4775-8065-18AFF2152748}"/>
                  </a:ext>
                </a:extLst>
              </p:cNvPr>
              <p:cNvSpPr txBox="1"/>
              <p:nvPr/>
            </p:nvSpPr>
            <p:spPr>
              <a:xfrm>
                <a:off x="7770812" y="1981200"/>
                <a:ext cx="3352800" cy="1785104"/>
              </a:xfrm>
              <a:prstGeom prst="rect">
                <a:avLst/>
              </a:prstGeom>
              <a:noFill/>
            </p:spPr>
            <p:txBody>
              <a:bodyPr wrap="square" rtlCol="0">
                <a:spAutoFit/>
              </a:bodyPr>
              <a:lstStyle/>
              <a:p>
                <a:pPr algn="ctr"/>
                <a:r>
                  <a:rPr lang="en-US" sz="7000" b="1" dirty="0">
                    <a:solidFill>
                      <a:schemeClr val="accent2"/>
                    </a:solidFill>
                  </a:rPr>
                  <a:t>$233</a:t>
                </a:r>
              </a:p>
              <a:p>
                <a:pPr algn="ctr"/>
                <a:r>
                  <a:rPr lang="en-US" sz="4000" b="1" dirty="0"/>
                  <a:t>billion</a:t>
                </a:r>
              </a:p>
            </p:txBody>
          </p:sp>
          <p:sp>
            <p:nvSpPr>
              <p:cNvPr id="18" name="TextBox 17">
                <a:extLst>
                  <a:ext uri="{FF2B5EF4-FFF2-40B4-BE49-F238E27FC236}">
                    <a16:creationId xmlns="" xmlns:a16="http://schemas.microsoft.com/office/drawing/2014/main" id="{A0F68B38-FBC5-40DD-B628-CCE53F47240B}"/>
                  </a:ext>
                </a:extLst>
              </p:cNvPr>
              <p:cNvSpPr txBox="1"/>
              <p:nvPr/>
            </p:nvSpPr>
            <p:spPr>
              <a:xfrm>
                <a:off x="7770811" y="3648297"/>
                <a:ext cx="3352800" cy="646331"/>
              </a:xfrm>
              <a:prstGeom prst="rect">
                <a:avLst/>
              </a:prstGeom>
              <a:noFill/>
            </p:spPr>
            <p:txBody>
              <a:bodyPr wrap="square" rtlCol="0">
                <a:spAutoFit/>
              </a:bodyPr>
              <a:lstStyle/>
              <a:p>
                <a:pPr algn="ctr"/>
                <a:r>
                  <a:rPr lang="en-US" dirty="0"/>
                  <a:t>Annual cost of depression in the United States (in 2016 dollars)</a:t>
                </a:r>
                <a:endParaRPr lang="en-US" baseline="30000" dirty="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 xmlns:a16="http://schemas.microsoft.com/office/drawing/2014/main" id="{0DA6A857-CCAE-4E36-A690-87D4435B7EED}"/>
                </a:ext>
              </a:extLst>
            </p:cNvPr>
            <p:cNvSpPr txBox="1"/>
            <p:nvPr/>
          </p:nvSpPr>
          <p:spPr>
            <a:xfrm>
              <a:off x="7171798" y="4554457"/>
              <a:ext cx="4292354" cy="215444"/>
            </a:xfrm>
            <a:prstGeom prst="rect">
              <a:avLst/>
            </a:prstGeom>
            <a:noFill/>
          </p:spPr>
          <p:txBody>
            <a:bodyPr wrap="square" rtlCol="0">
              <a:spAutoFit/>
            </a:bodyPr>
            <a:lstStyle/>
            <a:p>
              <a:pPr algn="ctr"/>
              <a:r>
                <a:rPr lang="en-US" sz="800" dirty="0"/>
                <a:t>Source: </a:t>
              </a:r>
              <a:r>
                <a:rPr lang="en-US" sz="800" dirty="0" err="1"/>
                <a:t>Bremner</a:t>
              </a:r>
              <a:r>
                <a:rPr lang="en-US" sz="800" dirty="0"/>
                <a:t>, Am J Psych, 2003. </a:t>
              </a:r>
            </a:p>
          </p:txBody>
        </p:sp>
      </p:grpSp>
    </p:spTree>
    <p:extLst>
      <p:ext uri="{BB962C8B-B14F-4D97-AF65-F5344CB8AC3E}">
        <p14:creationId xmlns:p14="http://schemas.microsoft.com/office/powerpoint/2010/main" val="318155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893917-511C-421F-B74B-5B25DDE48A1E}"/>
              </a:ext>
            </a:extLst>
          </p:cNvPr>
          <p:cNvSpPr>
            <a:spLocks noGrp="1"/>
          </p:cNvSpPr>
          <p:nvPr>
            <p:ph type="title"/>
          </p:nvPr>
        </p:nvSpPr>
        <p:spPr>
          <a:xfrm>
            <a:off x="609441" y="455264"/>
            <a:ext cx="10969943" cy="781752"/>
          </a:xfrm>
        </p:spPr>
        <p:txBody>
          <a:bodyPr/>
          <a:lstStyle/>
          <a:p>
            <a:r>
              <a:rPr lang="en-US" sz="2800" dirty="0"/>
              <a:t>In the Bronx, suicide attempts have increased the most for non-Hispanic black youth</a:t>
            </a:r>
          </a:p>
        </p:txBody>
      </p:sp>
      <p:graphicFrame>
        <p:nvGraphicFramePr>
          <p:cNvPr id="5" name="Chart 4">
            <a:extLst>
              <a:ext uri="{FF2B5EF4-FFF2-40B4-BE49-F238E27FC236}">
                <a16:creationId xmlns:a16="http://schemas.microsoft.com/office/drawing/2014/main" xmlns="" id="{AFF9BC36-C3CD-4F6E-9905-F15DA49021FA}"/>
              </a:ext>
            </a:extLst>
          </p:cNvPr>
          <p:cNvGraphicFramePr/>
          <p:nvPr>
            <p:extLst>
              <p:ext uri="{D42A27DB-BD31-4B8C-83A1-F6EECF244321}">
                <p14:modId xmlns:p14="http://schemas.microsoft.com/office/powerpoint/2010/main" val="3150035489"/>
              </p:ext>
            </p:extLst>
          </p:nvPr>
        </p:nvGraphicFramePr>
        <p:xfrm>
          <a:off x="1065212" y="1442293"/>
          <a:ext cx="9143999" cy="49145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881AC898-A9C2-4DAA-9DCC-AC12F0895285}"/>
              </a:ext>
            </a:extLst>
          </p:cNvPr>
          <p:cNvSpPr txBox="1"/>
          <p:nvPr/>
        </p:nvSpPr>
        <p:spPr>
          <a:xfrm>
            <a:off x="1065212" y="6372262"/>
            <a:ext cx="8878072" cy="276999"/>
          </a:xfrm>
          <a:prstGeom prst="rect">
            <a:avLst/>
          </a:prstGeom>
          <a:noFill/>
        </p:spPr>
        <p:txBody>
          <a:bodyPr wrap="square" rtlCol="0">
            <a:spAutoFit/>
          </a:bodyPr>
          <a:lstStyle/>
          <a:p>
            <a:r>
              <a:rPr lang="en-US" sz="1200" dirty="0"/>
              <a:t>Data source: New York City Youth Risk Behavior Survey, 1999-2015. </a:t>
            </a:r>
          </a:p>
        </p:txBody>
      </p:sp>
    </p:spTree>
    <p:extLst>
      <p:ext uri="{BB962C8B-B14F-4D97-AF65-F5344CB8AC3E}">
        <p14:creationId xmlns:p14="http://schemas.microsoft.com/office/powerpoint/2010/main" val="363574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3079821"/>
            <a:ext cx="7104538" cy="757130"/>
          </a:xfrm>
        </p:spPr>
        <p:txBody>
          <a:bodyPr/>
          <a:lstStyle/>
          <a:p>
            <a:r>
              <a:rPr lang="en-US" dirty="0" smtClean="0"/>
              <a:t>Suicide mortality</a:t>
            </a:r>
            <a:endParaRPr lang="en-US" dirty="0"/>
          </a:p>
        </p:txBody>
      </p:sp>
    </p:spTree>
    <p:extLst>
      <p:ext uri="{BB962C8B-B14F-4D97-AF65-F5344CB8AC3E}">
        <p14:creationId xmlns:p14="http://schemas.microsoft.com/office/powerpoint/2010/main" val="166360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1208A4-D216-4248-A84C-3F1E42F39EA9}"/>
              </a:ext>
            </a:extLst>
          </p:cNvPr>
          <p:cNvSpPr>
            <a:spLocks noGrp="1"/>
          </p:cNvSpPr>
          <p:nvPr>
            <p:ph type="title"/>
          </p:nvPr>
        </p:nvSpPr>
        <p:spPr>
          <a:xfrm>
            <a:off x="609441" y="430641"/>
            <a:ext cx="10969943" cy="830997"/>
          </a:xfrm>
        </p:spPr>
        <p:txBody>
          <a:bodyPr/>
          <a:lstStyle/>
          <a:p>
            <a:r>
              <a:rPr lang="en-US" dirty="0"/>
              <a:t>For both the Bronx and the rest of NYC, the mortality rate from suicide has remained relatively stable</a:t>
            </a:r>
          </a:p>
        </p:txBody>
      </p:sp>
      <p:sp>
        <p:nvSpPr>
          <p:cNvPr id="5" name="TextBox 4">
            <a:extLst>
              <a:ext uri="{FF2B5EF4-FFF2-40B4-BE49-F238E27FC236}">
                <a16:creationId xmlns:a16="http://schemas.microsoft.com/office/drawing/2014/main" xmlns="" id="{585719E0-8006-4C1C-BCC2-B411C441EB06}"/>
              </a:ext>
            </a:extLst>
          </p:cNvPr>
          <p:cNvSpPr txBox="1"/>
          <p:nvPr/>
        </p:nvSpPr>
        <p:spPr>
          <a:xfrm>
            <a:off x="968951" y="6324600"/>
            <a:ext cx="9073406" cy="276999"/>
          </a:xfrm>
          <a:prstGeom prst="rect">
            <a:avLst/>
          </a:prstGeom>
          <a:noFill/>
        </p:spPr>
        <p:txBody>
          <a:bodyPr wrap="square" rtlCol="0">
            <a:spAutoFit/>
          </a:bodyPr>
          <a:lstStyle/>
          <a:p>
            <a:r>
              <a:rPr lang="en-US" sz="1200" dirty="0"/>
              <a:t>Data source: Underlying Cause of Death, 1999-2015. </a:t>
            </a:r>
            <a:endParaRPr lang="en-US" sz="1200" dirty="0">
              <a:solidFill>
                <a:schemeClr val="tx2"/>
              </a:solidFill>
            </a:endParaRPr>
          </a:p>
        </p:txBody>
      </p:sp>
      <p:graphicFrame>
        <p:nvGraphicFramePr>
          <p:cNvPr id="6" name="Chart 5"/>
          <p:cNvGraphicFramePr/>
          <p:nvPr>
            <p:extLst>
              <p:ext uri="{D42A27DB-BD31-4B8C-83A1-F6EECF244321}">
                <p14:modId xmlns:p14="http://schemas.microsoft.com/office/powerpoint/2010/main" val="2129391627"/>
              </p:ext>
            </p:extLst>
          </p:nvPr>
        </p:nvGraphicFramePr>
        <p:xfrm>
          <a:off x="7237412" y="1447800"/>
          <a:ext cx="4648201" cy="4689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36A0775C-DAED-49FA-B113-8F473CA48133}"/>
              </a:ext>
            </a:extLst>
          </p:cNvPr>
          <p:cNvGraphicFramePr/>
          <p:nvPr>
            <p:extLst>
              <p:ext uri="{D42A27DB-BD31-4B8C-83A1-F6EECF244321}">
                <p14:modId xmlns:p14="http://schemas.microsoft.com/office/powerpoint/2010/main" val="953442006"/>
              </p:ext>
            </p:extLst>
          </p:nvPr>
        </p:nvGraphicFramePr>
        <p:xfrm>
          <a:off x="227012" y="1295400"/>
          <a:ext cx="6857999" cy="4875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195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951" y="6324600"/>
            <a:ext cx="9073406" cy="276999"/>
          </a:xfrm>
          <a:prstGeom prst="rect">
            <a:avLst/>
          </a:prstGeom>
          <a:noFill/>
        </p:spPr>
        <p:txBody>
          <a:bodyPr wrap="square" rtlCol="0">
            <a:spAutoFit/>
          </a:bodyPr>
          <a:lstStyle/>
          <a:p>
            <a:r>
              <a:rPr lang="en-US" sz="1200" dirty="0"/>
              <a:t>Data source: Underlying Cause of Death, 2010-2015. </a:t>
            </a:r>
            <a:r>
              <a:rPr lang="en-US" sz="1200" dirty="0" smtClean="0"/>
              <a:t> Age </a:t>
            </a:r>
            <a:r>
              <a:rPr lang="en-US" sz="1200" dirty="0"/>
              <a:t>specific rates not age-adjusted.</a:t>
            </a:r>
          </a:p>
        </p:txBody>
      </p:sp>
      <p:sp>
        <p:nvSpPr>
          <p:cNvPr id="2" name="Title 1">
            <a:extLst>
              <a:ext uri="{FF2B5EF4-FFF2-40B4-BE49-F238E27FC236}">
                <a16:creationId xmlns:a16="http://schemas.microsoft.com/office/drawing/2014/main" xmlns="" id="{85CD9E37-A160-4E7E-8924-F1D6BA05F647}"/>
              </a:ext>
            </a:extLst>
          </p:cNvPr>
          <p:cNvSpPr>
            <a:spLocks noGrp="1"/>
          </p:cNvSpPr>
          <p:nvPr>
            <p:ph type="title"/>
          </p:nvPr>
        </p:nvSpPr>
        <p:spPr>
          <a:xfrm>
            <a:off x="609441" y="430641"/>
            <a:ext cx="10969943" cy="830997"/>
          </a:xfrm>
          <a:noFill/>
        </p:spPr>
        <p:txBody>
          <a:bodyPr/>
          <a:lstStyle/>
          <a:p>
            <a:r>
              <a:rPr lang="en-US" dirty="0"/>
              <a:t>In the Bronx, males and non-Hispanic whites have the highest mortality rates from suicide</a:t>
            </a:r>
          </a:p>
        </p:txBody>
      </p:sp>
      <p:graphicFrame>
        <p:nvGraphicFramePr>
          <p:cNvPr id="4" name="Chart 3"/>
          <p:cNvGraphicFramePr/>
          <p:nvPr>
            <p:extLst>
              <p:ext uri="{D42A27DB-BD31-4B8C-83A1-F6EECF244321}">
                <p14:modId xmlns:p14="http://schemas.microsoft.com/office/powerpoint/2010/main" val="3385275266"/>
              </p:ext>
            </p:extLst>
          </p:nvPr>
        </p:nvGraphicFramePr>
        <p:xfrm>
          <a:off x="303212"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220845286"/>
              </p:ext>
            </p:extLst>
          </p:nvPr>
        </p:nvGraphicFramePr>
        <p:xfrm>
          <a:off x="9218612" y="1600200"/>
          <a:ext cx="2538941" cy="339442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9371012" y="5029200"/>
            <a:ext cx="2362200" cy="523220"/>
          </a:xfrm>
          <a:prstGeom prst="rect">
            <a:avLst/>
          </a:prstGeom>
          <a:noFill/>
        </p:spPr>
        <p:txBody>
          <a:bodyPr wrap="square" rtlCol="0">
            <a:spAutoFit/>
          </a:bodyPr>
          <a:lstStyle/>
          <a:p>
            <a:pPr algn="ctr"/>
            <a:r>
              <a:rPr lang="en-US" sz="1400" i="1" dirty="0"/>
              <a:t>Nationwide, 51% of suicides are firearm-related</a:t>
            </a:r>
          </a:p>
        </p:txBody>
      </p:sp>
    </p:spTree>
    <p:extLst>
      <p:ext uri="{BB962C8B-B14F-4D97-AF65-F5344CB8AC3E}">
        <p14:creationId xmlns:p14="http://schemas.microsoft.com/office/powerpoint/2010/main" val="207663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1208A4-D216-4248-A84C-3F1E42F39EA9}"/>
              </a:ext>
            </a:extLst>
          </p:cNvPr>
          <p:cNvSpPr>
            <a:spLocks noGrp="1"/>
          </p:cNvSpPr>
          <p:nvPr>
            <p:ph type="title"/>
          </p:nvPr>
        </p:nvSpPr>
        <p:spPr>
          <a:xfrm>
            <a:off x="609441" y="406020"/>
            <a:ext cx="10969943" cy="880241"/>
          </a:xfrm>
        </p:spPr>
        <p:txBody>
          <a:bodyPr/>
          <a:lstStyle/>
          <a:p>
            <a:r>
              <a:rPr lang="en-US" sz="3200" dirty="0">
                <a:solidFill>
                  <a:srgbClr val="414042"/>
                </a:solidFill>
              </a:rPr>
              <a:t>In the Bronx, the mortality rate from suicide remains higher among males</a:t>
            </a:r>
            <a:endParaRPr lang="en-US" dirty="0"/>
          </a:p>
        </p:txBody>
      </p:sp>
      <p:sp>
        <p:nvSpPr>
          <p:cNvPr id="5" name="TextBox 4">
            <a:extLst>
              <a:ext uri="{FF2B5EF4-FFF2-40B4-BE49-F238E27FC236}">
                <a16:creationId xmlns:a16="http://schemas.microsoft.com/office/drawing/2014/main" xmlns="" id="{585719E0-8006-4C1C-BCC2-B411C441EB06}"/>
              </a:ext>
            </a:extLst>
          </p:cNvPr>
          <p:cNvSpPr txBox="1"/>
          <p:nvPr/>
        </p:nvSpPr>
        <p:spPr>
          <a:xfrm>
            <a:off x="968951" y="6324600"/>
            <a:ext cx="9073406" cy="276999"/>
          </a:xfrm>
          <a:prstGeom prst="rect">
            <a:avLst/>
          </a:prstGeom>
          <a:noFill/>
        </p:spPr>
        <p:txBody>
          <a:bodyPr wrap="square" rtlCol="0">
            <a:spAutoFit/>
          </a:bodyPr>
          <a:lstStyle/>
          <a:p>
            <a:r>
              <a:rPr lang="en-US" sz="1200" dirty="0"/>
              <a:t>Data source: Underlying Cause of Death, 2000-2015. </a:t>
            </a:r>
            <a:endParaRPr lang="en-US" sz="1200" dirty="0">
              <a:solidFill>
                <a:schemeClr val="tx2"/>
              </a:solidFill>
            </a:endParaRPr>
          </a:p>
        </p:txBody>
      </p:sp>
      <p:graphicFrame>
        <p:nvGraphicFramePr>
          <p:cNvPr id="8" name="Chart 7">
            <a:extLst>
              <a:ext uri="{FF2B5EF4-FFF2-40B4-BE49-F238E27FC236}">
                <a16:creationId xmlns:a16="http://schemas.microsoft.com/office/drawing/2014/main" xmlns="" id="{36A0775C-DAED-49FA-B113-8F473CA48133}"/>
              </a:ext>
            </a:extLst>
          </p:cNvPr>
          <p:cNvGraphicFramePr/>
          <p:nvPr>
            <p:extLst>
              <p:ext uri="{D42A27DB-BD31-4B8C-83A1-F6EECF244321}">
                <p14:modId xmlns:p14="http://schemas.microsoft.com/office/powerpoint/2010/main" val="3328270371"/>
              </p:ext>
            </p:extLst>
          </p:nvPr>
        </p:nvGraphicFramePr>
        <p:xfrm>
          <a:off x="637590" y="1286261"/>
          <a:ext cx="10515600" cy="487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62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11208A4-D216-4248-A84C-3F1E42F39EA9}"/>
              </a:ext>
            </a:extLst>
          </p:cNvPr>
          <p:cNvSpPr>
            <a:spLocks noGrp="1"/>
          </p:cNvSpPr>
          <p:nvPr>
            <p:ph type="title"/>
          </p:nvPr>
        </p:nvSpPr>
        <p:spPr>
          <a:xfrm>
            <a:off x="609441" y="282909"/>
            <a:ext cx="10969943" cy="1126462"/>
          </a:xfrm>
        </p:spPr>
        <p:txBody>
          <a:bodyPr/>
          <a:lstStyle/>
          <a:p>
            <a:r>
              <a:rPr lang="en-US" sz="2800" dirty="0">
                <a:solidFill>
                  <a:srgbClr val="414042"/>
                </a:solidFill>
              </a:rPr>
              <a:t>In the Bronx, the mortality rate from suicide has </a:t>
            </a:r>
            <a:r>
              <a:rPr lang="en-US" sz="2800" dirty="0" smtClean="0">
                <a:solidFill>
                  <a:srgbClr val="414042"/>
                </a:solidFill>
              </a:rPr>
              <a:t>remained relatively stable among Hispanics and non-Hispanic whites, but increased among non-Hispanic </a:t>
            </a:r>
            <a:r>
              <a:rPr lang="en-US" sz="2800" dirty="0">
                <a:solidFill>
                  <a:srgbClr val="414042"/>
                </a:solidFill>
              </a:rPr>
              <a:t>blacks </a:t>
            </a:r>
            <a:endParaRPr lang="en-US" sz="2800" dirty="0"/>
          </a:p>
        </p:txBody>
      </p:sp>
      <p:sp>
        <p:nvSpPr>
          <p:cNvPr id="5" name="TextBox 4">
            <a:extLst>
              <a:ext uri="{FF2B5EF4-FFF2-40B4-BE49-F238E27FC236}">
                <a16:creationId xmlns:a16="http://schemas.microsoft.com/office/drawing/2014/main" xmlns="" id="{585719E0-8006-4C1C-BCC2-B411C441EB06}"/>
              </a:ext>
            </a:extLst>
          </p:cNvPr>
          <p:cNvSpPr txBox="1"/>
          <p:nvPr/>
        </p:nvSpPr>
        <p:spPr>
          <a:xfrm>
            <a:off x="968951" y="6324600"/>
            <a:ext cx="9073406" cy="276999"/>
          </a:xfrm>
          <a:prstGeom prst="rect">
            <a:avLst/>
          </a:prstGeom>
          <a:noFill/>
        </p:spPr>
        <p:txBody>
          <a:bodyPr wrap="square" rtlCol="0">
            <a:spAutoFit/>
          </a:bodyPr>
          <a:lstStyle/>
          <a:p>
            <a:r>
              <a:rPr lang="en-US" sz="1200" dirty="0"/>
              <a:t>Data source: Underlying Cause of Death, 2000-2015. </a:t>
            </a:r>
            <a:endParaRPr lang="en-US" sz="1200" dirty="0">
              <a:solidFill>
                <a:schemeClr val="tx2"/>
              </a:solidFill>
            </a:endParaRPr>
          </a:p>
        </p:txBody>
      </p:sp>
      <p:graphicFrame>
        <p:nvGraphicFramePr>
          <p:cNvPr id="8" name="Chart 7">
            <a:extLst>
              <a:ext uri="{FF2B5EF4-FFF2-40B4-BE49-F238E27FC236}">
                <a16:creationId xmlns:a16="http://schemas.microsoft.com/office/drawing/2014/main" xmlns="" id="{36A0775C-DAED-49FA-B113-8F473CA48133}"/>
              </a:ext>
            </a:extLst>
          </p:cNvPr>
          <p:cNvGraphicFramePr/>
          <p:nvPr>
            <p:extLst>
              <p:ext uri="{D42A27DB-BD31-4B8C-83A1-F6EECF244321}">
                <p14:modId xmlns:p14="http://schemas.microsoft.com/office/powerpoint/2010/main" val="472568492"/>
              </p:ext>
            </p:extLst>
          </p:nvPr>
        </p:nvGraphicFramePr>
        <p:xfrm>
          <a:off x="637590" y="1286261"/>
          <a:ext cx="10515600" cy="487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71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951" y="6324600"/>
            <a:ext cx="9073406" cy="461665"/>
          </a:xfrm>
          <a:prstGeom prst="rect">
            <a:avLst/>
          </a:prstGeom>
          <a:noFill/>
        </p:spPr>
        <p:txBody>
          <a:bodyPr wrap="square" rtlCol="0">
            <a:spAutoFit/>
          </a:bodyPr>
          <a:lstStyle/>
          <a:p>
            <a:r>
              <a:rPr lang="en-US" sz="1200" dirty="0"/>
              <a:t>Data source: Underlying Cause of Death, 2008-2015. </a:t>
            </a:r>
            <a:r>
              <a:rPr lang="en-US" sz="1200" dirty="0" smtClean="0"/>
              <a:t>Age </a:t>
            </a:r>
            <a:r>
              <a:rPr lang="en-US" sz="1200" dirty="0"/>
              <a:t>specific rates not age-adjusted.</a:t>
            </a:r>
          </a:p>
          <a:p>
            <a:r>
              <a:rPr lang="en-US" sz="1200" dirty="0">
                <a:solidFill>
                  <a:schemeClr val="bg2"/>
                </a:solidFill>
              </a:rPr>
              <a:t>Data unreliable for women 65-74 and ≥75y.</a:t>
            </a:r>
          </a:p>
        </p:txBody>
      </p:sp>
      <p:sp>
        <p:nvSpPr>
          <p:cNvPr id="2" name="Title 1">
            <a:extLst>
              <a:ext uri="{FF2B5EF4-FFF2-40B4-BE49-F238E27FC236}">
                <a16:creationId xmlns:a16="http://schemas.microsoft.com/office/drawing/2014/main" xmlns="" id="{85CD9E37-A160-4E7E-8924-F1D6BA05F647}"/>
              </a:ext>
            </a:extLst>
          </p:cNvPr>
          <p:cNvSpPr>
            <a:spLocks noGrp="1"/>
          </p:cNvSpPr>
          <p:nvPr>
            <p:ph type="title"/>
          </p:nvPr>
        </p:nvSpPr>
        <p:spPr>
          <a:xfrm>
            <a:off x="609441" y="430641"/>
            <a:ext cx="10969943" cy="830997"/>
          </a:xfrm>
          <a:noFill/>
        </p:spPr>
        <p:txBody>
          <a:bodyPr/>
          <a:lstStyle/>
          <a:p>
            <a:r>
              <a:rPr lang="en-US" dirty="0"/>
              <a:t>Non-Hispanic white males have higher mortality rates from suicide than Hispanic and non-Hispanic black males</a:t>
            </a:r>
          </a:p>
        </p:txBody>
      </p:sp>
      <p:graphicFrame>
        <p:nvGraphicFramePr>
          <p:cNvPr id="4" name="Chart 3"/>
          <p:cNvGraphicFramePr/>
          <p:nvPr>
            <p:extLst>
              <p:ext uri="{D42A27DB-BD31-4B8C-83A1-F6EECF244321}">
                <p14:modId xmlns:p14="http://schemas.microsoft.com/office/powerpoint/2010/main" val="222190854"/>
              </p:ext>
            </p:extLst>
          </p:nvPr>
        </p:nvGraphicFramePr>
        <p:xfrm>
          <a:off x="931268" y="1261638"/>
          <a:ext cx="9829800" cy="4689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41"/>
            <a:ext cx="10969943" cy="830997"/>
          </a:xfrm>
        </p:spPr>
        <p:txBody>
          <a:bodyPr/>
          <a:lstStyle/>
          <a:p>
            <a:r>
              <a:rPr lang="en-US" dirty="0" smtClean="0"/>
              <a:t>Among New York State counties, the Bronx has the second lowest suicide mortality rate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834831537"/>
              </p:ext>
            </p:extLst>
          </p:nvPr>
        </p:nvGraphicFramePr>
        <p:xfrm>
          <a:off x="455612" y="1295400"/>
          <a:ext cx="11125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68951" y="6400800"/>
            <a:ext cx="9073406" cy="276999"/>
          </a:xfrm>
          <a:prstGeom prst="rect">
            <a:avLst/>
          </a:prstGeom>
          <a:noFill/>
        </p:spPr>
        <p:txBody>
          <a:bodyPr wrap="square" rtlCol="0">
            <a:spAutoFit/>
          </a:bodyPr>
          <a:lstStyle/>
          <a:p>
            <a:r>
              <a:rPr lang="en-US" sz="1200" dirty="0"/>
              <a:t>Data source: Underlying Cause of </a:t>
            </a:r>
            <a:r>
              <a:rPr lang="en-US" sz="1200" dirty="0" smtClean="0"/>
              <a:t>Death from CDC Wonder, 2011-2016. </a:t>
            </a:r>
            <a:endParaRPr lang="en-US" sz="1200" dirty="0">
              <a:solidFill>
                <a:schemeClr val="bg2"/>
              </a:solidFill>
            </a:endParaRPr>
          </a:p>
        </p:txBody>
      </p:sp>
    </p:spTree>
    <p:extLst>
      <p:ext uri="{BB962C8B-B14F-4D97-AF65-F5344CB8AC3E}">
        <p14:creationId xmlns:p14="http://schemas.microsoft.com/office/powerpoint/2010/main" val="4000503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Colin Rehm, PhD, Manager of Research &amp; Evaluation (</a:t>
            </a:r>
            <a:r>
              <a:rPr lang="en-US" dirty="0">
                <a:hlinkClick r:id="rId3"/>
              </a:rPr>
              <a:t>crehm@montefiore.org</a:t>
            </a:r>
            <a:r>
              <a:rPr lang="en-US" dirty="0"/>
              <a:t>).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59548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2415024"/>
            <a:ext cx="7104538" cy="2086725"/>
          </a:xfrm>
        </p:spPr>
        <p:txBody>
          <a:bodyPr/>
          <a:lstStyle/>
          <a:p>
            <a:r>
              <a:rPr lang="en-US" dirty="0"/>
              <a:t>Serious psychological distress</a:t>
            </a:r>
          </a:p>
        </p:txBody>
      </p:sp>
      <p:sp>
        <p:nvSpPr>
          <p:cNvPr id="3" name="TextBox 2"/>
          <p:cNvSpPr txBox="1"/>
          <p:nvPr/>
        </p:nvSpPr>
        <p:spPr>
          <a:xfrm>
            <a:off x="1065212" y="4953000"/>
            <a:ext cx="8001000" cy="923330"/>
          </a:xfrm>
          <a:prstGeom prst="rect">
            <a:avLst/>
          </a:prstGeom>
          <a:noFill/>
        </p:spPr>
        <p:txBody>
          <a:bodyPr wrap="square" rtlCol="0">
            <a:spAutoFit/>
          </a:bodyPr>
          <a:lstStyle/>
          <a:p>
            <a:r>
              <a:rPr lang="en-US" i="1" dirty="0"/>
              <a:t>Serious psychological distress is determined by responses to six questions regarding feeling sad, nervous, restless, hopeless, that everything is an effort and worthless</a:t>
            </a:r>
            <a:r>
              <a:rPr lang="en-US" i="1" dirty="0" smtClean="0"/>
              <a:t>. This tool is called the Kessler 6 inventory.</a:t>
            </a:r>
            <a:endParaRPr lang="en-US" b="1" i="1" dirty="0">
              <a:solidFill>
                <a:srgbClr val="FF0000"/>
              </a:solidFill>
            </a:endParaRPr>
          </a:p>
        </p:txBody>
      </p:sp>
    </p:spTree>
    <p:extLst>
      <p:ext uri="{BB962C8B-B14F-4D97-AF65-F5344CB8AC3E}">
        <p14:creationId xmlns:p14="http://schemas.microsoft.com/office/powerpoint/2010/main" val="1417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34A2A-2ED8-46DB-B48E-B8C82B5C7866}"/>
              </a:ext>
            </a:extLst>
          </p:cNvPr>
          <p:cNvSpPr>
            <a:spLocks noGrp="1"/>
          </p:cNvSpPr>
          <p:nvPr>
            <p:ph type="title"/>
          </p:nvPr>
        </p:nvSpPr>
        <p:spPr>
          <a:xfrm>
            <a:off x="609441" y="430641"/>
            <a:ext cx="10969943" cy="830997"/>
          </a:xfrm>
        </p:spPr>
        <p:txBody>
          <a:bodyPr/>
          <a:lstStyle/>
          <a:p>
            <a:r>
              <a:rPr lang="en-US" dirty="0"/>
              <a:t>Both the Bronx and the rest of NYC have experienced a decline in the prevalence of serious psychological distress</a:t>
            </a:r>
          </a:p>
        </p:txBody>
      </p:sp>
      <p:sp>
        <p:nvSpPr>
          <p:cNvPr id="3" name="TextBox 2">
            <a:extLst>
              <a:ext uri="{FF2B5EF4-FFF2-40B4-BE49-F238E27FC236}">
                <a16:creationId xmlns="" xmlns:a16="http://schemas.microsoft.com/office/drawing/2014/main"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Community Health Survey, 2002-2015. </a:t>
            </a:r>
          </a:p>
        </p:txBody>
      </p:sp>
      <p:graphicFrame>
        <p:nvGraphicFramePr>
          <p:cNvPr id="8" name="Chart 7">
            <a:extLst>
              <a:ext uri="{FF2B5EF4-FFF2-40B4-BE49-F238E27FC236}">
                <a16:creationId xmlns="" xmlns:a16="http://schemas.microsoft.com/office/drawing/2014/main" id="{AC36EEB0-A66D-48AB-BC25-672B96321B49}"/>
              </a:ext>
            </a:extLst>
          </p:cNvPr>
          <p:cNvGraphicFramePr/>
          <p:nvPr>
            <p:extLst>
              <p:ext uri="{D42A27DB-BD31-4B8C-83A1-F6EECF244321}">
                <p14:modId xmlns:p14="http://schemas.microsoft.com/office/powerpoint/2010/main" val="1381048295"/>
              </p:ext>
            </p:extLst>
          </p:nvPr>
        </p:nvGraphicFramePr>
        <p:xfrm>
          <a:off x="1936535" y="1288034"/>
          <a:ext cx="8125883" cy="498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15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430641"/>
            <a:ext cx="10969943" cy="830997"/>
          </a:xfrm>
        </p:spPr>
        <p:txBody>
          <a:bodyPr/>
          <a:lstStyle/>
          <a:p>
            <a:r>
              <a:rPr lang="en-US" dirty="0"/>
              <a:t>Bronx neighborhood with the highest prevalence of serious psychological distress is South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973099200"/>
              </p:ext>
            </p:extLst>
          </p:nvPr>
        </p:nvGraphicFramePr>
        <p:xfrm>
          <a:off x="5865813" y="1237815"/>
          <a:ext cx="6019800" cy="49867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 xmlns:a16="http://schemas.microsoft.com/office/drawing/2014/main" id="{EBCDDEB6-71FA-4C10-B178-8419037F2048}"/>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Community Health Survey, 2015. </a:t>
            </a:r>
          </a:p>
        </p:txBody>
      </p:sp>
      <p:pic>
        <p:nvPicPr>
          <p:cNvPr id="7" name="Picture 6">
            <a:extLst>
              <a:ext uri="{FF2B5EF4-FFF2-40B4-BE49-F238E27FC236}">
                <a16:creationId xmlns="" xmlns:a16="http://schemas.microsoft.com/office/drawing/2014/main" id="{1ADD6974-5002-4573-8504-A220C8ED9619}"/>
              </a:ext>
            </a:extLst>
          </p:cNvPr>
          <p:cNvPicPr>
            <a:picLocks noChangeAspect="1"/>
          </p:cNvPicPr>
          <p:nvPr/>
        </p:nvPicPr>
        <p:blipFill rotWithShape="1">
          <a:blip r:embed="rId3"/>
          <a:srcRect t="10576" b="7367"/>
          <a:stretch/>
        </p:blipFill>
        <p:spPr>
          <a:xfrm>
            <a:off x="634357" y="1786467"/>
            <a:ext cx="5105401" cy="4072466"/>
          </a:xfrm>
          <a:prstGeom prst="rect">
            <a:avLst/>
          </a:prstGeom>
        </p:spPr>
      </p:pic>
      <p:graphicFrame>
        <p:nvGraphicFramePr>
          <p:cNvPr id="8" name="Table 7">
            <a:extLst>
              <a:ext uri="{FF2B5EF4-FFF2-40B4-BE49-F238E27FC236}">
                <a16:creationId xmlns="" xmlns:a16="http://schemas.microsoft.com/office/drawing/2014/main" id="{1E898410-BA64-4C75-BDEB-24EF3642C636}"/>
              </a:ext>
            </a:extLst>
          </p:cNvPr>
          <p:cNvGraphicFramePr>
            <a:graphicFrameLocks noGrp="1"/>
          </p:cNvGraphicFramePr>
          <p:nvPr>
            <p:extLst>
              <p:ext uri="{D42A27DB-BD31-4B8C-83A1-F6EECF244321}">
                <p14:modId xmlns:p14="http://schemas.microsoft.com/office/powerpoint/2010/main" val="3120159419"/>
              </p:ext>
            </p:extLst>
          </p:nvPr>
        </p:nvGraphicFramePr>
        <p:xfrm>
          <a:off x="227012" y="2184192"/>
          <a:ext cx="2453713" cy="850540"/>
        </p:xfrm>
        <a:graphic>
          <a:graphicData uri="http://schemas.openxmlformats.org/drawingml/2006/table">
            <a:tbl>
              <a:tblPr>
                <a:tableStyleId>{F2DE63D5-997A-4646-A377-4702673A728D}</a:tableStyleId>
              </a:tblPr>
              <a:tblGrid>
                <a:gridCol w="644942">
                  <a:extLst>
                    <a:ext uri="{9D8B030D-6E8A-4147-A177-3AD203B41FA5}">
                      <a16:colId xmlns="" xmlns:a16="http://schemas.microsoft.com/office/drawing/2014/main" val="20000"/>
                    </a:ext>
                  </a:extLst>
                </a:gridCol>
                <a:gridCol w="1808771">
                  <a:extLst>
                    <a:ext uri="{9D8B030D-6E8A-4147-A177-3AD203B41FA5}">
                      <a16:colId xmlns="" xmlns:a16="http://schemas.microsoft.com/office/drawing/2014/main" val="20001"/>
                    </a:ext>
                  </a:extLst>
                </a:gridCol>
              </a:tblGrid>
              <a:tr h="170108">
                <a:tc>
                  <a:txBody>
                    <a:bodyPr/>
                    <a:lstStyle/>
                    <a:p>
                      <a:pPr algn="r" fontAlgn="b"/>
                      <a:r>
                        <a:rPr lang="en-US" sz="800" b="0" i="0" u="none" strike="noStrike" dirty="0">
                          <a:solidFill>
                            <a:schemeClr val="tx1"/>
                          </a:solidFill>
                          <a:effectLst/>
                          <a:latin typeface="+mn-lt"/>
                        </a:rPr>
                        <a:t>101</a:t>
                      </a: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dirty="0">
                          <a:solidFill>
                            <a:schemeClr val="tx1"/>
                          </a:solidFill>
                          <a:effectLst/>
                          <a:latin typeface="+mn-lt"/>
                        </a:rPr>
                        <a:t>Kingsbridge</a:t>
                      </a: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70108">
                <a:tc>
                  <a:txBody>
                    <a:bodyPr/>
                    <a:lstStyle/>
                    <a:p>
                      <a:pPr algn="r" fontAlgn="b"/>
                      <a:r>
                        <a:rPr lang="en-US" sz="800" u="none" strike="noStrike" dirty="0">
                          <a:solidFill>
                            <a:schemeClr val="tx1"/>
                          </a:solidFill>
                          <a:effectLst/>
                          <a:latin typeface="+mn-lt"/>
                        </a:rPr>
                        <a:t>102</a:t>
                      </a:r>
                      <a:endParaRPr lang="en-US" sz="800" b="0" i="0" u="none" strike="noStrike" dirty="0">
                        <a:solidFill>
                          <a:schemeClr val="tx1"/>
                        </a:solidFill>
                        <a:effectLst/>
                        <a:latin typeface="+mn-lt"/>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NE Bronx</a:t>
                      </a: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70108">
                <a:tc>
                  <a:txBody>
                    <a:bodyPr/>
                    <a:lstStyle/>
                    <a:p>
                      <a:pPr algn="r" fontAlgn="b"/>
                      <a:r>
                        <a:rPr lang="en-US" sz="800" u="none" strike="noStrike" dirty="0">
                          <a:solidFill>
                            <a:schemeClr val="tx1"/>
                          </a:solidFill>
                          <a:effectLst/>
                          <a:latin typeface="+mn-lt"/>
                        </a:rPr>
                        <a:t>103</a:t>
                      </a:r>
                      <a:endParaRPr lang="en-US" sz="800" b="0" i="0" u="none" strike="noStrike" dirty="0">
                        <a:solidFill>
                          <a:schemeClr val="tx1"/>
                        </a:solidFill>
                        <a:effectLst/>
                        <a:latin typeface="+mn-lt"/>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Fordham-Bronx </a:t>
                      </a:r>
                      <a:r>
                        <a:rPr lang="en-US" sz="800" b="0" i="0" u="none" strike="noStrike" dirty="0" err="1">
                          <a:solidFill>
                            <a:schemeClr val="tx1"/>
                          </a:solidFill>
                          <a:effectLst/>
                          <a:latin typeface="+mn-lt"/>
                        </a:rPr>
                        <a:t>Pk</a:t>
                      </a:r>
                      <a:endParaRPr lang="en-US" sz="800" b="0" i="0" u="none" strike="noStrike" dirty="0">
                        <a:solidFill>
                          <a:schemeClr val="tx1"/>
                        </a:solidFill>
                        <a:effectLst/>
                        <a:latin typeface="+mn-lt"/>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70108">
                <a:tc>
                  <a:txBody>
                    <a:bodyPr/>
                    <a:lstStyle/>
                    <a:p>
                      <a:pPr algn="r" fontAlgn="b"/>
                      <a:r>
                        <a:rPr lang="en-US" sz="800" u="none" strike="noStrike" dirty="0">
                          <a:solidFill>
                            <a:schemeClr val="tx1"/>
                          </a:solidFill>
                          <a:effectLst/>
                          <a:latin typeface="+mn-lt"/>
                        </a:rPr>
                        <a:t>104</a:t>
                      </a:r>
                      <a:endParaRPr lang="en-US" sz="800" b="0" i="0" u="none" strike="noStrike" dirty="0">
                        <a:solidFill>
                          <a:schemeClr val="tx1"/>
                        </a:solidFill>
                        <a:effectLst/>
                        <a:latin typeface="+mn-lt"/>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r>
                        <a:rPr lang="en-US" sz="800" b="0" i="0" u="none" strike="noStrike" dirty="0" err="1">
                          <a:solidFill>
                            <a:schemeClr val="tx1"/>
                          </a:solidFill>
                          <a:effectLst/>
                          <a:latin typeface="+mn-lt"/>
                        </a:rPr>
                        <a:t>Throgs</a:t>
                      </a:r>
                      <a:r>
                        <a:rPr lang="en-US" sz="800" b="0" i="0" u="none" strike="noStrike" dirty="0">
                          <a:solidFill>
                            <a:schemeClr val="tx1"/>
                          </a:solidFill>
                          <a:effectLst/>
                          <a:latin typeface="+mn-lt"/>
                        </a:rPr>
                        <a:t> Neck</a:t>
                      </a: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70108">
                <a:tc>
                  <a:txBody>
                    <a:bodyPr/>
                    <a:lstStyle/>
                    <a:p>
                      <a:pPr algn="r" fontAlgn="b"/>
                      <a:r>
                        <a:rPr lang="en-US" sz="800" u="none" strike="noStrike" dirty="0">
                          <a:solidFill>
                            <a:schemeClr val="tx1"/>
                          </a:solidFill>
                          <a:effectLst/>
                          <a:latin typeface="+mn-lt"/>
                        </a:rPr>
                        <a:t>105/106/107</a:t>
                      </a:r>
                      <a:endParaRPr lang="en-US" sz="800" b="0" i="0" u="none" strike="noStrike" dirty="0">
                        <a:solidFill>
                          <a:schemeClr val="tx1"/>
                        </a:solidFill>
                        <a:effectLst/>
                        <a:latin typeface="+mn-lt"/>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South Bronx</a:t>
                      </a: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bl>
          </a:graphicData>
        </a:graphic>
      </p:graphicFrame>
      <p:sp>
        <p:nvSpPr>
          <p:cNvPr id="4" name="TextBox 3">
            <a:extLst>
              <a:ext uri="{FF2B5EF4-FFF2-40B4-BE49-F238E27FC236}">
                <a16:creationId xmlns="" xmlns:a16="http://schemas.microsoft.com/office/drawing/2014/main" id="{F4216C03-41DD-4E85-B91B-F282E9713575}"/>
              </a:ext>
            </a:extLst>
          </p:cNvPr>
          <p:cNvSpPr txBox="1"/>
          <p:nvPr/>
        </p:nvSpPr>
        <p:spPr>
          <a:xfrm>
            <a:off x="4021596" y="2092635"/>
            <a:ext cx="410690" cy="253916"/>
          </a:xfrm>
          <a:prstGeom prst="rect">
            <a:avLst/>
          </a:prstGeom>
          <a:noFill/>
        </p:spPr>
        <p:txBody>
          <a:bodyPr wrap="none" rtlCol="0">
            <a:spAutoFit/>
          </a:bodyPr>
          <a:lstStyle/>
          <a:p>
            <a:r>
              <a:rPr lang="en-US" sz="1000" dirty="0">
                <a:solidFill>
                  <a:schemeClr val="bg1"/>
                </a:solidFill>
              </a:rPr>
              <a:t>102</a:t>
            </a:r>
          </a:p>
        </p:txBody>
      </p:sp>
      <p:sp>
        <p:nvSpPr>
          <p:cNvPr id="11" name="TextBox 10">
            <a:extLst>
              <a:ext uri="{FF2B5EF4-FFF2-40B4-BE49-F238E27FC236}">
                <a16:creationId xmlns="" xmlns:a16="http://schemas.microsoft.com/office/drawing/2014/main" id="{4314105F-4859-4F7C-BF6C-77421DFA727E}"/>
              </a:ext>
            </a:extLst>
          </p:cNvPr>
          <p:cNvSpPr txBox="1"/>
          <p:nvPr/>
        </p:nvSpPr>
        <p:spPr>
          <a:xfrm>
            <a:off x="3753224" y="2133714"/>
            <a:ext cx="396262" cy="246221"/>
          </a:xfrm>
          <a:prstGeom prst="rect">
            <a:avLst/>
          </a:prstGeom>
          <a:noFill/>
        </p:spPr>
        <p:txBody>
          <a:bodyPr wrap="none" rtlCol="0">
            <a:spAutoFit/>
          </a:bodyPr>
          <a:lstStyle/>
          <a:p>
            <a:r>
              <a:rPr lang="en-US" sz="1000" dirty="0">
                <a:solidFill>
                  <a:schemeClr val="bg1"/>
                </a:solidFill>
              </a:rPr>
              <a:t>103</a:t>
            </a:r>
          </a:p>
        </p:txBody>
      </p:sp>
      <p:sp>
        <p:nvSpPr>
          <p:cNvPr id="12" name="TextBox 11">
            <a:extLst>
              <a:ext uri="{FF2B5EF4-FFF2-40B4-BE49-F238E27FC236}">
                <a16:creationId xmlns="" xmlns:a16="http://schemas.microsoft.com/office/drawing/2014/main" id="{DD84C91E-1DD5-4BA0-B8C1-44E507673B28}"/>
              </a:ext>
            </a:extLst>
          </p:cNvPr>
          <p:cNvSpPr txBox="1"/>
          <p:nvPr/>
        </p:nvSpPr>
        <p:spPr>
          <a:xfrm>
            <a:off x="3603247" y="1879798"/>
            <a:ext cx="396262" cy="246221"/>
          </a:xfrm>
          <a:prstGeom prst="rect">
            <a:avLst/>
          </a:prstGeom>
          <a:noFill/>
        </p:spPr>
        <p:txBody>
          <a:bodyPr wrap="none" rtlCol="0">
            <a:spAutoFit/>
          </a:bodyPr>
          <a:lstStyle/>
          <a:p>
            <a:r>
              <a:rPr lang="en-US" sz="1000" dirty="0">
                <a:solidFill>
                  <a:schemeClr val="bg1"/>
                </a:solidFill>
              </a:rPr>
              <a:t>101</a:t>
            </a:r>
          </a:p>
        </p:txBody>
      </p:sp>
      <p:sp>
        <p:nvSpPr>
          <p:cNvPr id="13" name="TextBox 12">
            <a:extLst>
              <a:ext uri="{FF2B5EF4-FFF2-40B4-BE49-F238E27FC236}">
                <a16:creationId xmlns="" xmlns:a16="http://schemas.microsoft.com/office/drawing/2014/main" id="{EBAA84B4-A256-485E-B4B5-C96E8CE0C3DA}"/>
              </a:ext>
            </a:extLst>
          </p:cNvPr>
          <p:cNvSpPr txBox="1"/>
          <p:nvPr/>
        </p:nvSpPr>
        <p:spPr>
          <a:xfrm>
            <a:off x="4042129" y="2391351"/>
            <a:ext cx="396262" cy="246221"/>
          </a:xfrm>
          <a:prstGeom prst="rect">
            <a:avLst/>
          </a:prstGeom>
          <a:noFill/>
        </p:spPr>
        <p:txBody>
          <a:bodyPr wrap="none" rtlCol="0">
            <a:spAutoFit/>
          </a:bodyPr>
          <a:lstStyle/>
          <a:p>
            <a:r>
              <a:rPr lang="en-US" sz="1000" dirty="0">
                <a:solidFill>
                  <a:schemeClr val="bg1"/>
                </a:solidFill>
              </a:rPr>
              <a:t>104</a:t>
            </a:r>
          </a:p>
        </p:txBody>
      </p:sp>
      <p:sp>
        <p:nvSpPr>
          <p:cNvPr id="14" name="TextBox 13">
            <a:extLst>
              <a:ext uri="{FF2B5EF4-FFF2-40B4-BE49-F238E27FC236}">
                <a16:creationId xmlns="" xmlns:a16="http://schemas.microsoft.com/office/drawing/2014/main" id="{792C69C7-CC26-4005-8406-912659832AD9}"/>
              </a:ext>
            </a:extLst>
          </p:cNvPr>
          <p:cNvSpPr txBox="1"/>
          <p:nvPr/>
        </p:nvSpPr>
        <p:spPr>
          <a:xfrm>
            <a:off x="3562307" y="2322535"/>
            <a:ext cx="396262" cy="553998"/>
          </a:xfrm>
          <a:prstGeom prst="rect">
            <a:avLst/>
          </a:prstGeom>
          <a:noFill/>
        </p:spPr>
        <p:txBody>
          <a:bodyPr wrap="none" rtlCol="0">
            <a:spAutoFit/>
          </a:bodyPr>
          <a:lstStyle/>
          <a:p>
            <a:r>
              <a:rPr lang="en-US" sz="1000" dirty="0">
                <a:solidFill>
                  <a:schemeClr val="bg1"/>
                </a:solidFill>
              </a:rPr>
              <a:t>105</a:t>
            </a:r>
          </a:p>
          <a:p>
            <a:r>
              <a:rPr lang="en-US" sz="1000" dirty="0">
                <a:solidFill>
                  <a:schemeClr val="bg1"/>
                </a:solidFill>
              </a:rPr>
              <a:t>106</a:t>
            </a:r>
          </a:p>
          <a:p>
            <a:r>
              <a:rPr lang="en-US" sz="1000" dirty="0">
                <a:solidFill>
                  <a:schemeClr val="bg1"/>
                </a:solidFill>
              </a:rPr>
              <a:t>107</a:t>
            </a:r>
          </a:p>
        </p:txBody>
      </p:sp>
    </p:spTree>
    <p:extLst>
      <p:ext uri="{BB962C8B-B14F-4D97-AF65-F5344CB8AC3E}">
        <p14:creationId xmlns:p14="http://schemas.microsoft.com/office/powerpoint/2010/main" val="47310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257018"/>
            <a:ext cx="10969943" cy="1089529"/>
          </a:xfrm>
        </p:spPr>
        <p:txBody>
          <a:bodyPr/>
          <a:lstStyle/>
          <a:p>
            <a:r>
              <a:rPr lang="en-US" sz="2700" dirty="0"/>
              <a:t>Bronx has the highest prevalence of serious psychological distress. In the Bronx, females and Hispanics have the highest prevalence of serious psychological distress</a:t>
            </a:r>
          </a:p>
        </p:txBody>
      </p:sp>
      <p:graphicFrame>
        <p:nvGraphicFramePr>
          <p:cNvPr id="4" name="Chart 3"/>
          <p:cNvGraphicFramePr/>
          <p:nvPr>
            <p:extLst>
              <p:ext uri="{D42A27DB-BD31-4B8C-83A1-F6EECF244321}">
                <p14:modId xmlns:p14="http://schemas.microsoft.com/office/powerpoint/2010/main" val="2070945927"/>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8951" y="6324600"/>
            <a:ext cx="9073406" cy="276999"/>
          </a:xfrm>
          <a:prstGeom prst="rect">
            <a:avLst/>
          </a:prstGeom>
          <a:noFill/>
        </p:spPr>
        <p:txBody>
          <a:bodyPr wrap="square" rtlCol="0">
            <a:spAutoFit/>
          </a:bodyPr>
          <a:lstStyle/>
          <a:p>
            <a:r>
              <a:rPr lang="en-US" sz="1200" dirty="0"/>
              <a:t>Data source: New York City Community Health Survey, 2015. </a:t>
            </a:r>
            <a:endParaRPr lang="en-US" sz="1200" dirty="0">
              <a:solidFill>
                <a:schemeClr val="tx2"/>
              </a:solidFill>
            </a:endParaRPr>
          </a:p>
        </p:txBody>
      </p:sp>
      <p:cxnSp>
        <p:nvCxnSpPr>
          <p:cNvPr id="8" name="Straight Connector 7"/>
          <p:cNvCxnSpPr>
            <a:cxnSpLocks/>
          </p:cNvCxnSpPr>
          <p:nvPr/>
        </p:nvCxnSpPr>
        <p:spPr>
          <a:xfrm flipV="1">
            <a:off x="6323012" y="1572968"/>
            <a:ext cx="5256372" cy="41344"/>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23212" y="1429646"/>
            <a:ext cx="1447800" cy="369332"/>
          </a:xfrm>
          <a:prstGeom prst="rect">
            <a:avLst/>
          </a:prstGeom>
          <a:solidFill>
            <a:schemeClr val="bg1"/>
          </a:solidFill>
        </p:spPr>
        <p:txBody>
          <a:bodyPr wrap="square" rtlCol="0">
            <a:spAutoFit/>
          </a:bodyPr>
          <a:lstStyle/>
          <a:p>
            <a:pPr algn="ctr"/>
            <a:r>
              <a:rPr lang="en-US" i="1" dirty="0"/>
              <a:t>Bronx only</a:t>
            </a:r>
          </a:p>
        </p:txBody>
      </p:sp>
    </p:spTree>
    <p:extLst>
      <p:ext uri="{BB962C8B-B14F-4D97-AF65-F5344CB8AC3E}">
        <p14:creationId xmlns:p14="http://schemas.microsoft.com/office/powerpoint/2010/main" val="131698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62" y="2747422"/>
            <a:ext cx="7104538" cy="1421928"/>
          </a:xfrm>
        </p:spPr>
        <p:txBody>
          <a:bodyPr/>
          <a:lstStyle/>
          <a:p>
            <a:r>
              <a:rPr lang="en-US" dirty="0"/>
              <a:t>Diagnosed depression</a:t>
            </a:r>
          </a:p>
        </p:txBody>
      </p:sp>
    </p:spTree>
    <p:extLst>
      <p:ext uri="{BB962C8B-B14F-4D97-AF65-F5344CB8AC3E}">
        <p14:creationId xmlns:p14="http://schemas.microsoft.com/office/powerpoint/2010/main" val="147455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34A2A-2ED8-46DB-B48E-B8C82B5C7866}"/>
              </a:ext>
            </a:extLst>
          </p:cNvPr>
          <p:cNvSpPr>
            <a:spLocks noGrp="1"/>
          </p:cNvSpPr>
          <p:nvPr>
            <p:ph type="title"/>
          </p:nvPr>
        </p:nvSpPr>
        <p:spPr>
          <a:xfrm>
            <a:off x="455612" y="184666"/>
            <a:ext cx="11201400" cy="1126462"/>
          </a:xfrm>
        </p:spPr>
        <p:txBody>
          <a:bodyPr/>
          <a:lstStyle/>
          <a:p>
            <a:r>
              <a:rPr lang="en-US" sz="2800" dirty="0"/>
              <a:t>The percent of adults first diagnosed with depression in the past year has increased in the Bronx and remains higher than the rest of NYC</a:t>
            </a:r>
          </a:p>
        </p:txBody>
      </p:sp>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Community Health Survey, 2006-2013.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041593909"/>
              </p:ext>
            </p:extLst>
          </p:nvPr>
        </p:nvGraphicFramePr>
        <p:xfrm>
          <a:off x="836612" y="1288034"/>
          <a:ext cx="9753600" cy="498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09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312418"/>
            <a:ext cx="10969943" cy="978729"/>
          </a:xfrm>
        </p:spPr>
        <p:txBody>
          <a:bodyPr/>
          <a:lstStyle/>
          <a:p>
            <a:r>
              <a:rPr lang="en-US" sz="2400" dirty="0"/>
              <a:t>The Bronx has the highest percent of adults first diagnosed with depression in the past year. In the Bronx, females and Hispanics have the highest prevalence of first diagnosis of depression in the past year</a:t>
            </a:r>
          </a:p>
        </p:txBody>
      </p:sp>
      <p:graphicFrame>
        <p:nvGraphicFramePr>
          <p:cNvPr id="4" name="Chart 3"/>
          <p:cNvGraphicFramePr/>
          <p:nvPr>
            <p:extLst>
              <p:ext uri="{D42A27DB-BD31-4B8C-83A1-F6EECF244321}">
                <p14:modId xmlns:p14="http://schemas.microsoft.com/office/powerpoint/2010/main" val="3901216658"/>
              </p:ext>
            </p:extLst>
          </p:nvPr>
        </p:nvGraphicFramePr>
        <p:xfrm>
          <a:off x="608012" y="1470989"/>
          <a:ext cx="11277600" cy="50892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8951" y="6324600"/>
            <a:ext cx="9073406" cy="276999"/>
          </a:xfrm>
          <a:prstGeom prst="rect">
            <a:avLst/>
          </a:prstGeom>
          <a:noFill/>
        </p:spPr>
        <p:txBody>
          <a:bodyPr wrap="square" rtlCol="0">
            <a:spAutoFit/>
          </a:bodyPr>
          <a:lstStyle/>
          <a:p>
            <a:r>
              <a:rPr lang="en-US" sz="1200" dirty="0"/>
              <a:t>Data source: New York City Community Health Survey, 2013. </a:t>
            </a:r>
            <a:endParaRPr lang="en-US" sz="1200" dirty="0">
              <a:solidFill>
                <a:schemeClr val="tx2"/>
              </a:solidFill>
            </a:endParaRPr>
          </a:p>
        </p:txBody>
      </p:sp>
      <p:cxnSp>
        <p:nvCxnSpPr>
          <p:cNvPr id="8" name="Straight Connector 7"/>
          <p:cNvCxnSpPr>
            <a:cxnSpLocks/>
          </p:cNvCxnSpPr>
          <p:nvPr/>
        </p:nvCxnSpPr>
        <p:spPr>
          <a:xfrm flipV="1">
            <a:off x="6323012" y="1572968"/>
            <a:ext cx="5256372" cy="41344"/>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23212" y="1429646"/>
            <a:ext cx="1447800" cy="369332"/>
          </a:xfrm>
          <a:prstGeom prst="rect">
            <a:avLst/>
          </a:prstGeom>
          <a:solidFill>
            <a:schemeClr val="bg1"/>
          </a:solidFill>
        </p:spPr>
        <p:txBody>
          <a:bodyPr wrap="square" rtlCol="0">
            <a:spAutoFit/>
          </a:bodyPr>
          <a:lstStyle/>
          <a:p>
            <a:pPr algn="ctr"/>
            <a:r>
              <a:rPr lang="en-US" i="1" dirty="0"/>
              <a:t>Bronx only</a:t>
            </a:r>
          </a:p>
        </p:txBody>
      </p:sp>
    </p:spTree>
    <p:extLst>
      <p:ext uri="{BB962C8B-B14F-4D97-AF65-F5344CB8AC3E}">
        <p14:creationId xmlns:p14="http://schemas.microsoft.com/office/powerpoint/2010/main" val="1003705357"/>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18396</TotalTime>
  <Words>1190</Words>
  <Application>Microsoft Office PowerPoint</Application>
  <PresentationFormat>Custom</PresentationFormat>
  <Paragraphs>186</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Montefiore DOING MORE</vt:lpstr>
      <vt:lpstr>Bronx Community Health Dashboard:  Mental Health  Last Updated: 1/23/2018  See last slide for more information about this project.</vt:lpstr>
      <vt:lpstr>Mental and behavioral disorders are the third leading cause of disability in the US</vt:lpstr>
      <vt:lpstr>Serious psychological distress</vt:lpstr>
      <vt:lpstr>Both the Bronx and the rest of NYC have experienced a decline in the prevalence of serious psychological distress</vt:lpstr>
      <vt:lpstr>Bronx neighborhood with the highest prevalence of serious psychological distress is South Bronx</vt:lpstr>
      <vt:lpstr>Bronx has the highest prevalence of serious psychological distress. In the Bronx, females and Hispanics have the highest prevalence of serious psychological distress</vt:lpstr>
      <vt:lpstr>Diagnosed depression</vt:lpstr>
      <vt:lpstr>The percent of adults first diagnosed with depression in the past year has increased in the Bronx and remains higher than the rest of NYC</vt:lpstr>
      <vt:lpstr>The Bronx has the highest percent of adults first diagnosed with depression in the past year. In the Bronx, females and Hispanics have the highest prevalence of first diagnosis of depression in the past year</vt:lpstr>
      <vt:lpstr>The percent of adults with history of depression has decreased slightly in the Bronx but remains higher than the rest of NYC</vt:lpstr>
      <vt:lpstr>The Bronx has the second highest percent of adults with history of depression. In the Bronx, females and non-Hispanic whites have the highest prevalence of history of depression</vt:lpstr>
      <vt:lpstr>Access to mental health services</vt:lpstr>
      <vt:lpstr>91% of the population insured by Medicaid in the Bronx lives in a Mental Health Professional Shortage Areas </vt:lpstr>
      <vt:lpstr>Psychiatric hospitalizations</vt:lpstr>
      <vt:lpstr>Bronx has the highest rate of psychiatric hospitalizations</vt:lpstr>
      <vt:lpstr>In the Bronx, Morrisania and Crotona has the highest rate of psychiatric hospitalizations</vt:lpstr>
      <vt:lpstr>Suicide attempts among youth</vt:lpstr>
      <vt:lpstr>The percent of youth attempting suicide has increased by 25% in the Bronx since 2003 </vt:lpstr>
      <vt:lpstr>In the Bronx, suicide attempts are decreasing for girls, but increasing for boys</vt:lpstr>
      <vt:lpstr>In the Bronx, suicide attempts have increased the most for non-Hispanic black youth</vt:lpstr>
      <vt:lpstr>Suicide mortality</vt:lpstr>
      <vt:lpstr>For both the Bronx and the rest of NYC, the mortality rate from suicide has remained relatively stable</vt:lpstr>
      <vt:lpstr>In the Bronx, males and non-Hispanic whites have the highest mortality rates from suicide</vt:lpstr>
      <vt:lpstr>In the Bronx, the mortality rate from suicide remains higher among males</vt:lpstr>
      <vt:lpstr>In the Bronx, the mortality rate from suicide has remained relatively stable among Hispanics and non-Hispanic whites, but increased among non-Hispanic blacks </vt:lpstr>
      <vt:lpstr>Non-Hispanic white males have higher mortality rates from suicide than Hispanic and non-Hispanic black males</vt:lpstr>
      <vt:lpstr>Among New York State counties, the Bronx has the second lowest suicide mortality rate</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Bronx Community Health Dashboard:  Drug Abuse and Opioids  Created: 5/18/2017 Last Updated: 5/18/2017</dc:title>
  <dc:creator>dkocp05</dc:creator>
  <cp:lastModifiedBy>Laura Ortiz</cp:lastModifiedBy>
  <cp:revision>349</cp:revision>
  <dcterms:created xsi:type="dcterms:W3CDTF">2017-05-18T20:31:35Z</dcterms:created>
  <dcterms:modified xsi:type="dcterms:W3CDTF">2018-02-27T02:51:29Z</dcterms:modified>
</cp:coreProperties>
</file>