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4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5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6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1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48"/>
  </p:notesMasterIdLst>
  <p:sldIdLst>
    <p:sldId id="326" r:id="rId2"/>
    <p:sldId id="265" r:id="rId3"/>
    <p:sldId id="291" r:id="rId4"/>
    <p:sldId id="292" r:id="rId5"/>
    <p:sldId id="294" r:id="rId6"/>
    <p:sldId id="296" r:id="rId7"/>
    <p:sldId id="298" r:id="rId8"/>
    <p:sldId id="295" r:id="rId9"/>
    <p:sldId id="297" r:id="rId10"/>
    <p:sldId id="299" r:id="rId11"/>
    <p:sldId id="316" r:id="rId12"/>
    <p:sldId id="317" r:id="rId13"/>
    <p:sldId id="318" r:id="rId14"/>
    <p:sldId id="319" r:id="rId15"/>
    <p:sldId id="320" r:id="rId16"/>
    <p:sldId id="272" r:id="rId17"/>
    <p:sldId id="276" r:id="rId18"/>
    <p:sldId id="275" r:id="rId19"/>
    <p:sldId id="278" r:id="rId20"/>
    <p:sldId id="282" r:id="rId21"/>
    <p:sldId id="284" r:id="rId22"/>
    <p:sldId id="300" r:id="rId23"/>
    <p:sldId id="301" r:id="rId24"/>
    <p:sldId id="302" r:id="rId25"/>
    <p:sldId id="303" r:id="rId26"/>
    <p:sldId id="286" r:id="rId27"/>
    <p:sldId id="287" r:id="rId28"/>
    <p:sldId id="288" r:id="rId29"/>
    <p:sldId id="290" r:id="rId30"/>
    <p:sldId id="289" r:id="rId31"/>
    <p:sldId id="309" r:id="rId32"/>
    <p:sldId id="322" r:id="rId33"/>
    <p:sldId id="323" r:id="rId34"/>
    <p:sldId id="324" r:id="rId35"/>
    <p:sldId id="313" r:id="rId36"/>
    <p:sldId id="310" r:id="rId37"/>
    <p:sldId id="311" r:id="rId38"/>
    <p:sldId id="266" r:id="rId39"/>
    <p:sldId id="327" r:id="rId40"/>
    <p:sldId id="332" r:id="rId41"/>
    <p:sldId id="328" r:id="rId42"/>
    <p:sldId id="329" r:id="rId43"/>
    <p:sldId id="331" r:id="rId44"/>
    <p:sldId id="267" r:id="rId45"/>
    <p:sldId id="330" r:id="rId46"/>
    <p:sldId id="325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4703"/>
  </p:normalViewPr>
  <p:slideViewPr>
    <p:cSldViewPr snapToGrid="0" snapToObjects="1">
      <p:cViewPr>
        <p:scale>
          <a:sx n="100" d="100"/>
          <a:sy n="100" d="100"/>
        </p:scale>
        <p:origin x="-202" y="-120"/>
      </p:cViewPr>
      <p:guideLst>
        <p:guide orient="horz" pos="28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90046642319174"/>
          <c:y val="4.8946226413458055E-2"/>
          <c:w val="0.75634935775917234"/>
          <c:h val="0.812164301777952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OECD!$B$5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OECD!$A$6:$A$16</c:f>
              <c:strCache>
                <c:ptCount val="11"/>
                <c:pt idx="0">
                  <c:v>Greece</c:v>
                </c:pt>
                <c:pt idx="1">
                  <c:v>United States</c:v>
                </c:pt>
                <c:pt idx="2">
                  <c:v>Italy</c:v>
                </c:pt>
                <c:pt idx="3">
                  <c:v>Mexico</c:v>
                </c:pt>
                <c:pt idx="4">
                  <c:v>United Kingdom</c:v>
                </c:pt>
                <c:pt idx="5">
                  <c:v>Canada</c:v>
                </c:pt>
                <c:pt idx="6">
                  <c:v>Australia </c:v>
                </c:pt>
                <c:pt idx="7">
                  <c:v>OECD</c:v>
                </c:pt>
                <c:pt idx="8">
                  <c:v>Germany</c:v>
                </c:pt>
                <c:pt idx="9">
                  <c:v>France</c:v>
                </c:pt>
                <c:pt idx="10">
                  <c:v>Japan</c:v>
                </c:pt>
              </c:strCache>
            </c:strRef>
          </c:cat>
          <c:val>
            <c:numRef>
              <c:f>OECD!$B$6:$B$16</c:f>
              <c:numCache>
                <c:formatCode>General</c:formatCode>
                <c:ptCount val="11"/>
                <c:pt idx="0">
                  <c:v>37</c:v>
                </c:pt>
                <c:pt idx="1">
                  <c:v>35.9</c:v>
                </c:pt>
                <c:pt idx="2">
                  <c:v>30.9</c:v>
                </c:pt>
                <c:pt idx="3">
                  <c:v>29</c:v>
                </c:pt>
                <c:pt idx="4">
                  <c:v>26.6</c:v>
                </c:pt>
                <c:pt idx="5">
                  <c:v>26.1</c:v>
                </c:pt>
                <c:pt idx="6">
                  <c:v>24</c:v>
                </c:pt>
                <c:pt idx="7">
                  <c:v>21.4</c:v>
                </c:pt>
                <c:pt idx="8">
                  <c:v>17.600000000000001</c:v>
                </c:pt>
                <c:pt idx="9">
                  <c:v>14.9</c:v>
                </c:pt>
                <c:pt idx="10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6904320"/>
        <c:axId val="37803520"/>
      </c:barChart>
      <c:catAx>
        <c:axId val="36904320"/>
        <c:scaling>
          <c:orientation val="minMax"/>
        </c:scaling>
        <c:delete val="1"/>
        <c:axPos val="r"/>
        <c:majorTickMark val="out"/>
        <c:minorTickMark val="none"/>
        <c:tickLblPos val="nextTo"/>
        <c:crossAx val="37803520"/>
        <c:crosses val="autoZero"/>
        <c:auto val="1"/>
        <c:lblAlgn val="ctr"/>
        <c:lblOffset val="100"/>
        <c:noMultiLvlLbl val="0"/>
      </c:catAx>
      <c:valAx>
        <c:axId val="37803520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crossAx val="36904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93478814332086E-2"/>
          <c:y val="6.56733012540099E-2"/>
          <c:w val="0.90345055077172731"/>
          <c:h val="0.81834682123067948"/>
        </c:manualLayout>
      </c:layout>
      <c:lineChart>
        <c:grouping val="standard"/>
        <c:varyColors val="0"/>
        <c:ser>
          <c:idx val="0"/>
          <c:order val="0"/>
          <c:tx>
            <c:strRef>
              <c:f>'Sug Drink'!$A$5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Pt>
            <c:idx val="3"/>
            <c:bubble3D val="0"/>
            <c:spPr>
              <a:ln>
                <a:noFill/>
              </a:ln>
            </c:spPr>
          </c:dPt>
          <c:dLbls>
            <c:dLbl>
              <c:idx val="0"/>
              <c:layout>
                <c:manualLayout>
                  <c:x val="-5.1671244352399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'Sug Drink'!$B$4:$F$4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'Sug Drink'!$B$5:$F$5</c:f>
              <c:numCache>
                <c:formatCode>General</c:formatCode>
                <c:ptCount val="5"/>
                <c:pt idx="0">
                  <c:v>62.1</c:v>
                </c:pt>
                <c:pt idx="1">
                  <c:v>57.3</c:v>
                </c:pt>
                <c:pt idx="2">
                  <c:v>55.8</c:v>
                </c:pt>
                <c:pt idx="3">
                  <c:v>46.2</c:v>
                </c:pt>
                <c:pt idx="4">
                  <c:v>44.3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'Sug Drink'!$A$6</c:f>
              <c:strCache>
                <c:ptCount val="1"/>
                <c:pt idx="0">
                  <c:v>Brooklyn</c:v>
                </c:pt>
              </c:strCache>
            </c:strRef>
          </c:tx>
          <c:dPt>
            <c:idx val="3"/>
            <c:bubble3D val="0"/>
            <c:spPr>
              <a:ln>
                <a:noFill/>
              </a:ln>
            </c:spPr>
          </c:dPt>
          <c:cat>
            <c:numRef>
              <c:f>'Sug Drink'!$B$4:$F$4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'Sug Drink'!$B$6:$F$6</c:f>
              <c:numCache>
                <c:formatCode>General</c:formatCode>
                <c:ptCount val="5"/>
                <c:pt idx="0">
                  <c:v>54.4</c:v>
                </c:pt>
                <c:pt idx="1">
                  <c:v>55.3</c:v>
                </c:pt>
                <c:pt idx="2">
                  <c:v>50</c:v>
                </c:pt>
                <c:pt idx="3">
                  <c:v>38.4</c:v>
                </c:pt>
                <c:pt idx="4">
                  <c:v>41.9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'Sug Drink'!$A$7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noFill/>
            </a:ln>
          </c:spPr>
          <c:cat>
            <c:numRef>
              <c:f>'Sug Drink'!$B$4:$F$4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'Sug Drink'!$B$7:$F$7</c:f>
              <c:numCache>
                <c:formatCode>General</c:formatCode>
                <c:ptCount val="5"/>
                <c:pt idx="0">
                  <c:v>53</c:v>
                </c:pt>
                <c:pt idx="1">
                  <c:v>52.7</c:v>
                </c:pt>
                <c:pt idx="2">
                  <c:v>48.5</c:v>
                </c:pt>
                <c:pt idx="3">
                  <c:v>41.4</c:v>
                </c:pt>
                <c:pt idx="4">
                  <c:v>38.4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'Sug Drink'!$A$8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Pt>
            <c:idx val="3"/>
            <c:bubble3D val="0"/>
            <c:spPr>
              <a:ln>
                <a:noFill/>
              </a:ln>
            </c:spPr>
          </c:dPt>
          <c:cat>
            <c:numRef>
              <c:f>'Sug Drink'!$B$4:$F$4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'Sug Drink'!$B$8:$F$8</c:f>
              <c:numCache>
                <c:formatCode>General</c:formatCode>
                <c:ptCount val="5"/>
                <c:pt idx="0">
                  <c:v>58.4</c:v>
                </c:pt>
                <c:pt idx="1">
                  <c:v>49.9</c:v>
                </c:pt>
                <c:pt idx="2">
                  <c:v>48.6</c:v>
                </c:pt>
                <c:pt idx="3">
                  <c:v>41.8</c:v>
                </c:pt>
                <c:pt idx="4">
                  <c:v>36.200000000000003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'Sug Drink'!$A$9</c:f>
              <c:strCache>
                <c:ptCount val="1"/>
                <c:pt idx="0">
                  <c:v>Staten Island</c:v>
                </c:pt>
              </c:strCache>
            </c:strRef>
          </c:tx>
          <c:dPt>
            <c:idx val="3"/>
            <c:bubble3D val="0"/>
            <c:spPr>
              <a:ln>
                <a:noFill/>
              </a:ln>
            </c:spPr>
          </c:dPt>
          <c:cat>
            <c:numRef>
              <c:f>'Sug Drink'!$B$4:$F$4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'Sug Drink'!$B$9:$F$9</c:f>
              <c:numCache>
                <c:formatCode>General</c:formatCode>
                <c:ptCount val="5"/>
                <c:pt idx="0">
                  <c:v>56.2</c:v>
                </c:pt>
                <c:pt idx="1">
                  <c:v>54.6</c:v>
                </c:pt>
                <c:pt idx="2">
                  <c:v>49.4</c:v>
                </c:pt>
                <c:pt idx="3">
                  <c:v>40.200000000000003</c:v>
                </c:pt>
                <c:pt idx="4">
                  <c:v>34.200000000000003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287424"/>
        <c:axId val="57288960"/>
      </c:lineChart>
      <c:catAx>
        <c:axId val="5728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7288960"/>
        <c:crosses val="autoZero"/>
        <c:auto val="1"/>
        <c:lblAlgn val="ctr"/>
        <c:lblOffset val="100"/>
        <c:noMultiLvlLbl val="0"/>
      </c:catAx>
      <c:valAx>
        <c:axId val="572889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</a:t>
                </a:r>
                <a:r>
                  <a:rPr lang="en-US" baseline="0"/>
                  <a:t> of Youth Consuming 1 or more Sugary Drinks in the Past 7 Days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1.268817204301075E-3"/>
              <c:y val="8.824948964712744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7287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556319544563972"/>
          <c:y val="2.7777777777777776E-2"/>
          <c:w val="0.78145562086429332"/>
          <c:h val="9.492381160688245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67585592054773E-2"/>
          <c:y val="5.6414041994750655E-2"/>
          <c:w val="0.8754768932431708"/>
          <c:h val="0.85075422863808692"/>
        </c:manualLayout>
      </c:layout>
      <c:lineChart>
        <c:grouping val="standard"/>
        <c:varyColors val="0"/>
        <c:ser>
          <c:idx val="0"/>
          <c:order val="0"/>
          <c:tx>
            <c:strRef>
              <c:f>'Sug D Sex'!$A$4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7.46683343778835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'Sug D Sex'!$B$3:$F$3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'Sug D Sex'!$B$4:$F$4</c:f>
              <c:numCache>
                <c:formatCode>General</c:formatCode>
                <c:ptCount val="5"/>
                <c:pt idx="0">
                  <c:v>59.3</c:v>
                </c:pt>
                <c:pt idx="1">
                  <c:v>57</c:v>
                </c:pt>
                <c:pt idx="2">
                  <c:v>53.6</c:v>
                </c:pt>
                <c:pt idx="3">
                  <c:v>43.8</c:v>
                </c:pt>
                <c:pt idx="4">
                  <c:v>41.9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'Sug D Sex'!$A$5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7.22222222222222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'Sug D Sex'!$B$3:$F$3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'Sug D Sex'!$B$5:$F$5</c:f>
              <c:numCache>
                <c:formatCode>General</c:formatCode>
                <c:ptCount val="5"/>
                <c:pt idx="0">
                  <c:v>65</c:v>
                </c:pt>
                <c:pt idx="1">
                  <c:v>57.6</c:v>
                </c:pt>
                <c:pt idx="2">
                  <c:v>58</c:v>
                </c:pt>
                <c:pt idx="3">
                  <c:v>48.8</c:v>
                </c:pt>
                <c:pt idx="4">
                  <c:v>46.6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089024"/>
        <c:axId val="95090560"/>
      </c:lineChart>
      <c:catAx>
        <c:axId val="9508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5090560"/>
        <c:crosses val="autoZero"/>
        <c:auto val="1"/>
        <c:lblAlgn val="ctr"/>
        <c:lblOffset val="100"/>
        <c:noMultiLvlLbl val="0"/>
      </c:catAx>
      <c:valAx>
        <c:axId val="950905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Youth Consuming 1</a:t>
                </a:r>
                <a:r>
                  <a:rPr lang="en-US" baseline="0"/>
                  <a:t> or more Sugary Drinks in past 7 Days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9.6393083727646881E-3"/>
              <c:y val="0.106825653900109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508902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246562329303916E-2"/>
          <c:y val="3.0805145722008785E-2"/>
          <c:w val="0.91648248509748975"/>
          <c:h val="0.83471199716363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'Sug D 15'!$B$2</c:f>
              <c:strCache>
                <c:ptCount val="1"/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'Sug D 15'!$A$3:$A$15</c:f>
              <c:strCache>
                <c:ptCount val="13"/>
                <c:pt idx="0">
                  <c:v>Female</c:v>
                </c:pt>
                <c:pt idx="1">
                  <c:v>Male</c:v>
                </c:pt>
                <c:pt idx="3">
                  <c:v>&lt;14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18+</c:v>
                </c:pt>
                <c:pt idx="9">
                  <c:v>Non-Hispanic White</c:v>
                </c:pt>
                <c:pt idx="10">
                  <c:v>Non-Hispanic Black</c:v>
                </c:pt>
                <c:pt idx="11">
                  <c:v>Hispanic</c:v>
                </c:pt>
                <c:pt idx="12">
                  <c:v>Asian</c:v>
                </c:pt>
              </c:strCache>
            </c:strRef>
          </c:cat>
          <c:val>
            <c:numRef>
              <c:f>'Sug D 15'!$B$3:$B$15</c:f>
              <c:numCache>
                <c:formatCode>General</c:formatCode>
                <c:ptCount val="13"/>
                <c:pt idx="0">
                  <c:v>41.9</c:v>
                </c:pt>
                <c:pt idx="1">
                  <c:v>46.6</c:v>
                </c:pt>
                <c:pt idx="3">
                  <c:v>46.9</c:v>
                </c:pt>
                <c:pt idx="4">
                  <c:v>42.8</c:v>
                </c:pt>
                <c:pt idx="5">
                  <c:v>43.5</c:v>
                </c:pt>
                <c:pt idx="6">
                  <c:v>45.7</c:v>
                </c:pt>
                <c:pt idx="7">
                  <c:v>39.299999999999997</c:v>
                </c:pt>
                <c:pt idx="9">
                  <c:v>30.9</c:v>
                </c:pt>
                <c:pt idx="10">
                  <c:v>49.1</c:v>
                </c:pt>
                <c:pt idx="11">
                  <c:v>44.2</c:v>
                </c:pt>
                <c:pt idx="12">
                  <c:v>28.5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96205440"/>
        <c:axId val="96215424"/>
      </c:barChart>
      <c:catAx>
        <c:axId val="9620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96215424"/>
        <c:crosses val="autoZero"/>
        <c:auto val="1"/>
        <c:lblAlgn val="ctr"/>
        <c:lblOffset val="100"/>
        <c:noMultiLvlLbl val="0"/>
      </c:catAx>
      <c:valAx>
        <c:axId val="96215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Youth Consuming</a:t>
                </a:r>
                <a:r>
                  <a:rPr lang="en-US" baseline="0"/>
                  <a:t> 1 or more Sugary Drink in past 7 Days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6.0913705583756344E-3"/>
              <c:y val="0.15180167473948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6205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55657385266492E-2"/>
          <c:y val="4.2908610348818418E-2"/>
          <c:w val="0.89340817150079876"/>
          <c:h val="0.85155521529272094"/>
        </c:manualLayout>
      </c:layout>
      <c:lineChart>
        <c:grouping val="standard"/>
        <c:varyColors val="0"/>
        <c:ser>
          <c:idx val="0"/>
          <c:order val="0"/>
          <c:tx>
            <c:strRef>
              <c:f>Soda!$A$4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Soda!$B$3:$G$3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Soda!$B$4:$G$4</c:f>
              <c:numCache>
                <c:formatCode>General</c:formatCode>
                <c:ptCount val="6"/>
                <c:pt idx="0">
                  <c:v>33.200000000000003</c:v>
                </c:pt>
                <c:pt idx="1">
                  <c:v>28.8</c:v>
                </c:pt>
                <c:pt idx="2">
                  <c:v>25.2</c:v>
                </c:pt>
                <c:pt idx="3">
                  <c:v>23</c:v>
                </c:pt>
                <c:pt idx="4">
                  <c:v>19.2</c:v>
                </c:pt>
                <c:pt idx="5">
                  <c:v>19.5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Soda!$A$5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Soda!$B$3:$G$3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Soda!$B$5:$G$5</c:f>
              <c:numCache>
                <c:formatCode>General</c:formatCode>
                <c:ptCount val="6"/>
                <c:pt idx="0">
                  <c:v>25</c:v>
                </c:pt>
                <c:pt idx="1">
                  <c:v>22.4</c:v>
                </c:pt>
                <c:pt idx="2">
                  <c:v>23.4</c:v>
                </c:pt>
                <c:pt idx="3">
                  <c:v>20</c:v>
                </c:pt>
                <c:pt idx="4">
                  <c:v>15</c:v>
                </c:pt>
                <c:pt idx="5">
                  <c:v>16.8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Soda!$A$6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Soda!$B$3:$G$3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Soda!$B$6:$G$6</c:f>
              <c:numCache>
                <c:formatCode>General</c:formatCode>
                <c:ptCount val="6"/>
                <c:pt idx="0">
                  <c:v>31.2</c:v>
                </c:pt>
                <c:pt idx="1">
                  <c:v>20.7</c:v>
                </c:pt>
                <c:pt idx="2">
                  <c:v>22.3</c:v>
                </c:pt>
                <c:pt idx="3">
                  <c:v>21</c:v>
                </c:pt>
                <c:pt idx="4">
                  <c:v>13.8</c:v>
                </c:pt>
                <c:pt idx="5">
                  <c:v>13.2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Soda!$A$7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Soda!$B$3:$G$3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Soda!$B$7:$G$7</c:f>
              <c:numCache>
                <c:formatCode>General</c:formatCode>
                <c:ptCount val="6"/>
                <c:pt idx="0">
                  <c:v>26.4</c:v>
                </c:pt>
                <c:pt idx="1">
                  <c:v>23.1</c:v>
                </c:pt>
                <c:pt idx="2">
                  <c:v>18.5</c:v>
                </c:pt>
                <c:pt idx="3">
                  <c:v>19.8</c:v>
                </c:pt>
                <c:pt idx="4">
                  <c:v>15.5</c:v>
                </c:pt>
                <c:pt idx="5">
                  <c:v>14.5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Soda!$A$8</c:f>
              <c:strCache>
                <c:ptCount val="1"/>
                <c:pt idx="0">
                  <c:v>Staten Island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Soda!$B$3:$G$3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Soda!$B$8:$G$8</c:f>
              <c:numCache>
                <c:formatCode>General</c:formatCode>
                <c:ptCount val="6"/>
                <c:pt idx="0">
                  <c:v>33.299999999999997</c:v>
                </c:pt>
                <c:pt idx="1">
                  <c:v>24.5</c:v>
                </c:pt>
                <c:pt idx="2">
                  <c:v>22.3</c:v>
                </c:pt>
                <c:pt idx="3">
                  <c:v>23.5</c:v>
                </c:pt>
                <c:pt idx="4">
                  <c:v>15.7</c:v>
                </c:pt>
                <c:pt idx="5">
                  <c:v>15.3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59936"/>
        <c:axId val="99961472"/>
      </c:lineChart>
      <c:catAx>
        <c:axId val="9995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961472"/>
        <c:crosses val="autoZero"/>
        <c:auto val="1"/>
        <c:lblAlgn val="ctr"/>
        <c:lblOffset val="100"/>
        <c:noMultiLvlLbl val="0"/>
      </c:catAx>
      <c:valAx>
        <c:axId val="99961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 of Youth Consuming</a:t>
                </a:r>
                <a:r>
                  <a:rPr lang="en-US" sz="1100" baseline="0"/>
                  <a:t> 1 or more sodas in the last 7 days</a:t>
                </a:r>
                <a:endParaRPr lang="en-US" sz="11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9599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03320611406497E-2"/>
          <c:y val="5.1784412365121019E-2"/>
          <c:w val="0.89038712860058156"/>
          <c:h val="0.8534746227571548"/>
        </c:manualLayout>
      </c:layout>
      <c:lineChart>
        <c:grouping val="standard"/>
        <c:varyColors val="0"/>
        <c:ser>
          <c:idx val="0"/>
          <c:order val="0"/>
          <c:tx>
            <c:strRef>
              <c:f>'Soda Sex'!$A$4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6.4935064935064929E-2"/>
                  <c:y val="4.6296296296296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'Soda Sex'!$B$3:$G$3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'Soda Sex'!$B$4:$G$4</c:f>
              <c:numCache>
                <c:formatCode>General</c:formatCode>
                <c:ptCount val="6"/>
                <c:pt idx="0">
                  <c:v>32.200000000000003</c:v>
                </c:pt>
                <c:pt idx="1">
                  <c:v>29.8</c:v>
                </c:pt>
                <c:pt idx="2">
                  <c:v>25.4</c:v>
                </c:pt>
                <c:pt idx="3">
                  <c:v>22.4</c:v>
                </c:pt>
                <c:pt idx="4">
                  <c:v>18.5</c:v>
                </c:pt>
                <c:pt idx="5">
                  <c:v>18.899999999999999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'Soda Sex'!$A$5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6.4935064935064929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'Soda Sex'!$B$3:$G$3</c:f>
              <c:numCache>
                <c:formatCode>General</c:formatCode>
                <c:ptCount val="6"/>
                <c:pt idx="0">
                  <c:v>2005</c:v>
                </c:pt>
                <c:pt idx="1">
                  <c:v>2007</c:v>
                </c:pt>
                <c:pt idx="2">
                  <c:v>2009</c:v>
                </c:pt>
                <c:pt idx="3">
                  <c:v>2011</c:v>
                </c:pt>
                <c:pt idx="4">
                  <c:v>2013</c:v>
                </c:pt>
                <c:pt idx="5">
                  <c:v>2015</c:v>
                </c:pt>
              </c:numCache>
            </c:numRef>
          </c:cat>
          <c:val>
            <c:numRef>
              <c:f>'Soda Sex'!$B$5:$G$5</c:f>
              <c:numCache>
                <c:formatCode>General</c:formatCode>
                <c:ptCount val="6"/>
                <c:pt idx="0">
                  <c:v>34.299999999999997</c:v>
                </c:pt>
                <c:pt idx="1">
                  <c:v>27.2</c:v>
                </c:pt>
                <c:pt idx="2">
                  <c:v>24.9</c:v>
                </c:pt>
                <c:pt idx="3">
                  <c:v>23.7</c:v>
                </c:pt>
                <c:pt idx="4">
                  <c:v>19.899999999999999</c:v>
                </c:pt>
                <c:pt idx="5">
                  <c:v>20.399999999999999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05120"/>
        <c:axId val="108406656"/>
      </c:lineChart>
      <c:catAx>
        <c:axId val="108405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8406656"/>
        <c:crosses val="autoZero"/>
        <c:auto val="1"/>
        <c:lblAlgn val="ctr"/>
        <c:lblOffset val="100"/>
        <c:noMultiLvlLbl val="0"/>
      </c:catAx>
      <c:valAx>
        <c:axId val="1084066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 of Youth Consuming</a:t>
                </a:r>
                <a:r>
                  <a:rPr lang="en-US" sz="1100" baseline="0"/>
                  <a:t> 1 or more Sodas in the Last 7 Days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3.4415584415584417E-3"/>
              <c:y val="8.13050452026830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840512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236387582490469E-2"/>
          <c:y val="3.3323426043099777E-2"/>
          <c:w val="0.92478175819656183"/>
          <c:h val="0.84549284683431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'Soda 15'!$B$2</c:f>
              <c:strCache>
                <c:ptCount val="1"/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'Soda 15'!$A$3:$A$15</c:f>
              <c:strCache>
                <c:ptCount val="13"/>
                <c:pt idx="0">
                  <c:v>Female</c:v>
                </c:pt>
                <c:pt idx="1">
                  <c:v>Male</c:v>
                </c:pt>
                <c:pt idx="3">
                  <c:v>&lt;14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18+</c:v>
                </c:pt>
                <c:pt idx="9">
                  <c:v>Hispanic</c:v>
                </c:pt>
                <c:pt idx="10">
                  <c:v>Non-Hispanic Black</c:v>
                </c:pt>
                <c:pt idx="11">
                  <c:v>Non-Hispanic White</c:v>
                </c:pt>
                <c:pt idx="12">
                  <c:v>Asian</c:v>
                </c:pt>
              </c:strCache>
            </c:strRef>
          </c:cat>
          <c:val>
            <c:numRef>
              <c:f>'Soda 15'!$B$3:$B$15</c:f>
              <c:numCache>
                <c:formatCode>General</c:formatCode>
                <c:ptCount val="13"/>
                <c:pt idx="0">
                  <c:v>18.899999999999999</c:v>
                </c:pt>
                <c:pt idx="1">
                  <c:v>20.399999999999999</c:v>
                </c:pt>
                <c:pt idx="3">
                  <c:v>17.3</c:v>
                </c:pt>
                <c:pt idx="4">
                  <c:v>21</c:v>
                </c:pt>
                <c:pt idx="5">
                  <c:v>18.3</c:v>
                </c:pt>
                <c:pt idx="6">
                  <c:v>20.3</c:v>
                </c:pt>
                <c:pt idx="7">
                  <c:v>24.9</c:v>
                </c:pt>
                <c:pt idx="9">
                  <c:v>19.600000000000001</c:v>
                </c:pt>
                <c:pt idx="10">
                  <c:v>20.6</c:v>
                </c:pt>
                <c:pt idx="11">
                  <c:v>0</c:v>
                </c:pt>
                <c:pt idx="12">
                  <c:v>11.4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9259008"/>
        <c:axId val="109281280"/>
      </c:barChart>
      <c:catAx>
        <c:axId val="109259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281280"/>
        <c:crosses val="autoZero"/>
        <c:auto val="1"/>
        <c:lblAlgn val="ctr"/>
        <c:lblOffset val="100"/>
        <c:noMultiLvlLbl val="0"/>
      </c:catAx>
      <c:valAx>
        <c:axId val="1092812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/>
                  <a:t>Percent of Youth Consuming</a:t>
                </a:r>
                <a:r>
                  <a:rPr lang="en-US" sz="1100" baseline="0" dirty="0"/>
                  <a:t> </a:t>
                </a:r>
                <a:r>
                  <a:rPr lang="en-US" sz="1100" baseline="0" dirty="0" smtClean="0"/>
                  <a:t>≥1 Sodas </a:t>
                </a:r>
                <a:r>
                  <a:rPr lang="en-US" sz="1100" baseline="0" dirty="0"/>
                  <a:t>in the Last 7 Days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5.8305846464425893E-3"/>
              <c:y val="5.281157661756939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259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77222969080081E-2"/>
          <c:y val="0.18252687008137825"/>
          <c:w val="0.64117582101017856"/>
          <c:h val="0.786679638176177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1 to 4</c:v>
                </c:pt>
                <c:pt idx="2">
                  <c:v>≥5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77.3</c:v>
                </c:pt>
                <c:pt idx="2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05007681966581"/>
          <c:y val="0.35836652054573415"/>
          <c:w val="0.28384506433647011"/>
          <c:h val="0.289716485333564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58995544964772"/>
          <c:y val="0.12951856478405316"/>
          <c:w val="0.85031793928719435"/>
          <c:h val="0.78787827242524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5.6</c:v>
                </c:pt>
                <c:pt idx="2">
                  <c:v>7.9</c:v>
                </c:pt>
                <c:pt idx="6">
                  <c:v>6.3</c:v>
                </c:pt>
                <c:pt idx="7">
                  <c:v>9.8000000000000007</c:v>
                </c:pt>
                <c:pt idx="8">
                  <c:v>8.1999999999999993</c:v>
                </c:pt>
                <c:pt idx="9">
                  <c:v>7</c:v>
                </c:pt>
                <c:pt idx="10">
                  <c:v>6.3</c:v>
                </c:pt>
                <c:pt idx="11">
                  <c:v>7.9</c:v>
                </c:pt>
                <c:pt idx="12">
                  <c:v>7.1</c:v>
                </c:pt>
                <c:pt idx="13">
                  <c:v>5.8</c:v>
                </c:pt>
                <c:pt idx="14">
                  <c:v>5.7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9.4</c:v>
                </c:pt>
                <c:pt idx="2">
                  <c:v>9.3000000000000007</c:v>
                </c:pt>
                <c:pt idx="6">
                  <c:v>10.4</c:v>
                </c:pt>
                <c:pt idx="7">
                  <c:v>9.4</c:v>
                </c:pt>
                <c:pt idx="8">
                  <c:v>11.1</c:v>
                </c:pt>
                <c:pt idx="9">
                  <c:v>9.4</c:v>
                </c:pt>
                <c:pt idx="10">
                  <c:v>9</c:v>
                </c:pt>
                <c:pt idx="11">
                  <c:v>10.5</c:v>
                </c:pt>
                <c:pt idx="12">
                  <c:v>9.9</c:v>
                </c:pt>
                <c:pt idx="13">
                  <c:v>10.7</c:v>
                </c:pt>
                <c:pt idx="14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11.7</c:v>
                </c:pt>
                <c:pt idx="2">
                  <c:v>14.9</c:v>
                </c:pt>
                <c:pt idx="6">
                  <c:v>13.6</c:v>
                </c:pt>
                <c:pt idx="7">
                  <c:v>15.1</c:v>
                </c:pt>
                <c:pt idx="8">
                  <c:v>16.8</c:v>
                </c:pt>
                <c:pt idx="9">
                  <c:v>16.399999999999999</c:v>
                </c:pt>
                <c:pt idx="10">
                  <c:v>13.1</c:v>
                </c:pt>
                <c:pt idx="11">
                  <c:v>16</c:v>
                </c:pt>
                <c:pt idx="12">
                  <c:v>14.6</c:v>
                </c:pt>
                <c:pt idx="13">
                  <c:v>15.7</c:v>
                </c:pt>
                <c:pt idx="14">
                  <c:v>15.1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9.3000000000000007</c:v>
                </c:pt>
                <c:pt idx="2">
                  <c:v>9</c:v>
                </c:pt>
                <c:pt idx="6">
                  <c:v>6.8</c:v>
                </c:pt>
                <c:pt idx="7">
                  <c:v>10.6</c:v>
                </c:pt>
                <c:pt idx="8">
                  <c:v>12.6</c:v>
                </c:pt>
                <c:pt idx="9">
                  <c:v>9.4</c:v>
                </c:pt>
                <c:pt idx="10">
                  <c:v>9.8000000000000007</c:v>
                </c:pt>
                <c:pt idx="11">
                  <c:v>9.6999999999999993</c:v>
                </c:pt>
                <c:pt idx="12">
                  <c:v>8.9</c:v>
                </c:pt>
                <c:pt idx="13">
                  <c:v>9.6999999999999993</c:v>
                </c:pt>
                <c:pt idx="14">
                  <c:v>9.4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12.8</c:v>
                </c:pt>
                <c:pt idx="2">
                  <c:v>9.8000000000000007</c:v>
                </c:pt>
                <c:pt idx="6">
                  <c:v>10</c:v>
                </c:pt>
                <c:pt idx="7">
                  <c:v>10.9</c:v>
                </c:pt>
                <c:pt idx="8">
                  <c:v>13</c:v>
                </c:pt>
                <c:pt idx="9">
                  <c:v>10.1</c:v>
                </c:pt>
                <c:pt idx="10">
                  <c:v>11</c:v>
                </c:pt>
                <c:pt idx="11">
                  <c:v>15.3</c:v>
                </c:pt>
                <c:pt idx="12">
                  <c:v>9.3000000000000007</c:v>
                </c:pt>
                <c:pt idx="13">
                  <c:v>10.9</c:v>
                </c:pt>
                <c:pt idx="14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832448"/>
        <c:axId val="111838336"/>
      </c:lineChart>
      <c:catAx>
        <c:axId val="11183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11838336"/>
        <c:crosses val="autoZero"/>
        <c:auto val="1"/>
        <c:lblAlgn val="ctr"/>
        <c:lblOffset val="100"/>
        <c:noMultiLvlLbl val="0"/>
      </c:catAx>
      <c:valAx>
        <c:axId val="111838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300" b="1" i="0" baseline="0" dirty="0" smtClean="0">
                    <a:effectLst/>
                  </a:rPr>
                  <a:t>Percent of Adults Eating 5 or More Servings of Fruit and/or Vegetables Yesterday</a:t>
                </a:r>
                <a:endParaRPr lang="en-US" sz="13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8.3881578947368404E-3"/>
              <c:y val="9.006777408637872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1832448"/>
        <c:crosses val="autoZero"/>
        <c:crossBetween val="between"/>
      </c:valAx>
    </c:plotArea>
    <c:legend>
      <c:legendPos val="t"/>
      <c:layout/>
      <c:overlay val="0"/>
    </c:legend>
    <c:plotVisOnly val="1"/>
    <c:dispBlanksAs val="span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736973515698E-2"/>
          <c:y val="3.3464393763420697E-2"/>
          <c:w val="0.91443837246947002"/>
          <c:h val="0.7208806060967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'5+'!$A$6:$A$24</c:f>
              <c:strCache>
                <c:ptCount val="19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  <c:pt idx="5">
                  <c:v>Hispanic</c:v>
                </c:pt>
                <c:pt idx="6">
                  <c:v>Non-Hispanic Black</c:v>
                </c:pt>
                <c:pt idx="7">
                  <c:v>Non-Hispanic White</c:v>
                </c:pt>
                <c:pt idx="9">
                  <c:v>Highest poverty</c:v>
                </c:pt>
                <c:pt idx="10">
                  <c:v>High poverty </c:v>
                </c:pt>
                <c:pt idx="11">
                  <c:v>Medium poverty</c:v>
                </c:pt>
                <c:pt idx="12">
                  <c:v>Low poverty</c:v>
                </c:pt>
                <c:pt idx="13">
                  <c:v>Lowest poverty </c:v>
                </c:pt>
                <c:pt idx="15">
                  <c:v>&lt;High school</c:v>
                </c:pt>
                <c:pt idx="16">
                  <c:v>High school</c:v>
                </c:pt>
                <c:pt idx="17">
                  <c:v>Some college</c:v>
                </c:pt>
                <c:pt idx="18">
                  <c:v>College graduate</c:v>
                </c:pt>
              </c:strCache>
            </c:strRef>
          </c:cat>
          <c:val>
            <c:numRef>
              <c:f>'5+'!$B$6:$B$24</c:f>
              <c:numCache>
                <c:formatCode>General</c:formatCode>
                <c:ptCount val="19"/>
                <c:pt idx="0">
                  <c:v>7.6</c:v>
                </c:pt>
                <c:pt idx="1">
                  <c:v>6</c:v>
                </c:pt>
                <c:pt idx="2">
                  <c:v>4</c:v>
                </c:pt>
                <c:pt idx="3">
                  <c:v>6.8</c:v>
                </c:pt>
                <c:pt idx="5">
                  <c:v>3.7</c:v>
                </c:pt>
                <c:pt idx="6">
                  <c:v>5.6</c:v>
                </c:pt>
                <c:pt idx="7">
                  <c:v>12.5</c:v>
                </c:pt>
                <c:pt idx="9">
                  <c:v>3.1</c:v>
                </c:pt>
                <c:pt idx="10">
                  <c:v>2.6</c:v>
                </c:pt>
                <c:pt idx="11">
                  <c:v>10.5</c:v>
                </c:pt>
                <c:pt idx="12">
                  <c:v>10.8</c:v>
                </c:pt>
                <c:pt idx="13">
                  <c:v>12.6</c:v>
                </c:pt>
                <c:pt idx="15">
                  <c:v>2.1</c:v>
                </c:pt>
                <c:pt idx="16">
                  <c:v>6.1</c:v>
                </c:pt>
                <c:pt idx="17">
                  <c:v>6.8</c:v>
                </c:pt>
                <c:pt idx="18">
                  <c:v>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12346240"/>
        <c:axId val="112348544"/>
      </c:barChart>
      <c:catAx>
        <c:axId val="11234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48544"/>
        <c:crosses val="autoZero"/>
        <c:auto val="1"/>
        <c:lblAlgn val="ctr"/>
        <c:lblOffset val="100"/>
        <c:noMultiLvlLbl val="0"/>
      </c:catAx>
      <c:valAx>
        <c:axId val="112348544"/>
        <c:scaling>
          <c:orientation val="minMax"/>
          <c:max val="1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 smtClean="0">
                    <a:solidFill>
                      <a:schemeClr val="tx1"/>
                    </a:solidFill>
                    <a:effectLst/>
                  </a:rPr>
                  <a:t>Percent of Adults Consuming 5 or more Fruit and/or Vegetable Servings</a:t>
                </a:r>
                <a:endParaRPr lang="en-US" sz="110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4.8888894021581197E-3"/>
              <c:y val="4.11869461703640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4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8867934552023E-3"/>
          <c:y val="0.20449334388736939"/>
          <c:w val="0.70125151099011052"/>
          <c:h val="0.6678909625752217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1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&lt;1</c:v>
                </c:pt>
                <c:pt idx="2">
                  <c:v>≥1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37.6</c:v>
                </c:pt>
                <c:pt idx="1">
                  <c:v>31.4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905007681966581"/>
          <c:y val="0.35836652054573415"/>
          <c:w val="0.28384506433647011"/>
          <c:h val="0.289716485333564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277777777777779E-2"/>
          <c:y val="4.8460940204680697E-2"/>
          <c:w val="0.92405555555555552"/>
          <c:h val="0.83826499427279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OECD!$C$5</c:f>
              <c:strCache>
                <c:ptCount val="1"/>
                <c:pt idx="0">
                  <c:v>Boys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OECD!$A$6:$A$16</c:f>
              <c:strCache>
                <c:ptCount val="11"/>
                <c:pt idx="0">
                  <c:v>Greece</c:v>
                </c:pt>
                <c:pt idx="1">
                  <c:v>United States</c:v>
                </c:pt>
                <c:pt idx="2">
                  <c:v>Italy</c:v>
                </c:pt>
                <c:pt idx="3">
                  <c:v>Mexico</c:v>
                </c:pt>
                <c:pt idx="4">
                  <c:v>United Kingdom</c:v>
                </c:pt>
                <c:pt idx="5">
                  <c:v>Canada</c:v>
                </c:pt>
                <c:pt idx="6">
                  <c:v>Australia </c:v>
                </c:pt>
                <c:pt idx="7">
                  <c:v>OECD</c:v>
                </c:pt>
                <c:pt idx="8">
                  <c:v>Germany</c:v>
                </c:pt>
                <c:pt idx="9">
                  <c:v>France</c:v>
                </c:pt>
                <c:pt idx="10">
                  <c:v>Japan</c:v>
                </c:pt>
              </c:strCache>
            </c:strRef>
          </c:cat>
          <c:val>
            <c:numRef>
              <c:f>OECD!$C$6:$C$16</c:f>
              <c:numCache>
                <c:formatCode>General</c:formatCode>
                <c:ptCount val="11"/>
                <c:pt idx="0">
                  <c:v>45</c:v>
                </c:pt>
                <c:pt idx="1">
                  <c:v>35</c:v>
                </c:pt>
                <c:pt idx="2">
                  <c:v>32.4</c:v>
                </c:pt>
                <c:pt idx="3">
                  <c:v>28.1</c:v>
                </c:pt>
                <c:pt idx="4">
                  <c:v>22.7</c:v>
                </c:pt>
                <c:pt idx="5">
                  <c:v>28.9</c:v>
                </c:pt>
                <c:pt idx="6">
                  <c:v>22</c:v>
                </c:pt>
                <c:pt idx="7">
                  <c:v>22.9</c:v>
                </c:pt>
                <c:pt idx="8">
                  <c:v>22.6</c:v>
                </c:pt>
                <c:pt idx="9">
                  <c:v>13.1</c:v>
                </c:pt>
                <c:pt idx="10">
                  <c:v>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7669120"/>
        <c:axId val="37679104"/>
      </c:barChart>
      <c:catAx>
        <c:axId val="37669120"/>
        <c:scaling>
          <c:orientation val="minMax"/>
        </c:scaling>
        <c:delete val="1"/>
        <c:axPos val="l"/>
        <c:majorTickMark val="out"/>
        <c:minorTickMark val="none"/>
        <c:tickLblPos val="nextTo"/>
        <c:crossAx val="37679104"/>
        <c:crosses val="autoZero"/>
        <c:auto val="1"/>
        <c:lblAlgn val="ctr"/>
        <c:lblOffset val="100"/>
        <c:noMultiLvlLbl val="0"/>
      </c:catAx>
      <c:valAx>
        <c:axId val="376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66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93923819418063E-2"/>
          <c:y val="5.2235613267292758E-2"/>
          <c:w val="0.90109349027890584"/>
          <c:h val="0.865889547692900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46.1</c:v>
                </c:pt>
                <c:pt idx="1">
                  <c:v>40.9</c:v>
                </c:pt>
                <c:pt idx="2">
                  <c:v>40.299999999999997</c:v>
                </c:pt>
                <c:pt idx="3">
                  <c:v>42.1</c:v>
                </c:pt>
                <c:pt idx="4">
                  <c:v>36.299999999999997</c:v>
                </c:pt>
                <c:pt idx="5">
                  <c:v>38.6</c:v>
                </c:pt>
                <c:pt idx="6">
                  <c:v>29.5</c:v>
                </c:pt>
                <c:pt idx="7">
                  <c:v>26.7</c:v>
                </c:pt>
                <c:pt idx="8">
                  <c:v>32.200000000000003</c:v>
                </c:pt>
                <c:pt idx="9">
                  <c:v>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36.9</c:v>
                </c:pt>
                <c:pt idx="1">
                  <c:v>32.1</c:v>
                </c:pt>
                <c:pt idx="2">
                  <c:v>33.799999999999997</c:v>
                </c:pt>
                <c:pt idx="3">
                  <c:v>31.3</c:v>
                </c:pt>
                <c:pt idx="4">
                  <c:v>30.3</c:v>
                </c:pt>
                <c:pt idx="5">
                  <c:v>27.2</c:v>
                </c:pt>
                <c:pt idx="6">
                  <c:v>23.9</c:v>
                </c:pt>
                <c:pt idx="7">
                  <c:v>23.8</c:v>
                </c:pt>
                <c:pt idx="8">
                  <c:v>22.4</c:v>
                </c:pt>
                <c:pt idx="9">
                  <c:v>24.6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27.1</c:v>
                </c:pt>
                <c:pt idx="1">
                  <c:v>25.1</c:v>
                </c:pt>
                <c:pt idx="2">
                  <c:v>24.2</c:v>
                </c:pt>
                <c:pt idx="3">
                  <c:v>20.399999999999999</c:v>
                </c:pt>
                <c:pt idx="4">
                  <c:v>22.6</c:v>
                </c:pt>
                <c:pt idx="5">
                  <c:v>21.3</c:v>
                </c:pt>
                <c:pt idx="6">
                  <c:v>16.2</c:v>
                </c:pt>
                <c:pt idx="7">
                  <c:v>18.8</c:v>
                </c:pt>
                <c:pt idx="8">
                  <c:v>17.3</c:v>
                </c:pt>
                <c:pt idx="9">
                  <c:v>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36</c:v>
                </c:pt>
                <c:pt idx="1">
                  <c:v>33.9</c:v>
                </c:pt>
                <c:pt idx="2">
                  <c:v>29.5</c:v>
                </c:pt>
                <c:pt idx="3">
                  <c:v>29.8</c:v>
                </c:pt>
                <c:pt idx="4">
                  <c:v>30.7</c:v>
                </c:pt>
                <c:pt idx="5">
                  <c:v>28.2</c:v>
                </c:pt>
                <c:pt idx="6">
                  <c:v>24.4</c:v>
                </c:pt>
                <c:pt idx="7">
                  <c:v>21.7</c:v>
                </c:pt>
                <c:pt idx="8">
                  <c:v>24.5</c:v>
                </c:pt>
                <c:pt idx="9">
                  <c:v>20.2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36.9</c:v>
                </c:pt>
                <c:pt idx="1">
                  <c:v>34.700000000000003</c:v>
                </c:pt>
                <c:pt idx="2">
                  <c:v>33.4</c:v>
                </c:pt>
                <c:pt idx="3">
                  <c:v>32</c:v>
                </c:pt>
                <c:pt idx="4">
                  <c:v>34.6</c:v>
                </c:pt>
                <c:pt idx="5">
                  <c:v>30.9</c:v>
                </c:pt>
                <c:pt idx="6">
                  <c:v>22</c:v>
                </c:pt>
                <c:pt idx="7">
                  <c:v>21.3</c:v>
                </c:pt>
                <c:pt idx="8">
                  <c:v>25.3</c:v>
                </c:pt>
                <c:pt idx="9">
                  <c:v>25.5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740736"/>
        <c:axId val="88208128"/>
      </c:lineChart>
      <c:catAx>
        <c:axId val="8274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8208128"/>
        <c:crosses val="autoZero"/>
        <c:auto val="1"/>
        <c:lblAlgn val="ctr"/>
        <c:lblOffset val="100"/>
        <c:noMultiLvlLbl val="0"/>
      </c:catAx>
      <c:valAx>
        <c:axId val="88208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Adults Drinking 1 or More Sugary Beverages Per Day on Average 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0511754098527808E-3"/>
              <c:y val="0.1697311801443299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2740736"/>
        <c:crosses val="autoZero"/>
        <c:crossBetween val="between"/>
        <c:majorUnit val="10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383534977690344E-2"/>
          <c:y val="7.0277074220358449E-2"/>
          <c:w val="0.89888607947269028"/>
          <c:h val="0.828293011039149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49.4</c:v>
                </c:pt>
                <c:pt idx="1">
                  <c:v>43.5</c:v>
                </c:pt>
                <c:pt idx="2">
                  <c:v>45</c:v>
                </c:pt>
                <c:pt idx="3">
                  <c:v>46.5</c:v>
                </c:pt>
                <c:pt idx="4">
                  <c:v>36.6</c:v>
                </c:pt>
                <c:pt idx="5">
                  <c:v>43.8</c:v>
                </c:pt>
                <c:pt idx="6">
                  <c:v>35.1</c:v>
                </c:pt>
                <c:pt idx="7">
                  <c:v>31.5</c:v>
                </c:pt>
                <c:pt idx="8">
                  <c:v>34.700000000000003</c:v>
                </c:pt>
                <c:pt idx="9">
                  <c:v>33.299999999999997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43.4</c:v>
                </c:pt>
                <c:pt idx="1">
                  <c:v>38.799999999999997</c:v>
                </c:pt>
                <c:pt idx="2">
                  <c:v>36.4</c:v>
                </c:pt>
                <c:pt idx="3">
                  <c:v>38.799999999999997</c:v>
                </c:pt>
                <c:pt idx="4">
                  <c:v>36.4</c:v>
                </c:pt>
                <c:pt idx="5">
                  <c:v>35</c:v>
                </c:pt>
                <c:pt idx="6">
                  <c:v>24.9</c:v>
                </c:pt>
                <c:pt idx="7">
                  <c:v>23.1</c:v>
                </c:pt>
                <c:pt idx="8">
                  <c:v>30.1</c:v>
                </c:pt>
                <c:pt idx="9">
                  <c:v>28.9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176768"/>
        <c:axId val="96217344"/>
      </c:lineChart>
      <c:catAx>
        <c:axId val="961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6217344"/>
        <c:crosses val="autoZero"/>
        <c:auto val="1"/>
        <c:lblAlgn val="ctr"/>
        <c:lblOffset val="100"/>
        <c:noMultiLvlLbl val="0"/>
      </c:catAx>
      <c:valAx>
        <c:axId val="962173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b="1" i="0" baseline="0" dirty="0" smtClean="0">
                    <a:effectLst/>
                  </a:rPr>
                  <a:t>Percent of Adults Drinking 1 or More Sugary Beverages Per Day on Average 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1044179604057749E-3"/>
              <c:y val="0.1280908809580846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617676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'Drink 1'!$A$3:$A$21</c:f>
              <c:strCache>
                <c:ptCount val="19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  <c:pt idx="5">
                  <c:v>Non-Hispanic White</c:v>
                </c:pt>
                <c:pt idx="6">
                  <c:v>Non-Hispanic Black</c:v>
                </c:pt>
                <c:pt idx="7">
                  <c:v>Hispanic</c:v>
                </c:pt>
                <c:pt idx="9">
                  <c:v>Highest poverty</c:v>
                </c:pt>
                <c:pt idx="10">
                  <c:v>High poverty </c:v>
                </c:pt>
                <c:pt idx="11">
                  <c:v>Medium poverty</c:v>
                </c:pt>
                <c:pt idx="12">
                  <c:v>Low poverty</c:v>
                </c:pt>
                <c:pt idx="13">
                  <c:v>Lowest poverty </c:v>
                </c:pt>
                <c:pt idx="15">
                  <c:v>Less than High School</c:v>
                </c:pt>
                <c:pt idx="16">
                  <c:v>High School</c:v>
                </c:pt>
                <c:pt idx="17">
                  <c:v>Some College</c:v>
                </c:pt>
                <c:pt idx="18">
                  <c:v>College Graduate</c:v>
                </c:pt>
              </c:strCache>
            </c:strRef>
          </c:cat>
          <c:val>
            <c:numRef>
              <c:f>'Drink 1'!$B$3:$B$21</c:f>
              <c:numCache>
                <c:formatCode>General</c:formatCode>
                <c:ptCount val="19"/>
                <c:pt idx="0">
                  <c:v>44.3</c:v>
                </c:pt>
                <c:pt idx="1">
                  <c:v>36.299999999999997</c:v>
                </c:pt>
                <c:pt idx="2">
                  <c:v>20.9</c:v>
                </c:pt>
                <c:pt idx="3">
                  <c:v>26</c:v>
                </c:pt>
                <c:pt idx="5">
                  <c:v>21.9</c:v>
                </c:pt>
                <c:pt idx="6">
                  <c:v>36.4</c:v>
                </c:pt>
                <c:pt idx="7">
                  <c:v>29.1</c:v>
                </c:pt>
                <c:pt idx="9">
                  <c:v>29.8</c:v>
                </c:pt>
                <c:pt idx="10">
                  <c:v>33.5</c:v>
                </c:pt>
                <c:pt idx="11">
                  <c:v>36.799999999999997</c:v>
                </c:pt>
                <c:pt idx="12">
                  <c:v>25.9</c:v>
                </c:pt>
                <c:pt idx="13">
                  <c:v>20.2</c:v>
                </c:pt>
                <c:pt idx="15">
                  <c:v>32.200000000000003</c:v>
                </c:pt>
                <c:pt idx="16">
                  <c:v>36.700000000000003</c:v>
                </c:pt>
                <c:pt idx="17">
                  <c:v>32.6</c:v>
                </c:pt>
                <c:pt idx="1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00013952"/>
        <c:axId val="100045952"/>
      </c:barChart>
      <c:catAx>
        <c:axId val="10001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45952"/>
        <c:crosses val="autoZero"/>
        <c:auto val="1"/>
        <c:lblAlgn val="ctr"/>
        <c:lblOffset val="100"/>
        <c:noMultiLvlLbl val="0"/>
      </c:catAx>
      <c:valAx>
        <c:axId val="100045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>
                    <a:solidFill>
                      <a:sysClr val="windowText" lastClr="000000"/>
                    </a:solidFill>
                    <a:effectLst/>
                  </a:rPr>
                  <a:t>Percent of Adults Consuming Less Than 1 Sugary Beverage Per Day on Average</a:t>
                </a:r>
                <a:endParaRPr lang="en-US" sz="110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5492457852706301E-3"/>
              <c:y val="4.11663807890223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01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763913098648923E-2"/>
          <c:y val="2.3568453113486789E-2"/>
          <c:w val="0.89157620564605"/>
          <c:h val="0.87197871318812659"/>
        </c:manualLayout>
      </c:layout>
      <c:lineChart>
        <c:grouping val="standard"/>
        <c:varyColors val="0"/>
        <c:ser>
          <c:idx val="0"/>
          <c:order val="0"/>
          <c:tx>
            <c:strRef>
              <c:f>Exercise!$A$3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numRef>
              <c:f>Exercise!$B$2:$F$2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Exercise!$B$3:$F$3</c:f>
              <c:numCache>
                <c:formatCode>General</c:formatCode>
                <c:ptCount val="5"/>
                <c:pt idx="0">
                  <c:v>19.5</c:v>
                </c:pt>
                <c:pt idx="1">
                  <c:v>16.600000000000001</c:v>
                </c:pt>
                <c:pt idx="2">
                  <c:v>19.899999999999999</c:v>
                </c:pt>
                <c:pt idx="3">
                  <c:v>18.8</c:v>
                </c:pt>
                <c:pt idx="4">
                  <c:v>20.9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Exercise!$A$4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Exercise!$B$2:$F$2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Exercise!$B$4:$F$4</c:f>
              <c:numCache>
                <c:formatCode>General</c:formatCode>
                <c:ptCount val="5"/>
                <c:pt idx="0">
                  <c:v>22.3</c:v>
                </c:pt>
                <c:pt idx="1">
                  <c:v>20.2</c:v>
                </c:pt>
                <c:pt idx="2">
                  <c:v>20.399999999999999</c:v>
                </c:pt>
                <c:pt idx="3">
                  <c:v>21.1</c:v>
                </c:pt>
                <c:pt idx="4">
                  <c:v>21.2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Exercise!$A$5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Exercise!$B$2:$F$2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Exercise!$B$5:$F$5</c:f>
              <c:numCache>
                <c:formatCode>General</c:formatCode>
                <c:ptCount val="5"/>
                <c:pt idx="0">
                  <c:v>16.7</c:v>
                </c:pt>
                <c:pt idx="1">
                  <c:v>15.6</c:v>
                </c:pt>
                <c:pt idx="2">
                  <c:v>17.600000000000001</c:v>
                </c:pt>
                <c:pt idx="3">
                  <c:v>15</c:v>
                </c:pt>
                <c:pt idx="4">
                  <c:v>20.5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Exercise!$A$6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Exercise!$B$2:$F$2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Exercise!$B$6:$F$6</c:f>
              <c:numCache>
                <c:formatCode>General</c:formatCode>
                <c:ptCount val="5"/>
                <c:pt idx="0">
                  <c:v>23.2</c:v>
                </c:pt>
                <c:pt idx="1">
                  <c:v>18.2</c:v>
                </c:pt>
                <c:pt idx="2">
                  <c:v>21.5</c:v>
                </c:pt>
                <c:pt idx="3">
                  <c:v>18.2</c:v>
                </c:pt>
                <c:pt idx="4">
                  <c:v>20.399999999999999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Exercise!$A$7</c:f>
              <c:strCache>
                <c:ptCount val="1"/>
                <c:pt idx="0">
                  <c:v>Staten Island</c:v>
                </c:pt>
              </c:strCache>
            </c:strRef>
          </c:tx>
          <c:cat>
            <c:numRef>
              <c:f>Exercise!$B$2:$F$2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Exercise!$B$7:$F$7</c:f>
              <c:numCache>
                <c:formatCode>General</c:formatCode>
                <c:ptCount val="5"/>
                <c:pt idx="0">
                  <c:v>25.4</c:v>
                </c:pt>
                <c:pt idx="1">
                  <c:v>23.6</c:v>
                </c:pt>
                <c:pt idx="2">
                  <c:v>24.7</c:v>
                </c:pt>
                <c:pt idx="3">
                  <c:v>23.3</c:v>
                </c:pt>
                <c:pt idx="4">
                  <c:v>22.6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338624"/>
        <c:axId val="109341312"/>
      </c:lineChart>
      <c:catAx>
        <c:axId val="10933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341312"/>
        <c:crosses val="autoZero"/>
        <c:auto val="1"/>
        <c:lblAlgn val="ctr"/>
        <c:lblOffset val="100"/>
        <c:noMultiLvlLbl val="0"/>
      </c:catAx>
      <c:valAx>
        <c:axId val="109341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</a:t>
                </a:r>
                <a:r>
                  <a:rPr lang="en-US" sz="1100" baseline="0"/>
                  <a:t> of Youth Physically Active for 60 Minutes per day on 7 of last 7 days</a:t>
                </a:r>
                <a:endParaRPr lang="en-US" sz="11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3386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34897000993436E-2"/>
          <c:y val="3.3265893846602494E-2"/>
          <c:w val="0.89904771157849228"/>
          <c:h val="0.85075422863808692"/>
        </c:manualLayout>
      </c:layout>
      <c:lineChart>
        <c:grouping val="standard"/>
        <c:varyColors val="0"/>
        <c:ser>
          <c:idx val="0"/>
          <c:order val="0"/>
          <c:tx>
            <c:strRef>
              <c:f>Sex!$A$3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6.9952305246422888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Sex!$B$2:$F$2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Sex!$B$3:$F$3</c:f>
              <c:numCache>
                <c:formatCode>General</c:formatCode>
                <c:ptCount val="5"/>
                <c:pt idx="0">
                  <c:v>14.1</c:v>
                </c:pt>
                <c:pt idx="1">
                  <c:v>12.1</c:v>
                </c:pt>
                <c:pt idx="2">
                  <c:v>12.8</c:v>
                </c:pt>
                <c:pt idx="3">
                  <c:v>11.9</c:v>
                </c:pt>
                <c:pt idx="4">
                  <c:v>13.1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Sex!$A$4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0"/>
              <c:layout>
                <c:manualLayout>
                  <c:x val="-7.2072072072072071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Sex!$B$2:$F$2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Sex!$B$4:$F$4</c:f>
              <c:numCache>
                <c:formatCode>General</c:formatCode>
                <c:ptCount val="5"/>
                <c:pt idx="0">
                  <c:v>24.9</c:v>
                </c:pt>
                <c:pt idx="1">
                  <c:v>21.7</c:v>
                </c:pt>
                <c:pt idx="2">
                  <c:v>27.1</c:v>
                </c:pt>
                <c:pt idx="3">
                  <c:v>26.2</c:v>
                </c:pt>
                <c:pt idx="4">
                  <c:v>28.9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557248"/>
        <c:axId val="109558784"/>
      </c:lineChart>
      <c:catAx>
        <c:axId val="10955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558784"/>
        <c:crosses val="autoZero"/>
        <c:auto val="1"/>
        <c:lblAlgn val="ctr"/>
        <c:lblOffset val="100"/>
        <c:noMultiLvlLbl val="0"/>
      </c:catAx>
      <c:valAx>
        <c:axId val="109558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 of Youth Physically</a:t>
                </a:r>
                <a:r>
                  <a:rPr lang="en-US" sz="1100" baseline="0"/>
                  <a:t> Active for 60 Minutes throughout the Last Week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7.9134716045304483E-3"/>
              <c:y val="9.988617513655886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55724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023299826354085"/>
          <c:y val="4.1374270387031252E-2"/>
          <c:w val="0.87225115884264737"/>
          <c:h val="0.785807934798179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 15'!$B$1</c:f>
              <c:strCache>
                <c:ptCount val="1"/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'Ex 15'!$A$2:$A$14</c:f>
              <c:strCache>
                <c:ptCount val="13"/>
                <c:pt idx="0">
                  <c:v>Female</c:v>
                </c:pt>
                <c:pt idx="1">
                  <c:v>Male</c:v>
                </c:pt>
                <c:pt idx="3">
                  <c:v>&lt;14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18+</c:v>
                </c:pt>
                <c:pt idx="9">
                  <c:v>Non-Hispanic White</c:v>
                </c:pt>
                <c:pt idx="10">
                  <c:v>Non-Hispanic Black</c:v>
                </c:pt>
                <c:pt idx="11">
                  <c:v>Hispanic</c:v>
                </c:pt>
                <c:pt idx="12">
                  <c:v>Asian</c:v>
                </c:pt>
              </c:strCache>
            </c:strRef>
          </c:cat>
          <c:val>
            <c:numRef>
              <c:f>'Ex 15'!$B$2:$B$14</c:f>
              <c:numCache>
                <c:formatCode>General</c:formatCode>
                <c:ptCount val="13"/>
                <c:pt idx="0">
                  <c:v>13.1</c:v>
                </c:pt>
                <c:pt idx="1">
                  <c:v>28.9</c:v>
                </c:pt>
                <c:pt idx="3">
                  <c:v>19.7</c:v>
                </c:pt>
                <c:pt idx="4">
                  <c:v>22.3</c:v>
                </c:pt>
                <c:pt idx="5">
                  <c:v>23.2</c:v>
                </c:pt>
                <c:pt idx="6">
                  <c:v>19.8</c:v>
                </c:pt>
                <c:pt idx="7">
                  <c:v>15.4</c:v>
                </c:pt>
                <c:pt idx="9">
                  <c:v>23.7</c:v>
                </c:pt>
                <c:pt idx="10">
                  <c:v>25</c:v>
                </c:pt>
                <c:pt idx="11">
                  <c:v>20.6</c:v>
                </c:pt>
                <c:pt idx="12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11881600"/>
        <c:axId val="112355584"/>
      </c:barChart>
      <c:catAx>
        <c:axId val="111881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12355584"/>
        <c:crosses val="autoZero"/>
        <c:auto val="1"/>
        <c:lblAlgn val="ctr"/>
        <c:lblOffset val="100"/>
        <c:noMultiLvlLbl val="0"/>
      </c:catAx>
      <c:valAx>
        <c:axId val="112355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/>
                  <a:t>Percent of Youth Physically</a:t>
                </a:r>
                <a:r>
                  <a:rPr lang="en-US" sz="1100" baseline="0"/>
                  <a:t> Active for 60 Minutes each day of last week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1.5296241659638094E-2"/>
              <c:y val="2.516785078441987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18816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065386394808865E-2"/>
          <c:y val="4.4129318921370467E-2"/>
          <c:w val="0.92392801924770696"/>
          <c:h val="0.873072155579634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1932714830169151E-2"/>
                  <c:y val="3.5187343298036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67.5</c:v>
                </c:pt>
                <c:pt idx="1">
                  <c:v>60.8</c:v>
                </c:pt>
                <c:pt idx="2">
                  <c:v>65.599999999999994</c:v>
                </c:pt>
                <c:pt idx="3">
                  <c:v>67.099999999999994</c:v>
                </c:pt>
                <c:pt idx="6">
                  <c:v>69.2</c:v>
                </c:pt>
                <c:pt idx="7">
                  <c:v>69.5</c:v>
                </c:pt>
                <c:pt idx="8">
                  <c:v>71.3</c:v>
                </c:pt>
                <c:pt idx="9">
                  <c:v>75.2</c:v>
                </c:pt>
                <c:pt idx="10">
                  <c:v>75.3</c:v>
                </c:pt>
                <c:pt idx="11">
                  <c:v>69.8</c:v>
                </c:pt>
                <c:pt idx="12">
                  <c:v>74.8</c:v>
                </c:pt>
                <c:pt idx="13">
                  <c:v>72.599999999999994</c:v>
                </c:pt>
                <c:pt idx="14">
                  <c:v>66.900000000000006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72.3</c:v>
                </c:pt>
                <c:pt idx="1">
                  <c:v>60.7</c:v>
                </c:pt>
                <c:pt idx="2">
                  <c:v>71.5</c:v>
                </c:pt>
                <c:pt idx="3">
                  <c:v>66.5</c:v>
                </c:pt>
                <c:pt idx="6">
                  <c:v>70.400000000000006</c:v>
                </c:pt>
                <c:pt idx="7">
                  <c:v>68.7</c:v>
                </c:pt>
                <c:pt idx="8">
                  <c:v>70.7</c:v>
                </c:pt>
                <c:pt idx="9">
                  <c:v>79.3</c:v>
                </c:pt>
                <c:pt idx="10">
                  <c:v>75.7</c:v>
                </c:pt>
                <c:pt idx="11">
                  <c:v>70.400000000000006</c:v>
                </c:pt>
                <c:pt idx="12">
                  <c:v>73.3</c:v>
                </c:pt>
                <c:pt idx="13">
                  <c:v>72.099999999999994</c:v>
                </c:pt>
                <c:pt idx="14">
                  <c:v>71.099999999999994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79.400000000000006</c:v>
                </c:pt>
                <c:pt idx="1">
                  <c:v>73.7</c:v>
                </c:pt>
                <c:pt idx="2">
                  <c:v>80.3</c:v>
                </c:pt>
                <c:pt idx="3">
                  <c:v>79.7</c:v>
                </c:pt>
                <c:pt idx="6">
                  <c:v>80.2</c:v>
                </c:pt>
                <c:pt idx="7">
                  <c:v>80.900000000000006</c:v>
                </c:pt>
                <c:pt idx="8">
                  <c:v>77.400000000000006</c:v>
                </c:pt>
                <c:pt idx="9">
                  <c:v>86.7</c:v>
                </c:pt>
                <c:pt idx="10">
                  <c:v>83.5</c:v>
                </c:pt>
                <c:pt idx="11">
                  <c:v>80.900000000000006</c:v>
                </c:pt>
                <c:pt idx="12">
                  <c:v>82.6</c:v>
                </c:pt>
                <c:pt idx="13">
                  <c:v>82.1</c:v>
                </c:pt>
                <c:pt idx="14">
                  <c:v>80.2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73.3</c:v>
                </c:pt>
                <c:pt idx="1">
                  <c:v>62.7</c:v>
                </c:pt>
                <c:pt idx="2">
                  <c:v>70.400000000000006</c:v>
                </c:pt>
                <c:pt idx="3">
                  <c:v>69.599999999999994</c:v>
                </c:pt>
                <c:pt idx="6">
                  <c:v>71.900000000000006</c:v>
                </c:pt>
                <c:pt idx="7">
                  <c:v>73</c:v>
                </c:pt>
                <c:pt idx="8">
                  <c:v>71.2</c:v>
                </c:pt>
                <c:pt idx="9">
                  <c:v>77.099999999999994</c:v>
                </c:pt>
                <c:pt idx="10">
                  <c:v>76.400000000000006</c:v>
                </c:pt>
                <c:pt idx="11">
                  <c:v>74.900000000000006</c:v>
                </c:pt>
                <c:pt idx="12">
                  <c:v>73.7</c:v>
                </c:pt>
                <c:pt idx="13">
                  <c:v>71.5</c:v>
                </c:pt>
                <c:pt idx="14">
                  <c:v>68.5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79.2</c:v>
                </c:pt>
                <c:pt idx="1">
                  <c:v>65.2</c:v>
                </c:pt>
                <c:pt idx="2">
                  <c:v>74.7</c:v>
                </c:pt>
                <c:pt idx="3">
                  <c:v>76.400000000000006</c:v>
                </c:pt>
                <c:pt idx="6">
                  <c:v>70.2</c:v>
                </c:pt>
                <c:pt idx="7">
                  <c:v>69.7</c:v>
                </c:pt>
                <c:pt idx="8">
                  <c:v>75.599999999999994</c:v>
                </c:pt>
                <c:pt idx="9">
                  <c:v>75.2</c:v>
                </c:pt>
                <c:pt idx="10">
                  <c:v>80.400000000000006</c:v>
                </c:pt>
                <c:pt idx="11">
                  <c:v>78.599999999999994</c:v>
                </c:pt>
                <c:pt idx="12">
                  <c:v>78.2</c:v>
                </c:pt>
                <c:pt idx="13">
                  <c:v>78.7</c:v>
                </c:pt>
                <c:pt idx="14">
                  <c:v>71.900000000000006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52448"/>
        <c:axId val="114958336"/>
      </c:lineChart>
      <c:catAx>
        <c:axId val="1149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958336"/>
        <c:crosses val="autoZero"/>
        <c:auto val="1"/>
        <c:lblAlgn val="ctr"/>
        <c:lblOffset val="100"/>
        <c:noMultiLvlLbl val="0"/>
      </c:catAx>
      <c:valAx>
        <c:axId val="114958336"/>
        <c:scaling>
          <c:orientation val="minMax"/>
          <c:max val="9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Adults Exercising in the Past 30 Days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2856197559860498E-3"/>
              <c:y val="9.94578463726132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49524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7405977005643588E-2"/>
          <c:y val="0.3762339014174681"/>
          <c:w val="0.56508253626896621"/>
          <c:h val="5.8150121866280421E-2"/>
        </c:manualLayout>
      </c:layout>
      <c:overlay val="0"/>
    </c:legend>
    <c:plotVisOnly val="1"/>
    <c:dispBlanksAs val="span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219739806923031E-2"/>
          <c:y val="4.4129318921370467E-2"/>
          <c:w val="0.92277366583559284"/>
          <c:h val="0.873072155579634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3087068242283328E-2"/>
                  <c:y val="-4.6014218158970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72.400000000000006</c:v>
                </c:pt>
                <c:pt idx="1">
                  <c:v>66</c:v>
                </c:pt>
                <c:pt idx="2">
                  <c:v>70.3</c:v>
                </c:pt>
                <c:pt idx="3">
                  <c:v>72.900000000000006</c:v>
                </c:pt>
                <c:pt idx="6">
                  <c:v>75.7</c:v>
                </c:pt>
                <c:pt idx="7">
                  <c:v>69</c:v>
                </c:pt>
                <c:pt idx="8">
                  <c:v>76.900000000000006</c:v>
                </c:pt>
                <c:pt idx="9">
                  <c:v>79.3</c:v>
                </c:pt>
                <c:pt idx="10">
                  <c:v>76.2</c:v>
                </c:pt>
                <c:pt idx="11">
                  <c:v>72.3</c:v>
                </c:pt>
                <c:pt idx="12">
                  <c:v>73.400000000000006</c:v>
                </c:pt>
                <c:pt idx="13">
                  <c:v>79.400000000000006</c:v>
                </c:pt>
                <c:pt idx="14">
                  <c:v>70.099999999999994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63.6</c:v>
                </c:pt>
                <c:pt idx="1">
                  <c:v>56.8</c:v>
                </c:pt>
                <c:pt idx="2">
                  <c:v>61.9</c:v>
                </c:pt>
                <c:pt idx="3">
                  <c:v>62.6</c:v>
                </c:pt>
                <c:pt idx="6">
                  <c:v>63.7</c:v>
                </c:pt>
                <c:pt idx="7">
                  <c:v>69.900000000000006</c:v>
                </c:pt>
                <c:pt idx="8">
                  <c:v>67</c:v>
                </c:pt>
                <c:pt idx="9">
                  <c:v>71.599999999999994</c:v>
                </c:pt>
                <c:pt idx="10">
                  <c:v>74.5</c:v>
                </c:pt>
                <c:pt idx="11">
                  <c:v>67.7</c:v>
                </c:pt>
                <c:pt idx="12">
                  <c:v>75.400000000000006</c:v>
                </c:pt>
                <c:pt idx="13">
                  <c:v>67.2</c:v>
                </c:pt>
                <c:pt idx="14">
                  <c:v>64.599999999999994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14272"/>
        <c:axId val="116081024"/>
      </c:lineChart>
      <c:catAx>
        <c:axId val="11501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081024"/>
        <c:crosses val="autoZero"/>
        <c:auto val="1"/>
        <c:lblAlgn val="ctr"/>
        <c:lblOffset val="100"/>
        <c:noMultiLvlLbl val="0"/>
      </c:catAx>
      <c:valAx>
        <c:axId val="116081024"/>
        <c:scaling>
          <c:orientation val="minMax"/>
          <c:max val="9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Adults Exercising in the Past 30 Days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5.7486799923285497E-3"/>
              <c:y val="9.94578463726132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50142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2293363922183858"/>
          <c:y val="2.9773905867569419E-2"/>
          <c:w val="0.17317400832406973"/>
          <c:h val="5.8150121866280421E-2"/>
        </c:manualLayout>
      </c:layout>
      <c:overlay val="0"/>
    </c:legend>
    <c:plotVisOnly val="1"/>
    <c:dispBlanksAs val="span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374093219037197E-2"/>
          <c:y val="4.4129318921370467E-2"/>
          <c:w val="0.92161931242347861"/>
          <c:h val="0.873072155579634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3087068242283328E-2"/>
                  <c:y val="-4.6014218158970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73.8</c:v>
                </c:pt>
                <c:pt idx="1">
                  <c:v>68.7</c:v>
                </c:pt>
                <c:pt idx="2">
                  <c:v>75.3</c:v>
                </c:pt>
                <c:pt idx="3">
                  <c:v>81.3</c:v>
                </c:pt>
                <c:pt idx="6">
                  <c:v>75</c:v>
                </c:pt>
                <c:pt idx="7">
                  <c:v>80.7</c:v>
                </c:pt>
                <c:pt idx="8">
                  <c:v>77.3</c:v>
                </c:pt>
                <c:pt idx="9">
                  <c:v>71.8</c:v>
                </c:pt>
                <c:pt idx="10">
                  <c:v>80.099999999999994</c:v>
                </c:pt>
                <c:pt idx="11">
                  <c:v>72.3</c:v>
                </c:pt>
                <c:pt idx="12">
                  <c:v>79.3</c:v>
                </c:pt>
                <c:pt idx="13">
                  <c:v>75.099999999999994</c:v>
                </c:pt>
                <c:pt idx="14">
                  <c:v>78.2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 black</c:v>
                </c:pt>
              </c:strCache>
            </c:strRef>
          </c:tx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0519431767260537E-2"/>
                  <c:y val="4.3307499443737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l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68.8</c:v>
                </c:pt>
                <c:pt idx="1">
                  <c:v>65.7</c:v>
                </c:pt>
                <c:pt idx="2">
                  <c:v>70.3</c:v>
                </c:pt>
                <c:pt idx="3">
                  <c:v>67.099999999999994</c:v>
                </c:pt>
                <c:pt idx="6">
                  <c:v>70.2</c:v>
                </c:pt>
                <c:pt idx="7">
                  <c:v>68.8</c:v>
                </c:pt>
                <c:pt idx="8">
                  <c:v>74.3</c:v>
                </c:pt>
                <c:pt idx="9">
                  <c:v>78</c:v>
                </c:pt>
                <c:pt idx="10">
                  <c:v>82.7</c:v>
                </c:pt>
                <c:pt idx="11">
                  <c:v>70.400000000000006</c:v>
                </c:pt>
                <c:pt idx="12">
                  <c:v>73.599999999999994</c:v>
                </c:pt>
                <c:pt idx="13">
                  <c:v>75.900000000000006</c:v>
                </c:pt>
                <c:pt idx="14">
                  <c:v>62.4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64</c:v>
                </c:pt>
                <c:pt idx="1">
                  <c:v>63.8</c:v>
                </c:pt>
                <c:pt idx="2">
                  <c:v>56</c:v>
                </c:pt>
                <c:pt idx="3">
                  <c:v>60.8</c:v>
                </c:pt>
                <c:pt idx="6">
                  <c:v>66.2</c:v>
                </c:pt>
                <c:pt idx="7">
                  <c:v>64.400000000000006</c:v>
                </c:pt>
                <c:pt idx="8">
                  <c:v>67.099999999999994</c:v>
                </c:pt>
                <c:pt idx="9">
                  <c:v>73.3</c:v>
                </c:pt>
                <c:pt idx="10">
                  <c:v>68.8</c:v>
                </c:pt>
                <c:pt idx="11">
                  <c:v>70.3</c:v>
                </c:pt>
                <c:pt idx="12">
                  <c:v>72</c:v>
                </c:pt>
                <c:pt idx="13">
                  <c:v>69.599999999999994</c:v>
                </c:pt>
                <c:pt idx="14">
                  <c:v>66.400000000000006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47328"/>
        <c:axId val="116148864"/>
      </c:lineChart>
      <c:catAx>
        <c:axId val="1161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148864"/>
        <c:crosses val="autoZero"/>
        <c:auto val="1"/>
        <c:lblAlgn val="ctr"/>
        <c:lblOffset val="100"/>
        <c:noMultiLvlLbl val="0"/>
      </c:catAx>
      <c:valAx>
        <c:axId val="116148864"/>
        <c:scaling>
          <c:orientation val="minMax"/>
          <c:max val="9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b="1" i="0" baseline="0" dirty="0" smtClean="0">
                    <a:effectLst/>
                  </a:rPr>
                  <a:t>Percent of Adults Exercising in the Past 30 Days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9.94578463726132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6147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324368764105609"/>
          <c:y val="0"/>
          <c:w val="0.50820499862295632"/>
          <c:h val="5.5465465154123705E-2"/>
        </c:manualLayout>
      </c:layout>
      <c:overlay val="0"/>
    </c:legend>
    <c:plotVisOnly val="1"/>
    <c:dispBlanksAs val="span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65560554930605E-2"/>
          <c:y val="4.3844856661045498E-2"/>
          <c:w val="0.91053243344581902"/>
          <c:h val="0.663405080267159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'2015'!$A$3:$A$21</c:f>
              <c:strCache>
                <c:ptCount val="19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  <c:pt idx="5">
                  <c:v>Non-Hispanic White</c:v>
                </c:pt>
                <c:pt idx="6">
                  <c:v>Non-Hispanic Black</c:v>
                </c:pt>
                <c:pt idx="7">
                  <c:v>Hispanic</c:v>
                </c:pt>
                <c:pt idx="9">
                  <c:v>Highest Poverty</c:v>
                </c:pt>
                <c:pt idx="10">
                  <c:v>High Poverty</c:v>
                </c:pt>
                <c:pt idx="11">
                  <c:v>Medium Poverty</c:v>
                </c:pt>
                <c:pt idx="12">
                  <c:v>Low Poverty</c:v>
                </c:pt>
                <c:pt idx="13">
                  <c:v>Lowest Poverty</c:v>
                </c:pt>
                <c:pt idx="15">
                  <c:v>Less than High School</c:v>
                </c:pt>
                <c:pt idx="16">
                  <c:v>High School</c:v>
                </c:pt>
                <c:pt idx="17">
                  <c:v>Some College</c:v>
                </c:pt>
                <c:pt idx="18">
                  <c:v>College Graduate</c:v>
                </c:pt>
              </c:strCache>
            </c:strRef>
          </c:cat>
          <c:val>
            <c:numRef>
              <c:f>'2015'!$B$3:$B$21</c:f>
              <c:numCache>
                <c:formatCode>General</c:formatCode>
                <c:ptCount val="19"/>
                <c:pt idx="0">
                  <c:v>78.8</c:v>
                </c:pt>
                <c:pt idx="1">
                  <c:v>67.7</c:v>
                </c:pt>
                <c:pt idx="2">
                  <c:v>60.8</c:v>
                </c:pt>
                <c:pt idx="3">
                  <c:v>66.599999999999994</c:v>
                </c:pt>
                <c:pt idx="5">
                  <c:v>78.2</c:v>
                </c:pt>
                <c:pt idx="6">
                  <c:v>62.4</c:v>
                </c:pt>
                <c:pt idx="7">
                  <c:v>66.400000000000006</c:v>
                </c:pt>
                <c:pt idx="9">
                  <c:v>64.400000000000006</c:v>
                </c:pt>
                <c:pt idx="10">
                  <c:v>62.7</c:v>
                </c:pt>
                <c:pt idx="11">
                  <c:v>71.5</c:v>
                </c:pt>
                <c:pt idx="12">
                  <c:v>74.7</c:v>
                </c:pt>
                <c:pt idx="13">
                  <c:v>75</c:v>
                </c:pt>
                <c:pt idx="15">
                  <c:v>63.6</c:v>
                </c:pt>
                <c:pt idx="16">
                  <c:v>65.599999999999994</c:v>
                </c:pt>
                <c:pt idx="17">
                  <c:v>64.099999999999994</c:v>
                </c:pt>
                <c:pt idx="18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5996544"/>
        <c:axId val="5998080"/>
      </c:barChart>
      <c:catAx>
        <c:axId val="59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8080"/>
        <c:crosses val="autoZero"/>
        <c:auto val="1"/>
        <c:lblAlgn val="ctr"/>
        <c:lblOffset val="100"/>
        <c:noMultiLvlLbl val="0"/>
      </c:catAx>
      <c:valAx>
        <c:axId val="59980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>
                    <a:solidFill>
                      <a:sysClr val="windowText" lastClr="000000"/>
                    </a:solidFill>
                  </a:rPr>
                  <a:t>Percent of Adults Exercising</a:t>
                </a:r>
                <a:r>
                  <a:rPr lang="en-US" sz="1100" b="1" baseline="0" dirty="0">
                    <a:solidFill>
                      <a:sysClr val="windowText" lastClr="000000"/>
                    </a:solidFill>
                  </a:rPr>
                  <a:t> in the Past 30 Days</a:t>
                </a:r>
                <a:endParaRPr lang="en-US" sz="1100" b="1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6620046620046603E-3"/>
              <c:y val="5.6074766355140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569161952602292E-2"/>
          <c:y val="2.8252405949256341E-2"/>
          <c:w val="0.90528708847731687"/>
          <c:h val="0.82202719451735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OECD!$B$20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OECD!$A$21:$A$30</c:f>
              <c:strCache>
                <c:ptCount val="10"/>
                <c:pt idx="0">
                  <c:v>Japan</c:v>
                </c:pt>
                <c:pt idx="1">
                  <c:v>Italy</c:v>
                </c:pt>
                <c:pt idx="2">
                  <c:v>France</c:v>
                </c:pt>
                <c:pt idx="3">
                  <c:v>Germany</c:v>
                </c:pt>
                <c:pt idx="4">
                  <c:v>OECD</c:v>
                </c:pt>
                <c:pt idx="5">
                  <c:v>Canada</c:v>
                </c:pt>
                <c:pt idx="6">
                  <c:v>Australia</c:v>
                </c:pt>
                <c:pt idx="7">
                  <c:v>United Kingdom</c:v>
                </c:pt>
                <c:pt idx="8">
                  <c:v>Mexico</c:v>
                </c:pt>
                <c:pt idx="9">
                  <c:v>United States</c:v>
                </c:pt>
              </c:strCache>
            </c:strRef>
          </c:cat>
          <c:val>
            <c:numRef>
              <c:f>OECD!$B$21:$B$30</c:f>
              <c:numCache>
                <c:formatCode>General</c:formatCode>
                <c:ptCount val="10"/>
                <c:pt idx="0">
                  <c:v>2</c:v>
                </c:pt>
                <c:pt idx="2">
                  <c:v>6</c:v>
                </c:pt>
                <c:pt idx="4">
                  <c:v>10</c:v>
                </c:pt>
                <c:pt idx="6">
                  <c:v>11</c:v>
                </c:pt>
                <c:pt idx="7">
                  <c:v>14</c:v>
                </c:pt>
                <c:pt idx="9">
                  <c:v>23</c:v>
                </c:pt>
              </c:numCache>
            </c:numRef>
          </c:val>
        </c:ser>
        <c:ser>
          <c:idx val="1"/>
          <c:order val="1"/>
          <c:tx>
            <c:strRef>
              <c:f>OECD!$C$20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OECD!$A$21:$A$30</c:f>
              <c:strCache>
                <c:ptCount val="10"/>
                <c:pt idx="0">
                  <c:v>Japan</c:v>
                </c:pt>
                <c:pt idx="1">
                  <c:v>Italy</c:v>
                </c:pt>
                <c:pt idx="2">
                  <c:v>France</c:v>
                </c:pt>
                <c:pt idx="3">
                  <c:v>Germany</c:v>
                </c:pt>
                <c:pt idx="4">
                  <c:v>OECD</c:v>
                </c:pt>
                <c:pt idx="5">
                  <c:v>Canada</c:v>
                </c:pt>
                <c:pt idx="6">
                  <c:v>Australia</c:v>
                </c:pt>
                <c:pt idx="7">
                  <c:v>United Kingdom</c:v>
                </c:pt>
                <c:pt idx="8">
                  <c:v>Mexico</c:v>
                </c:pt>
                <c:pt idx="9">
                  <c:v>United States</c:v>
                </c:pt>
              </c:strCache>
            </c:strRef>
          </c:cat>
          <c:val>
            <c:numRef>
              <c:f>OECD!$C$21:$C$30</c:f>
              <c:numCache>
                <c:formatCode>General</c:formatCode>
                <c:ptCount val="10"/>
                <c:pt idx="0">
                  <c:v>3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13</c:v>
                </c:pt>
                <c:pt idx="6">
                  <c:v>22</c:v>
                </c:pt>
                <c:pt idx="7">
                  <c:v>21</c:v>
                </c:pt>
                <c:pt idx="8">
                  <c:v>24</c:v>
                </c:pt>
                <c:pt idx="9">
                  <c:v>31</c:v>
                </c:pt>
              </c:numCache>
            </c:numRef>
          </c:val>
        </c:ser>
        <c:ser>
          <c:idx val="2"/>
          <c:order val="2"/>
          <c:tx>
            <c:strRef>
              <c:f>OECD!$D$20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OECD!$A$21:$A$30</c:f>
              <c:strCache>
                <c:ptCount val="10"/>
                <c:pt idx="0">
                  <c:v>Japan</c:v>
                </c:pt>
                <c:pt idx="1">
                  <c:v>Italy</c:v>
                </c:pt>
                <c:pt idx="2">
                  <c:v>France</c:v>
                </c:pt>
                <c:pt idx="3">
                  <c:v>Germany</c:v>
                </c:pt>
                <c:pt idx="4">
                  <c:v>OECD</c:v>
                </c:pt>
                <c:pt idx="5">
                  <c:v>Canada</c:v>
                </c:pt>
                <c:pt idx="6">
                  <c:v>Australia</c:v>
                </c:pt>
                <c:pt idx="7">
                  <c:v>United Kingdom</c:v>
                </c:pt>
                <c:pt idx="8">
                  <c:v>Mexico</c:v>
                </c:pt>
                <c:pt idx="9">
                  <c:v>United States</c:v>
                </c:pt>
              </c:strCache>
            </c:strRef>
          </c:cat>
          <c:val>
            <c:numRef>
              <c:f>OECD!$D$21:$D$30</c:f>
              <c:numCache>
                <c:formatCode>General</c:formatCode>
                <c:ptCount val="10"/>
                <c:pt idx="0">
                  <c:v>4</c:v>
                </c:pt>
                <c:pt idx="1">
                  <c:v>10</c:v>
                </c:pt>
                <c:pt idx="2">
                  <c:v>13</c:v>
                </c:pt>
                <c:pt idx="3">
                  <c:v>15</c:v>
                </c:pt>
                <c:pt idx="4">
                  <c:v>17</c:v>
                </c:pt>
                <c:pt idx="5">
                  <c:v>24</c:v>
                </c:pt>
                <c:pt idx="6">
                  <c:v>25</c:v>
                </c:pt>
                <c:pt idx="7">
                  <c:v>26</c:v>
                </c:pt>
                <c:pt idx="8">
                  <c:v>30</c:v>
                </c:pt>
                <c:pt idx="9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7780480"/>
        <c:axId val="37786368"/>
      </c:barChart>
      <c:catAx>
        <c:axId val="3778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7786368"/>
        <c:crosses val="autoZero"/>
        <c:auto val="1"/>
        <c:lblAlgn val="ctr"/>
        <c:lblOffset val="100"/>
        <c:noMultiLvlLbl val="0"/>
      </c:catAx>
      <c:valAx>
        <c:axId val="37786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smtClean="0"/>
                  <a:t>Obesity prevalence (%)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0427898052914411E-3"/>
              <c:y val="0.224933724191411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7780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510375125949202"/>
          <c:y val="3.6941091466724224E-2"/>
          <c:w val="0.27371462323333323"/>
          <c:h val="0.1118424994749711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9447341176E-2"/>
          <c:y val="9.2014435695537994E-2"/>
          <c:w val="0.89464951781473401"/>
          <c:h val="0.798271361913094"/>
        </c:manualLayout>
      </c:layout>
      <c:lineChart>
        <c:grouping val="standard"/>
        <c:varyColors val="0"/>
        <c:ser>
          <c:idx val="0"/>
          <c:order val="0"/>
          <c:tx>
            <c:strRef>
              <c:f>'Overweight Obese'!$A$17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740741789084697E-2"/>
                  <c:y val="-1.715686274509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'Overweight Obese'!$B$16:$H$16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Obese'!$B$17:$H$17</c:f>
              <c:numCache>
                <c:formatCode>General</c:formatCode>
                <c:ptCount val="7"/>
                <c:pt idx="0">
                  <c:v>15.3</c:v>
                </c:pt>
                <c:pt idx="1">
                  <c:v>12.9</c:v>
                </c:pt>
                <c:pt idx="2">
                  <c:v>14.4</c:v>
                </c:pt>
                <c:pt idx="3">
                  <c:v>12.9</c:v>
                </c:pt>
                <c:pt idx="4">
                  <c:v>14.8</c:v>
                </c:pt>
                <c:pt idx="5">
                  <c:v>13.4</c:v>
                </c:pt>
                <c:pt idx="6">
                  <c:v>16.600000000000001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'Overweight Obese'!$A$18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137256011971999E-2"/>
                  <c:y val="1.7156862745097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'Overweight Obese'!$B$16:$H$16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Obese'!$B$18:$H$18</c:f>
              <c:numCache>
                <c:formatCode>General</c:formatCode>
                <c:ptCount val="7"/>
                <c:pt idx="0">
                  <c:v>15.1</c:v>
                </c:pt>
                <c:pt idx="1">
                  <c:v>9.9</c:v>
                </c:pt>
                <c:pt idx="2">
                  <c:v>11.1</c:v>
                </c:pt>
                <c:pt idx="3">
                  <c:v>10.7</c:v>
                </c:pt>
                <c:pt idx="4">
                  <c:v>12.8</c:v>
                </c:pt>
                <c:pt idx="5">
                  <c:v>10.5</c:v>
                </c:pt>
                <c:pt idx="6">
                  <c:v>11.8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'Overweight Obese'!$A$19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335513123415701E-2"/>
                  <c:y val="2.4509803921568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'Overweight Obese'!$B$16:$H$16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Obese'!$B$19:$H$19</c:f>
              <c:numCache>
                <c:formatCode>General</c:formatCode>
                <c:ptCount val="7"/>
                <c:pt idx="0">
                  <c:v>12.2</c:v>
                </c:pt>
                <c:pt idx="1">
                  <c:v>12.8</c:v>
                </c:pt>
                <c:pt idx="2">
                  <c:v>9.1999999999999993</c:v>
                </c:pt>
                <c:pt idx="3">
                  <c:v>9.1999999999999993</c:v>
                </c:pt>
                <c:pt idx="4">
                  <c:v>10.1</c:v>
                </c:pt>
                <c:pt idx="5">
                  <c:v>13.2</c:v>
                </c:pt>
                <c:pt idx="6">
                  <c:v>11.9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'Overweight Obese'!$A$20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'Overweight Obese'!$B$16:$H$16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Obese'!$B$20:$H$20</c:f>
              <c:numCache>
                <c:formatCode>General</c:formatCode>
                <c:ptCount val="7"/>
                <c:pt idx="0">
                  <c:v>10.5</c:v>
                </c:pt>
                <c:pt idx="1">
                  <c:v>11.2</c:v>
                </c:pt>
                <c:pt idx="2">
                  <c:v>10.9</c:v>
                </c:pt>
                <c:pt idx="3">
                  <c:v>8.8000000000000007</c:v>
                </c:pt>
                <c:pt idx="4">
                  <c:v>9</c:v>
                </c:pt>
                <c:pt idx="5">
                  <c:v>11.2</c:v>
                </c:pt>
                <c:pt idx="6">
                  <c:v>10.8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'Overweight Obese'!$A$21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732027346303003E-2"/>
                  <c:y val="-4.9019607843137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'Overweight Obese'!$B$16:$H$16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Obese'!$B$21:$H$21</c:f>
              <c:numCache>
                <c:formatCode>General</c:formatCode>
                <c:ptCount val="7"/>
                <c:pt idx="0">
                  <c:v>10.5</c:v>
                </c:pt>
                <c:pt idx="1">
                  <c:v>10.6</c:v>
                </c:pt>
                <c:pt idx="2">
                  <c:v>9.5</c:v>
                </c:pt>
                <c:pt idx="3">
                  <c:v>11.5</c:v>
                </c:pt>
                <c:pt idx="4">
                  <c:v>13.2</c:v>
                </c:pt>
                <c:pt idx="5">
                  <c:v>11.3</c:v>
                </c:pt>
                <c:pt idx="6">
                  <c:v>12.5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03200"/>
        <c:axId val="125204736"/>
      </c:lineChart>
      <c:catAx>
        <c:axId val="12520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04736"/>
        <c:crosses val="autoZero"/>
        <c:auto val="1"/>
        <c:lblAlgn val="ctr"/>
        <c:lblOffset val="100"/>
        <c:noMultiLvlLbl val="0"/>
      </c:catAx>
      <c:valAx>
        <c:axId val="1252047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Obese</a:t>
                </a:r>
              </a:p>
            </c:rich>
          </c:tx>
          <c:layout>
            <c:manualLayout>
              <c:xMode val="edge"/>
              <c:yMode val="edge"/>
              <c:x val="1.1443638467148E-2"/>
              <c:y val="0.2894165894704340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0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8997772828507802E-2"/>
          <c:y val="2.3148148148148098E-2"/>
          <c:w val="0.9"/>
          <c:h val="0.10418307086614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34703894156293E-2"/>
          <c:y val="1.5884604607280799E-2"/>
          <c:w val="0.92168795365707601"/>
          <c:h val="0.93064735790183295"/>
        </c:manualLayout>
      </c:layout>
      <c:lineChart>
        <c:grouping val="standard"/>
        <c:varyColors val="0"/>
        <c:ser>
          <c:idx val="0"/>
          <c:order val="0"/>
          <c:tx>
            <c:strRef>
              <c:f>Sex!$A$11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53377023485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Sex!$B$10:$H$10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Sex!$B$11:$H$11</c:f>
              <c:numCache>
                <c:formatCode>General</c:formatCode>
                <c:ptCount val="7"/>
                <c:pt idx="0">
                  <c:v>10.5</c:v>
                </c:pt>
                <c:pt idx="1">
                  <c:v>10.8</c:v>
                </c:pt>
                <c:pt idx="2">
                  <c:v>13.2</c:v>
                </c:pt>
                <c:pt idx="3">
                  <c:v>9.9</c:v>
                </c:pt>
                <c:pt idx="4">
                  <c:v>12.6</c:v>
                </c:pt>
                <c:pt idx="5">
                  <c:v>11.4</c:v>
                </c:pt>
                <c:pt idx="6">
                  <c:v>14.3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Sex!$A$12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732027346303003E-2"/>
                  <c:y val="-2.511415570262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Sex!$B$10:$H$10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Sex!$B$12:$H$12</c:f>
              <c:numCache>
                <c:formatCode>General</c:formatCode>
                <c:ptCount val="7"/>
                <c:pt idx="0">
                  <c:v>20.3</c:v>
                </c:pt>
                <c:pt idx="1">
                  <c:v>14.8</c:v>
                </c:pt>
                <c:pt idx="2">
                  <c:v>15.6</c:v>
                </c:pt>
                <c:pt idx="3">
                  <c:v>16</c:v>
                </c:pt>
                <c:pt idx="4">
                  <c:v>16.8</c:v>
                </c:pt>
                <c:pt idx="5">
                  <c:v>15.1</c:v>
                </c:pt>
                <c:pt idx="6">
                  <c:v>18.600000000000001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269120"/>
        <c:axId val="125309312"/>
      </c:lineChart>
      <c:catAx>
        <c:axId val="14926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09312"/>
        <c:crosses val="autoZero"/>
        <c:auto val="1"/>
        <c:lblAlgn val="ctr"/>
        <c:lblOffset val="100"/>
        <c:noMultiLvlLbl val="0"/>
      </c:catAx>
      <c:valAx>
        <c:axId val="1253093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Obese</a:t>
                </a:r>
              </a:p>
            </c:rich>
          </c:tx>
          <c:layout>
            <c:manualLayout>
              <c:xMode val="edge"/>
              <c:yMode val="edge"/>
              <c:x val="1.1111111111111099E-2"/>
              <c:y val="0.2497495625546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69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'2015'!$B$23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'2015'!$A$24:$A$37</c:f>
              <c:strCache>
                <c:ptCount val="14"/>
                <c:pt idx="0">
                  <c:v>Female</c:v>
                </c:pt>
                <c:pt idx="1">
                  <c:v>Male</c:v>
                </c:pt>
                <c:pt idx="3">
                  <c:v>14&lt;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18+</c:v>
                </c:pt>
                <c:pt idx="9">
                  <c:v>Non-Hispanic White</c:v>
                </c:pt>
                <c:pt idx="10">
                  <c:v>Non-Hispanic Black</c:v>
                </c:pt>
                <c:pt idx="11">
                  <c:v>Hispanic</c:v>
                </c:pt>
                <c:pt idx="12">
                  <c:v>Asian</c:v>
                </c:pt>
                <c:pt idx="13">
                  <c:v>Other</c:v>
                </c:pt>
              </c:strCache>
            </c:strRef>
          </c:cat>
          <c:val>
            <c:numRef>
              <c:f>'2015'!$B$24:$B$37</c:f>
              <c:numCache>
                <c:formatCode>General</c:formatCode>
                <c:ptCount val="14"/>
                <c:pt idx="0">
                  <c:v>14.3</c:v>
                </c:pt>
                <c:pt idx="1">
                  <c:v>18.600000000000001</c:v>
                </c:pt>
                <c:pt idx="3">
                  <c:v>17.100000000000001</c:v>
                </c:pt>
                <c:pt idx="4">
                  <c:v>16.7</c:v>
                </c:pt>
                <c:pt idx="5">
                  <c:v>17.3</c:v>
                </c:pt>
                <c:pt idx="6">
                  <c:v>14.7</c:v>
                </c:pt>
                <c:pt idx="7">
                  <c:v>16.899999999999999</c:v>
                </c:pt>
                <c:pt idx="9">
                  <c:v>0</c:v>
                </c:pt>
                <c:pt idx="10">
                  <c:v>13.4</c:v>
                </c:pt>
                <c:pt idx="11">
                  <c:v>20.5</c:v>
                </c:pt>
                <c:pt idx="12">
                  <c:v>6.2</c:v>
                </c:pt>
                <c:pt idx="13">
                  <c:v>15.7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16193536"/>
        <c:axId val="6000640"/>
      </c:barChart>
      <c:catAx>
        <c:axId val="11619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0640"/>
        <c:crosses val="autoZero"/>
        <c:auto val="1"/>
        <c:lblAlgn val="ctr"/>
        <c:lblOffset val="100"/>
        <c:noMultiLvlLbl val="0"/>
      </c:catAx>
      <c:valAx>
        <c:axId val="60006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Obese</a:t>
                </a:r>
              </a:p>
            </c:rich>
          </c:tx>
          <c:layout>
            <c:manualLayout>
              <c:xMode val="edge"/>
              <c:yMode val="edge"/>
              <c:x val="1.1952191235059801E-2"/>
              <c:y val="0.22113456078213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193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67849204844999E-2"/>
          <c:y val="3.6458880139982497E-2"/>
          <c:w val="0.87992108754458198"/>
          <c:h val="0.85382691746865003"/>
        </c:manualLayout>
      </c:layout>
      <c:lineChart>
        <c:grouping val="standard"/>
        <c:varyColors val="0"/>
        <c:ser>
          <c:idx val="0"/>
          <c:order val="0"/>
          <c:tx>
            <c:strRef>
              <c:f>'Overweight Obese'!$A$4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'Overweight Obese'!$B$3:$H$3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Obese'!$B$4:$H$4</c:f>
              <c:numCache>
                <c:formatCode>General</c:formatCode>
                <c:ptCount val="7"/>
                <c:pt idx="0">
                  <c:v>16.3</c:v>
                </c:pt>
                <c:pt idx="1">
                  <c:v>16.5</c:v>
                </c:pt>
                <c:pt idx="2">
                  <c:v>18.100000000000001</c:v>
                </c:pt>
                <c:pt idx="3">
                  <c:v>17.399999999999999</c:v>
                </c:pt>
                <c:pt idx="4">
                  <c:v>16.899999999999999</c:v>
                </c:pt>
                <c:pt idx="5">
                  <c:v>18.2</c:v>
                </c:pt>
                <c:pt idx="6">
                  <c:v>16.3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'Overweight Obese'!$A$5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'Overweight Obese'!$B$3:$H$3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Obese'!$B$5:$H$5</c:f>
              <c:numCache>
                <c:formatCode>General</c:formatCode>
                <c:ptCount val="7"/>
                <c:pt idx="0">
                  <c:v>14.3</c:v>
                </c:pt>
                <c:pt idx="1">
                  <c:v>15.3</c:v>
                </c:pt>
                <c:pt idx="2">
                  <c:v>16.399999999999999</c:v>
                </c:pt>
                <c:pt idx="3">
                  <c:v>16</c:v>
                </c:pt>
                <c:pt idx="4">
                  <c:v>16.399999999999999</c:v>
                </c:pt>
                <c:pt idx="5">
                  <c:v>15.2</c:v>
                </c:pt>
                <c:pt idx="6">
                  <c:v>14.6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'Overweight Obese'!$A$6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'Overweight Obese'!$B$3:$H$3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Obese'!$B$6:$H$6</c:f>
              <c:numCache>
                <c:formatCode>General</c:formatCode>
                <c:ptCount val="7"/>
                <c:pt idx="0">
                  <c:v>15.2</c:v>
                </c:pt>
                <c:pt idx="1">
                  <c:v>15.6</c:v>
                </c:pt>
                <c:pt idx="2">
                  <c:v>14.7</c:v>
                </c:pt>
                <c:pt idx="3">
                  <c:v>16.3</c:v>
                </c:pt>
                <c:pt idx="4">
                  <c:v>15.1</c:v>
                </c:pt>
                <c:pt idx="5">
                  <c:v>19.2</c:v>
                </c:pt>
                <c:pt idx="6">
                  <c:v>16.8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'Overweight Obese'!$A$7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'Overweight Obese'!$B$3:$H$3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Obese'!$B$7:$H$7</c:f>
              <c:numCache>
                <c:formatCode>General</c:formatCode>
                <c:ptCount val="7"/>
                <c:pt idx="0">
                  <c:v>17.899999999999999</c:v>
                </c:pt>
                <c:pt idx="1">
                  <c:v>17.100000000000001</c:v>
                </c:pt>
                <c:pt idx="2">
                  <c:v>15.2</c:v>
                </c:pt>
                <c:pt idx="3">
                  <c:v>15.2</c:v>
                </c:pt>
                <c:pt idx="4">
                  <c:v>13.8</c:v>
                </c:pt>
                <c:pt idx="5">
                  <c:v>15.5</c:v>
                </c:pt>
                <c:pt idx="6">
                  <c:v>15.2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'Overweight Obese'!$A$8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30809392097041E-2"/>
                  <c:y val="-2.47079933471296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'Overweight Obese'!$B$3:$H$3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'Overweight Obese'!$B$8:$H$8</c:f>
              <c:numCache>
                <c:formatCode>General</c:formatCode>
                <c:ptCount val="7"/>
                <c:pt idx="0">
                  <c:v>16.3</c:v>
                </c:pt>
                <c:pt idx="1">
                  <c:v>13.8</c:v>
                </c:pt>
                <c:pt idx="2">
                  <c:v>14.9</c:v>
                </c:pt>
                <c:pt idx="3">
                  <c:v>15.1</c:v>
                </c:pt>
                <c:pt idx="4">
                  <c:v>15.5</c:v>
                </c:pt>
                <c:pt idx="5">
                  <c:v>14.7</c:v>
                </c:pt>
                <c:pt idx="6">
                  <c:v>15.3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282560"/>
        <c:axId val="149111552"/>
      </c:lineChart>
      <c:catAx>
        <c:axId val="12528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11552"/>
        <c:crosses val="autoZero"/>
        <c:auto val="1"/>
        <c:lblAlgn val="ctr"/>
        <c:lblOffset val="100"/>
        <c:noMultiLvlLbl val="0"/>
      </c:catAx>
      <c:valAx>
        <c:axId val="1491115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Overweight</a:t>
                </a:r>
              </a:p>
            </c:rich>
          </c:tx>
          <c:layout>
            <c:manualLayout>
              <c:xMode val="edge"/>
              <c:yMode val="edge"/>
              <c:x val="1.00363888825547E-2"/>
              <c:y val="0.267913635641144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8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8140043763676105E-2"/>
          <c:y val="3.2407407407407399E-2"/>
          <c:w val="0.9"/>
          <c:h val="0.10418307086614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9289270024966E-2"/>
          <c:y val="4.5718139399241797E-2"/>
          <c:w val="0.90395999565409602"/>
          <c:h val="0.84456765820939095"/>
        </c:manualLayout>
      </c:layout>
      <c:lineChart>
        <c:grouping val="standard"/>
        <c:varyColors val="0"/>
        <c:ser>
          <c:idx val="0"/>
          <c:order val="0"/>
          <c:tx>
            <c:strRef>
              <c:f>Sex!$A$4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45607370409303E-2"/>
                  <c:y val="-5.05050505050505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Sex!$B$4:$H$4</c:f>
              <c:numCache>
                <c:formatCode>General</c:formatCode>
                <c:ptCount val="7"/>
                <c:pt idx="0">
                  <c:v>17.8</c:v>
                </c:pt>
                <c:pt idx="1">
                  <c:v>17.8</c:v>
                </c:pt>
                <c:pt idx="2">
                  <c:v>20.6</c:v>
                </c:pt>
                <c:pt idx="3">
                  <c:v>18.600000000000001</c:v>
                </c:pt>
                <c:pt idx="4">
                  <c:v>17.600000000000001</c:v>
                </c:pt>
                <c:pt idx="5">
                  <c:v>19.7</c:v>
                </c:pt>
                <c:pt idx="6">
                  <c:v>18.2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Sex!$A$5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657887738929701E-2"/>
                  <c:y val="-2.5252525252524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Sex!$B$3:$H$3</c:f>
              <c:numCache>
                <c:formatCode>General</c:formatCode>
                <c:ptCount val="7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</c:numCache>
            </c:numRef>
          </c:cat>
          <c:val>
            <c:numRef>
              <c:f>Sex!$B$5:$H$5</c:f>
              <c:numCache>
                <c:formatCode>General</c:formatCode>
                <c:ptCount val="7"/>
                <c:pt idx="0">
                  <c:v>14.7</c:v>
                </c:pt>
                <c:pt idx="1">
                  <c:v>15.3</c:v>
                </c:pt>
                <c:pt idx="2">
                  <c:v>15.6</c:v>
                </c:pt>
                <c:pt idx="3">
                  <c:v>16.2</c:v>
                </c:pt>
                <c:pt idx="4">
                  <c:v>16.3</c:v>
                </c:pt>
                <c:pt idx="5">
                  <c:v>17</c:v>
                </c:pt>
                <c:pt idx="6">
                  <c:v>14.6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144320"/>
        <c:axId val="149193088"/>
      </c:lineChart>
      <c:catAx>
        <c:axId val="14914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93088"/>
        <c:crosses val="autoZero"/>
        <c:auto val="1"/>
        <c:lblAlgn val="ctr"/>
        <c:lblOffset val="100"/>
        <c:noMultiLvlLbl val="0"/>
      </c:catAx>
      <c:valAx>
        <c:axId val="1491930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Overweight</a:t>
                </a:r>
              </a:p>
            </c:rich>
          </c:tx>
          <c:layout>
            <c:manualLayout>
              <c:xMode val="edge"/>
              <c:yMode val="edge"/>
              <c:x val="1.1255187352508999E-2"/>
              <c:y val="0.211714189135449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1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'2015'!$A$4:$A$16</c:f>
              <c:strCache>
                <c:ptCount val="13"/>
                <c:pt idx="0">
                  <c:v>Female</c:v>
                </c:pt>
                <c:pt idx="1">
                  <c:v>Male</c:v>
                </c:pt>
                <c:pt idx="3">
                  <c:v>14&lt;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18+</c:v>
                </c:pt>
                <c:pt idx="9">
                  <c:v>Non-Hispanic White</c:v>
                </c:pt>
                <c:pt idx="10">
                  <c:v>Non-Hispanic Black</c:v>
                </c:pt>
                <c:pt idx="11">
                  <c:v>Hispanic</c:v>
                </c:pt>
                <c:pt idx="12">
                  <c:v>Asian</c:v>
                </c:pt>
              </c:strCache>
            </c:strRef>
          </c:cat>
          <c:val>
            <c:numRef>
              <c:f>'2015'!$B$4:$B$16</c:f>
              <c:numCache>
                <c:formatCode>General</c:formatCode>
                <c:ptCount val="13"/>
                <c:pt idx="0">
                  <c:v>18.2</c:v>
                </c:pt>
                <c:pt idx="1">
                  <c:v>14.6</c:v>
                </c:pt>
                <c:pt idx="3">
                  <c:v>15.1</c:v>
                </c:pt>
                <c:pt idx="4">
                  <c:v>15.5</c:v>
                </c:pt>
                <c:pt idx="5">
                  <c:v>17.100000000000001</c:v>
                </c:pt>
                <c:pt idx="6">
                  <c:v>16.5</c:v>
                </c:pt>
                <c:pt idx="7">
                  <c:v>21.7</c:v>
                </c:pt>
                <c:pt idx="9">
                  <c:v>7.3</c:v>
                </c:pt>
                <c:pt idx="10">
                  <c:v>18.399999999999999</c:v>
                </c:pt>
                <c:pt idx="11">
                  <c:v>16</c:v>
                </c:pt>
                <c:pt idx="12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55063040"/>
        <c:axId val="155064576"/>
      </c:barChart>
      <c:catAx>
        <c:axId val="1550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64576"/>
        <c:crosses val="autoZero"/>
        <c:auto val="1"/>
        <c:lblAlgn val="ctr"/>
        <c:lblOffset val="100"/>
        <c:noMultiLvlLbl val="0"/>
      </c:catAx>
      <c:valAx>
        <c:axId val="155064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Overweight</a:t>
                </a:r>
              </a:p>
            </c:rich>
          </c:tx>
          <c:layout>
            <c:manualLayout>
              <c:xMode val="edge"/>
              <c:yMode val="edge"/>
              <c:x val="1.1904761904761901E-2"/>
              <c:y val="0.12625560749129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6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398077178084861E-2"/>
          <c:y val="5.3835742671197374E-2"/>
          <c:w val="0.92240993211123767"/>
          <c:h val="0.854924918168761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4958951678517947E-2"/>
                  <c:y val="-3.196578131843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23.7</c:v>
                </c:pt>
                <c:pt idx="1">
                  <c:v>23.7</c:v>
                </c:pt>
                <c:pt idx="2">
                  <c:v>26.5</c:v>
                </c:pt>
                <c:pt idx="3">
                  <c:v>25.9</c:v>
                </c:pt>
                <c:pt idx="4">
                  <c:v>25.7</c:v>
                </c:pt>
                <c:pt idx="5">
                  <c:v>30.6</c:v>
                </c:pt>
                <c:pt idx="6">
                  <c:v>29.1</c:v>
                </c:pt>
                <c:pt idx="7">
                  <c:v>29.3</c:v>
                </c:pt>
                <c:pt idx="8">
                  <c:v>31</c:v>
                </c:pt>
                <c:pt idx="9">
                  <c:v>30.5</c:v>
                </c:pt>
                <c:pt idx="10">
                  <c:v>32</c:v>
                </c:pt>
                <c:pt idx="11">
                  <c:v>31.2</c:v>
                </c:pt>
                <c:pt idx="12">
                  <c:v>30.3</c:v>
                </c:pt>
                <c:pt idx="13">
                  <c:v>31.3</c:v>
                </c:pt>
                <c:pt idx="14">
                  <c:v>33.6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20.9</c:v>
                </c:pt>
                <c:pt idx="1">
                  <c:v>23.5</c:v>
                </c:pt>
                <c:pt idx="2">
                  <c:v>23.7</c:v>
                </c:pt>
                <c:pt idx="3">
                  <c:v>23.7</c:v>
                </c:pt>
                <c:pt idx="4">
                  <c:v>24.3</c:v>
                </c:pt>
                <c:pt idx="5">
                  <c:v>24.2</c:v>
                </c:pt>
                <c:pt idx="6">
                  <c:v>25</c:v>
                </c:pt>
                <c:pt idx="7">
                  <c:v>25.7</c:v>
                </c:pt>
                <c:pt idx="8">
                  <c:v>26.8</c:v>
                </c:pt>
                <c:pt idx="9">
                  <c:v>26.9</c:v>
                </c:pt>
                <c:pt idx="10">
                  <c:v>27</c:v>
                </c:pt>
                <c:pt idx="11">
                  <c:v>27.2</c:v>
                </c:pt>
                <c:pt idx="12">
                  <c:v>26.5</c:v>
                </c:pt>
                <c:pt idx="13">
                  <c:v>26.7</c:v>
                </c:pt>
                <c:pt idx="14">
                  <c:v>25.8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13.1</c:v>
                </c:pt>
                <c:pt idx="1">
                  <c:v>15.5</c:v>
                </c:pt>
                <c:pt idx="2">
                  <c:v>15.8</c:v>
                </c:pt>
                <c:pt idx="3">
                  <c:v>13.4</c:v>
                </c:pt>
                <c:pt idx="4">
                  <c:v>14.6</c:v>
                </c:pt>
                <c:pt idx="5">
                  <c:v>15</c:v>
                </c:pt>
                <c:pt idx="6">
                  <c:v>16.100000000000001</c:v>
                </c:pt>
                <c:pt idx="7">
                  <c:v>16.5</c:v>
                </c:pt>
                <c:pt idx="8">
                  <c:v>14.8</c:v>
                </c:pt>
                <c:pt idx="9">
                  <c:v>13.9</c:v>
                </c:pt>
                <c:pt idx="10">
                  <c:v>14.7</c:v>
                </c:pt>
                <c:pt idx="11">
                  <c:v>16.5</c:v>
                </c:pt>
                <c:pt idx="12">
                  <c:v>17.600000000000001</c:v>
                </c:pt>
                <c:pt idx="13">
                  <c:v>15.6</c:v>
                </c:pt>
                <c:pt idx="14">
                  <c:v>15.4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16.399999999999999</c:v>
                </c:pt>
                <c:pt idx="1">
                  <c:v>18.399999999999999</c:v>
                </c:pt>
                <c:pt idx="2">
                  <c:v>20.7</c:v>
                </c:pt>
                <c:pt idx="3">
                  <c:v>17.399999999999999</c:v>
                </c:pt>
                <c:pt idx="4">
                  <c:v>19.899999999999999</c:v>
                </c:pt>
                <c:pt idx="5">
                  <c:v>20.3</c:v>
                </c:pt>
                <c:pt idx="6">
                  <c:v>20.6</c:v>
                </c:pt>
                <c:pt idx="7">
                  <c:v>22.5</c:v>
                </c:pt>
                <c:pt idx="8">
                  <c:v>21.4</c:v>
                </c:pt>
                <c:pt idx="9">
                  <c:v>22.8</c:v>
                </c:pt>
                <c:pt idx="10">
                  <c:v>22.3</c:v>
                </c:pt>
                <c:pt idx="11">
                  <c:v>19</c:v>
                </c:pt>
                <c:pt idx="12">
                  <c:v>24</c:v>
                </c:pt>
                <c:pt idx="13">
                  <c:v>23.4</c:v>
                </c:pt>
                <c:pt idx="14">
                  <c:v>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18.399999999999999</c:v>
                </c:pt>
                <c:pt idx="1">
                  <c:v>18.899999999999999</c:v>
                </c:pt>
                <c:pt idx="2">
                  <c:v>26.6</c:v>
                </c:pt>
                <c:pt idx="3">
                  <c:v>21.7</c:v>
                </c:pt>
                <c:pt idx="4">
                  <c:v>22.7</c:v>
                </c:pt>
                <c:pt idx="5">
                  <c:v>24.5</c:v>
                </c:pt>
                <c:pt idx="6">
                  <c:v>26.6</c:v>
                </c:pt>
                <c:pt idx="7">
                  <c:v>22.2</c:v>
                </c:pt>
                <c:pt idx="8">
                  <c:v>27.6</c:v>
                </c:pt>
                <c:pt idx="9">
                  <c:v>28.1</c:v>
                </c:pt>
                <c:pt idx="10">
                  <c:v>32</c:v>
                </c:pt>
                <c:pt idx="11">
                  <c:v>29.7</c:v>
                </c:pt>
                <c:pt idx="12">
                  <c:v>29.2</c:v>
                </c:pt>
                <c:pt idx="13">
                  <c:v>24.6</c:v>
                </c:pt>
                <c:pt idx="14">
                  <c:v>25.6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65536"/>
        <c:axId val="154071424"/>
      </c:lineChart>
      <c:catAx>
        <c:axId val="15406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54071424"/>
        <c:crosses val="autoZero"/>
        <c:auto val="1"/>
        <c:lblAlgn val="ctr"/>
        <c:lblOffset val="100"/>
        <c:noMultiLvlLbl val="0"/>
      </c:catAx>
      <c:valAx>
        <c:axId val="154071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 smtClean="0">
                    <a:effectLst/>
                  </a:rPr>
                  <a:t>Age-adjusted percent (%) of adults who are obese</a:t>
                </a:r>
                <a:endParaRPr lang="en-US" sz="120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0"/>
              <c:y val="0.102921684029384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15406553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65560554930605E-2"/>
          <c:y val="4.3844856661045498E-2"/>
          <c:w val="0.91053243344581902"/>
          <c:h val="0.663405080267159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'2015'!$A$3:$A$23</c:f>
              <c:strCache>
                <c:ptCount val="21"/>
                <c:pt idx="0">
                  <c:v>18-24</c:v>
                </c:pt>
                <c:pt idx="1">
                  <c:v>25-44</c:v>
                </c:pt>
                <c:pt idx="2">
                  <c:v>45-64</c:v>
                </c:pt>
                <c:pt idx="3">
                  <c:v>65+</c:v>
                </c:pt>
                <c:pt idx="5">
                  <c:v>Male</c:v>
                </c:pt>
                <c:pt idx="6">
                  <c:v>Female</c:v>
                </c:pt>
                <c:pt idx="8">
                  <c:v>Hispanic</c:v>
                </c:pt>
                <c:pt idx="9">
                  <c:v>Non-Hispanic Black</c:v>
                </c:pt>
                <c:pt idx="11">
                  <c:v>Highest Poverty</c:v>
                </c:pt>
                <c:pt idx="12">
                  <c:v>High Poverty</c:v>
                </c:pt>
                <c:pt idx="13">
                  <c:v>Medium Poverty</c:v>
                </c:pt>
                <c:pt idx="14">
                  <c:v>Low Poverty</c:v>
                </c:pt>
                <c:pt idx="15">
                  <c:v>Lowest Poverty</c:v>
                </c:pt>
                <c:pt idx="17">
                  <c:v>Less than High School</c:v>
                </c:pt>
                <c:pt idx="18">
                  <c:v>High School</c:v>
                </c:pt>
                <c:pt idx="19">
                  <c:v>Some College</c:v>
                </c:pt>
                <c:pt idx="20">
                  <c:v>College Graduate</c:v>
                </c:pt>
              </c:strCache>
            </c:strRef>
          </c:cat>
          <c:val>
            <c:numRef>
              <c:f>'2015'!$B$3:$B$23</c:f>
              <c:numCache>
                <c:formatCode>General</c:formatCode>
                <c:ptCount val="21"/>
                <c:pt idx="0">
                  <c:v>24.3</c:v>
                </c:pt>
                <c:pt idx="1">
                  <c:v>35.200000000000003</c:v>
                </c:pt>
                <c:pt idx="2">
                  <c:v>37.4</c:v>
                </c:pt>
                <c:pt idx="3">
                  <c:v>30.5</c:v>
                </c:pt>
                <c:pt idx="5">
                  <c:v>29.4</c:v>
                </c:pt>
                <c:pt idx="6">
                  <c:v>37</c:v>
                </c:pt>
                <c:pt idx="8">
                  <c:v>35.4</c:v>
                </c:pt>
                <c:pt idx="9">
                  <c:v>36</c:v>
                </c:pt>
                <c:pt idx="11">
                  <c:v>36.6</c:v>
                </c:pt>
                <c:pt idx="12">
                  <c:v>35</c:v>
                </c:pt>
                <c:pt idx="13">
                  <c:v>29.6</c:v>
                </c:pt>
                <c:pt idx="14">
                  <c:v>32.5</c:v>
                </c:pt>
                <c:pt idx="15">
                  <c:v>19.399999999999999</c:v>
                </c:pt>
                <c:pt idx="17">
                  <c:v>39.299999999999997</c:v>
                </c:pt>
                <c:pt idx="18">
                  <c:v>29.9</c:v>
                </c:pt>
                <c:pt idx="19">
                  <c:v>35.299999999999997</c:v>
                </c:pt>
                <c:pt idx="20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54138880"/>
        <c:axId val="154144768"/>
      </c:barChart>
      <c:catAx>
        <c:axId val="15413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44768"/>
        <c:crosses val="autoZero"/>
        <c:auto val="1"/>
        <c:lblAlgn val="ctr"/>
        <c:lblOffset val="100"/>
        <c:noMultiLvlLbl val="0"/>
      </c:catAx>
      <c:valAx>
        <c:axId val="154144768"/>
        <c:scaling>
          <c:orientation val="minMax"/>
          <c:max val="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b="1" dirty="0" smtClean="0">
                    <a:solidFill>
                      <a:sysClr val="windowText" lastClr="000000"/>
                    </a:solidFill>
                  </a:rPr>
                  <a:t>Age-adjusted obesity prevalence (%)</a:t>
                </a:r>
                <a:endParaRPr lang="en-US" sz="1300" b="1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4.6619797525309335E-3"/>
              <c:y val="7.154116294070819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13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66921426899117E-2"/>
          <c:y val="5.0481373065338377E-2"/>
          <c:w val="0.89922937634611255"/>
          <c:h val="0.858362194766746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19.5</c:v>
                </c:pt>
                <c:pt idx="1">
                  <c:v>20.5</c:v>
                </c:pt>
                <c:pt idx="2">
                  <c:v>22.1</c:v>
                </c:pt>
                <c:pt idx="3">
                  <c:v>23.9</c:v>
                </c:pt>
                <c:pt idx="4">
                  <c:v>20.5</c:v>
                </c:pt>
                <c:pt idx="5">
                  <c:v>29.1</c:v>
                </c:pt>
                <c:pt idx="6">
                  <c:v>22.9</c:v>
                </c:pt>
                <c:pt idx="7">
                  <c:v>29.1</c:v>
                </c:pt>
                <c:pt idx="8">
                  <c:v>26.7</c:v>
                </c:pt>
                <c:pt idx="9">
                  <c:v>24.9</c:v>
                </c:pt>
                <c:pt idx="10">
                  <c:v>26.2</c:v>
                </c:pt>
                <c:pt idx="11">
                  <c:v>26.3</c:v>
                </c:pt>
                <c:pt idx="12">
                  <c:v>27.7</c:v>
                </c:pt>
                <c:pt idx="13">
                  <c:v>27.8</c:v>
                </c:pt>
                <c:pt idx="14">
                  <c:v>29.4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26.8</c:v>
                </c:pt>
                <c:pt idx="1">
                  <c:v>26</c:v>
                </c:pt>
                <c:pt idx="2">
                  <c:v>30.1</c:v>
                </c:pt>
                <c:pt idx="3">
                  <c:v>27</c:v>
                </c:pt>
                <c:pt idx="4">
                  <c:v>29.7</c:v>
                </c:pt>
                <c:pt idx="5">
                  <c:v>31.8</c:v>
                </c:pt>
                <c:pt idx="6">
                  <c:v>33.799999999999997</c:v>
                </c:pt>
                <c:pt idx="7">
                  <c:v>29.3</c:v>
                </c:pt>
                <c:pt idx="8">
                  <c:v>34.5</c:v>
                </c:pt>
                <c:pt idx="9">
                  <c:v>34.799999999999997</c:v>
                </c:pt>
                <c:pt idx="10">
                  <c:v>36.799999999999997</c:v>
                </c:pt>
                <c:pt idx="11">
                  <c:v>35.1</c:v>
                </c:pt>
                <c:pt idx="12">
                  <c:v>32.299999999999997</c:v>
                </c:pt>
                <c:pt idx="13">
                  <c:v>34</c:v>
                </c:pt>
                <c:pt idx="14">
                  <c:v>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48160"/>
        <c:axId val="153949696"/>
      </c:lineChart>
      <c:catAx>
        <c:axId val="1539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3949696"/>
        <c:crosses val="autoZero"/>
        <c:auto val="1"/>
        <c:lblAlgn val="ctr"/>
        <c:lblOffset val="100"/>
        <c:noMultiLvlLbl val="0"/>
      </c:catAx>
      <c:valAx>
        <c:axId val="1539496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dirty="0" smtClean="0"/>
                  <a:t>Age-adjusted obesity prevalence</a:t>
                </a:r>
                <a:r>
                  <a:rPr lang="en-US" sz="1500" baseline="0" dirty="0" smtClean="0"/>
                  <a:t> (%)</a:t>
                </a:r>
                <a:endParaRPr lang="en-US" sz="1500" dirty="0"/>
              </a:p>
            </c:rich>
          </c:tx>
          <c:layout>
            <c:manualLayout>
              <c:xMode val="edge"/>
              <c:yMode val="edge"/>
              <c:x val="1.2442128495723197E-2"/>
              <c:y val="9.076730109443904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394816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35276274586568E-2"/>
          <c:y val="2.9446565212398593E-2"/>
          <c:w val="0.89919706633778584"/>
          <c:h val="0.86990870300148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18-24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4.8880934511094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9.3000000000000007</c:v>
                </c:pt>
                <c:pt idx="1">
                  <c:v>9.6999999999999993</c:v>
                </c:pt>
                <c:pt idx="2">
                  <c:v>12.7</c:v>
                </c:pt>
                <c:pt idx="3">
                  <c:v>19.899999999999999</c:v>
                </c:pt>
                <c:pt idx="4">
                  <c:v>17.3</c:v>
                </c:pt>
                <c:pt idx="5">
                  <c:v>17.600000000000001</c:v>
                </c:pt>
                <c:pt idx="6">
                  <c:v>16.3</c:v>
                </c:pt>
                <c:pt idx="7">
                  <c:v>24.5</c:v>
                </c:pt>
                <c:pt idx="8">
                  <c:v>22.2</c:v>
                </c:pt>
                <c:pt idx="9">
                  <c:v>15</c:v>
                </c:pt>
                <c:pt idx="10">
                  <c:v>21</c:v>
                </c:pt>
                <c:pt idx="11">
                  <c:v>16.8</c:v>
                </c:pt>
                <c:pt idx="12">
                  <c:v>21.2</c:v>
                </c:pt>
                <c:pt idx="13">
                  <c:v>20.5</c:v>
                </c:pt>
                <c:pt idx="14">
                  <c:v>24.3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25-44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1.8438744631366712E-2"/>
                  <c:y val="6.1235456420491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3.4377800095714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22.6</c:v>
                </c:pt>
                <c:pt idx="1">
                  <c:v>24.2</c:v>
                </c:pt>
                <c:pt idx="2">
                  <c:v>24.9</c:v>
                </c:pt>
                <c:pt idx="3">
                  <c:v>25.8</c:v>
                </c:pt>
                <c:pt idx="4">
                  <c:v>24.6</c:v>
                </c:pt>
                <c:pt idx="5">
                  <c:v>33.4</c:v>
                </c:pt>
                <c:pt idx="6">
                  <c:v>30</c:v>
                </c:pt>
                <c:pt idx="7">
                  <c:v>30.3</c:v>
                </c:pt>
                <c:pt idx="8">
                  <c:v>30.3</c:v>
                </c:pt>
                <c:pt idx="9">
                  <c:v>31.5</c:v>
                </c:pt>
                <c:pt idx="10">
                  <c:v>32</c:v>
                </c:pt>
                <c:pt idx="11">
                  <c:v>32.4</c:v>
                </c:pt>
                <c:pt idx="12">
                  <c:v>27.2</c:v>
                </c:pt>
                <c:pt idx="13">
                  <c:v>32.299999999999997</c:v>
                </c:pt>
                <c:pt idx="14">
                  <c:v>35.200000000000003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45-64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2.115744907135458E-2"/>
                  <c:y val="-4.0286484487165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8209932095139439E-3"/>
                  <c:y val="-5.908684391450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30.7</c:v>
                </c:pt>
                <c:pt idx="1">
                  <c:v>28</c:v>
                </c:pt>
                <c:pt idx="2">
                  <c:v>32.200000000000003</c:v>
                </c:pt>
                <c:pt idx="3">
                  <c:v>33</c:v>
                </c:pt>
                <c:pt idx="4">
                  <c:v>31.7</c:v>
                </c:pt>
                <c:pt idx="5">
                  <c:v>34</c:v>
                </c:pt>
                <c:pt idx="6">
                  <c:v>35.700000000000003</c:v>
                </c:pt>
                <c:pt idx="7">
                  <c:v>31.8</c:v>
                </c:pt>
                <c:pt idx="8">
                  <c:v>36.9</c:v>
                </c:pt>
                <c:pt idx="9">
                  <c:v>35.200000000000003</c:v>
                </c:pt>
                <c:pt idx="10">
                  <c:v>37.299999999999997</c:v>
                </c:pt>
                <c:pt idx="11">
                  <c:v>36.700000000000003</c:v>
                </c:pt>
                <c:pt idx="12">
                  <c:v>37.700000000000003</c:v>
                </c:pt>
                <c:pt idx="13">
                  <c:v>35.5</c:v>
                </c:pt>
                <c:pt idx="14">
                  <c:v>37.4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≥65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1.5617751421852769E-2"/>
                  <c:y val="-4.834378138459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6446431504674462E-3"/>
                  <c:y val="5.102954701707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24.9</c:v>
                </c:pt>
                <c:pt idx="1">
                  <c:v>25.5</c:v>
                </c:pt>
                <c:pt idx="2">
                  <c:v>30.6</c:v>
                </c:pt>
                <c:pt idx="3">
                  <c:v>18.5</c:v>
                </c:pt>
                <c:pt idx="4">
                  <c:v>24</c:v>
                </c:pt>
                <c:pt idx="5">
                  <c:v>27.9</c:v>
                </c:pt>
                <c:pt idx="6">
                  <c:v>25.4</c:v>
                </c:pt>
                <c:pt idx="7">
                  <c:v>26.4</c:v>
                </c:pt>
                <c:pt idx="8">
                  <c:v>29</c:v>
                </c:pt>
                <c:pt idx="9">
                  <c:v>32.1</c:v>
                </c:pt>
                <c:pt idx="10">
                  <c:v>31.3</c:v>
                </c:pt>
                <c:pt idx="11">
                  <c:v>29.7</c:v>
                </c:pt>
                <c:pt idx="12">
                  <c:v>31.5</c:v>
                </c:pt>
                <c:pt idx="13">
                  <c:v>29.6</c:v>
                </c:pt>
                <c:pt idx="14">
                  <c:v>30.5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244608"/>
        <c:axId val="154246144"/>
      </c:lineChart>
      <c:catAx>
        <c:axId val="15424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246144"/>
        <c:crosses val="autoZero"/>
        <c:auto val="1"/>
        <c:lblAlgn val="ctr"/>
        <c:lblOffset val="100"/>
        <c:noMultiLvlLbl val="0"/>
      </c:catAx>
      <c:valAx>
        <c:axId val="1542461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Age-adjusted obesity prevalence (%)</a:t>
                </a:r>
              </a:p>
            </c:rich>
          </c:tx>
          <c:layout>
            <c:manualLayout>
              <c:xMode val="edge"/>
              <c:yMode val="edge"/>
              <c:x val="9.5760677083307644E-3"/>
              <c:y val="0.102863131903025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2446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28759969873843"/>
          <c:y val="0"/>
          <c:w val="0.36868338854391652"/>
          <c:h val="6.364249456449676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'Fruit Veg'!$A$5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510059709217398E-2"/>
                  <c:y val="2.5967897136047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'Fruit Veg'!$B$4:$F$4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Veg'!$B$5:$F$5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10.1</c:v>
                </c:pt>
                <c:pt idx="2">
                  <c:v>8.6999999999999993</c:v>
                </c:pt>
                <c:pt idx="3">
                  <c:v>9.6999999999999993</c:v>
                </c:pt>
                <c:pt idx="4">
                  <c:v>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'Fruit Veg'!$A$6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'Fruit Veg'!$B$4:$F$4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Veg'!$B$6:$F$6</c:f>
              <c:numCache>
                <c:formatCode>General</c:formatCode>
                <c:ptCount val="5"/>
                <c:pt idx="0">
                  <c:v>8.8000000000000007</c:v>
                </c:pt>
                <c:pt idx="1">
                  <c:v>6</c:v>
                </c:pt>
                <c:pt idx="2">
                  <c:v>7.3</c:v>
                </c:pt>
                <c:pt idx="3">
                  <c:v>7</c:v>
                </c:pt>
                <c:pt idx="4">
                  <c:v>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'Fruit Veg'!$A$7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'Fruit Veg'!$B$4:$F$4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Veg'!$B$7:$F$7</c:f>
              <c:numCache>
                <c:formatCode>General</c:formatCode>
                <c:ptCount val="5"/>
                <c:pt idx="0">
                  <c:v>3.7</c:v>
                </c:pt>
                <c:pt idx="1">
                  <c:v>7.2</c:v>
                </c:pt>
                <c:pt idx="2">
                  <c:v>5.3</c:v>
                </c:pt>
                <c:pt idx="3">
                  <c:v>6.5</c:v>
                </c:pt>
                <c:pt idx="4">
                  <c:v>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'Fruit Veg'!$A$8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'Fruit Veg'!$B$4:$F$4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Veg'!$B$8:$F$8</c:f>
              <c:numCache>
                <c:formatCode>General</c:formatCode>
                <c:ptCount val="5"/>
                <c:pt idx="0">
                  <c:v>5.9</c:v>
                </c:pt>
                <c:pt idx="1">
                  <c:v>4.5</c:v>
                </c:pt>
                <c:pt idx="2">
                  <c:v>5.8</c:v>
                </c:pt>
                <c:pt idx="3">
                  <c:v>7</c:v>
                </c:pt>
                <c:pt idx="4">
                  <c:v>5.9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'Fruit Veg'!$A$9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'Fruit Veg'!$B$4:$F$4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Veg'!$B$9:$F$9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6.4</c:v>
                </c:pt>
                <c:pt idx="2">
                  <c:v>7.9</c:v>
                </c:pt>
                <c:pt idx="3">
                  <c:v>8</c:v>
                </c:pt>
                <c:pt idx="4">
                  <c:v>9.3000000000000007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87648"/>
        <c:axId val="38993920"/>
      </c:lineChart>
      <c:catAx>
        <c:axId val="3898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93920"/>
        <c:crosses val="autoZero"/>
        <c:auto val="1"/>
        <c:lblAlgn val="ctr"/>
        <c:lblOffset val="100"/>
        <c:noMultiLvlLbl val="0"/>
      </c:catAx>
      <c:valAx>
        <c:axId val="389939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Consuming No Fruit or Vegetables in Past 7</a:t>
                </a:r>
                <a:r>
                  <a:rPr lang="en-US" sz="1100" b="1" baseline="0">
                    <a:solidFill>
                      <a:sysClr val="windowText" lastClr="000000"/>
                    </a:solidFill>
                  </a:rPr>
                  <a:t> Days</a:t>
                </a:r>
                <a:endParaRPr lang="en-US" sz="11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6.0148729336780222E-3"/>
              <c:y val="0.1520663698556471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8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035276274586568E-2"/>
          <c:y val="2.9446565212398593E-2"/>
          <c:w val="0.89919706633778584"/>
          <c:h val="0.86990870300148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2.8952502794872478E-2"/>
                  <c:y val="-3.746643057306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4.8880934511094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26.4</c:v>
                </c:pt>
                <c:pt idx="1">
                  <c:v>25.4</c:v>
                </c:pt>
                <c:pt idx="2">
                  <c:v>27.9</c:v>
                </c:pt>
                <c:pt idx="3">
                  <c:v>29.8</c:v>
                </c:pt>
                <c:pt idx="4">
                  <c:v>30.2</c:v>
                </c:pt>
                <c:pt idx="5">
                  <c:v>34.700000000000003</c:v>
                </c:pt>
                <c:pt idx="6">
                  <c:v>32.1</c:v>
                </c:pt>
                <c:pt idx="7">
                  <c:v>31.4</c:v>
                </c:pt>
                <c:pt idx="8">
                  <c:v>33.4</c:v>
                </c:pt>
                <c:pt idx="9">
                  <c:v>31.1</c:v>
                </c:pt>
                <c:pt idx="10">
                  <c:v>32</c:v>
                </c:pt>
                <c:pt idx="11">
                  <c:v>31.4</c:v>
                </c:pt>
                <c:pt idx="12">
                  <c:v>31.6</c:v>
                </c:pt>
                <c:pt idx="13">
                  <c:v>33.799999999999997</c:v>
                </c:pt>
                <c:pt idx="14">
                  <c:v>35.4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NHB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1.8438744631366712E-2"/>
                  <c:y val="6.12354564204919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6277747471304678E-2"/>
                  <c:y val="-3.5452106348705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24.7</c:v>
                </c:pt>
                <c:pt idx="1">
                  <c:v>28.8</c:v>
                </c:pt>
                <c:pt idx="2">
                  <c:v>28.5</c:v>
                </c:pt>
                <c:pt idx="3">
                  <c:v>30.5</c:v>
                </c:pt>
                <c:pt idx="4">
                  <c:v>25.8</c:v>
                </c:pt>
                <c:pt idx="5">
                  <c:v>34.200000000000003</c:v>
                </c:pt>
                <c:pt idx="6">
                  <c:v>30.1</c:v>
                </c:pt>
                <c:pt idx="7">
                  <c:v>34.299999999999997</c:v>
                </c:pt>
                <c:pt idx="8">
                  <c:v>32.9</c:v>
                </c:pt>
                <c:pt idx="9">
                  <c:v>34.799999999999997</c:v>
                </c:pt>
                <c:pt idx="10">
                  <c:v>36.9</c:v>
                </c:pt>
                <c:pt idx="11">
                  <c:v>33.9</c:v>
                </c:pt>
                <c:pt idx="12">
                  <c:v>34.700000000000003</c:v>
                </c:pt>
                <c:pt idx="13">
                  <c:v>33</c:v>
                </c:pt>
                <c:pt idx="14">
                  <c:v>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NHW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2.115744907135458E-2"/>
                  <c:y val="-4.0286484487165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8209932095139439E-3"/>
                  <c:y val="-5.9086843914509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14.6</c:v>
                </c:pt>
                <c:pt idx="1">
                  <c:v>15.7</c:v>
                </c:pt>
                <c:pt idx="2">
                  <c:v>21.7</c:v>
                </c:pt>
                <c:pt idx="3">
                  <c:v>13.5</c:v>
                </c:pt>
                <c:pt idx="4">
                  <c:v>16</c:v>
                </c:pt>
                <c:pt idx="5">
                  <c:v>19.3</c:v>
                </c:pt>
                <c:pt idx="6">
                  <c:v>26.1</c:v>
                </c:pt>
                <c:pt idx="7">
                  <c:v>20.2</c:v>
                </c:pt>
                <c:pt idx="8">
                  <c:v>20.6</c:v>
                </c:pt>
                <c:pt idx="9">
                  <c:v>20.5</c:v>
                </c:pt>
                <c:pt idx="10">
                  <c:v>21.6</c:v>
                </c:pt>
                <c:pt idx="11">
                  <c:v>23.8</c:v>
                </c:pt>
                <c:pt idx="13">
                  <c:v>21.6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NHW, NYC</c:v>
                </c:pt>
              </c:strCache>
            </c:strRef>
          </c:tx>
          <c:spPr>
            <a:ln>
              <a:solidFill>
                <a:schemeClr val="accent3"/>
              </a:solidFill>
              <a:prstDash val="sysDash"/>
            </a:ln>
          </c:spPr>
          <c:marker>
            <c:symbol val="circle"/>
            <c:size val="7"/>
            <c:spPr>
              <a:solidFill>
                <a:schemeClr val="accent3"/>
              </a:solidFill>
              <a:ln>
                <a:solidFill>
                  <a:schemeClr val="accent3"/>
                </a:solidFill>
                <a:prstDash val="sysDash"/>
              </a:ln>
            </c:spPr>
          </c:marker>
          <c:dLbls>
            <c:dLbl>
              <c:idx val="0"/>
              <c:layout>
                <c:manualLayout>
                  <c:x val="-2.6886973966745085E-2"/>
                  <c:y val="5.6401078282032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4.6446431504674462E-3"/>
                  <c:y val="5.102954701707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14.2</c:v>
                </c:pt>
                <c:pt idx="1">
                  <c:v>15.6</c:v>
                </c:pt>
                <c:pt idx="2">
                  <c:v>17.2</c:v>
                </c:pt>
                <c:pt idx="3">
                  <c:v>14.7</c:v>
                </c:pt>
                <c:pt idx="4">
                  <c:v>16.2</c:v>
                </c:pt>
                <c:pt idx="5">
                  <c:v>17.7</c:v>
                </c:pt>
                <c:pt idx="6">
                  <c:v>18.5</c:v>
                </c:pt>
                <c:pt idx="7">
                  <c:v>18.3</c:v>
                </c:pt>
                <c:pt idx="8">
                  <c:v>16.8</c:v>
                </c:pt>
                <c:pt idx="9">
                  <c:v>18.7</c:v>
                </c:pt>
                <c:pt idx="10">
                  <c:v>19.2</c:v>
                </c:pt>
                <c:pt idx="11">
                  <c:v>17.899999999999999</c:v>
                </c:pt>
                <c:pt idx="12">
                  <c:v>19.8</c:v>
                </c:pt>
                <c:pt idx="13">
                  <c:v>18.399999999999999</c:v>
                </c:pt>
                <c:pt idx="14">
                  <c:v>19.100000000000001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13792"/>
        <c:axId val="154915584"/>
      </c:lineChart>
      <c:catAx>
        <c:axId val="15491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915584"/>
        <c:crosses val="autoZero"/>
        <c:auto val="1"/>
        <c:lblAlgn val="ctr"/>
        <c:lblOffset val="100"/>
        <c:noMultiLvlLbl val="0"/>
      </c:catAx>
      <c:valAx>
        <c:axId val="1549155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Age-adjusted obesity prevalence (%)</a:t>
                </a:r>
              </a:p>
            </c:rich>
          </c:tx>
          <c:layout>
            <c:manualLayout>
              <c:xMode val="edge"/>
              <c:yMode val="edge"/>
              <c:x val="9.5760677083307644E-3"/>
              <c:y val="0.102863131903025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9137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779915783607905"/>
          <c:y val="0"/>
          <c:w val="0.5953197187213124"/>
          <c:h val="6.3642494564496763E-2"/>
        </c:manualLayout>
      </c:layout>
      <c:overlay val="0"/>
    </c:legend>
    <c:plotVisOnly val="1"/>
    <c:dispBlanksAs val="span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220738499488096E-2"/>
          <c:y val="5.3835742671197374E-2"/>
          <c:w val="0.91058727078983448"/>
          <c:h val="0.832794761871386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Bronx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7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0"/>
              <c:layout>
                <c:manualLayout>
                  <c:x val="-2.4958951678517947E-2"/>
                  <c:y val="-3.196578131843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38.6</c:v>
                </c:pt>
                <c:pt idx="1">
                  <c:v>39.9</c:v>
                </c:pt>
                <c:pt idx="2">
                  <c:v>38.4</c:v>
                </c:pt>
                <c:pt idx="3">
                  <c:v>38.6</c:v>
                </c:pt>
                <c:pt idx="4">
                  <c:v>39.700000000000003</c:v>
                </c:pt>
                <c:pt idx="5">
                  <c:v>34.9</c:v>
                </c:pt>
                <c:pt idx="6">
                  <c:v>38.9</c:v>
                </c:pt>
                <c:pt idx="7">
                  <c:v>38.200000000000003</c:v>
                </c:pt>
                <c:pt idx="8">
                  <c:v>38.700000000000003</c:v>
                </c:pt>
                <c:pt idx="9">
                  <c:v>36.5</c:v>
                </c:pt>
                <c:pt idx="10">
                  <c:v>33.299999999999997</c:v>
                </c:pt>
                <c:pt idx="11">
                  <c:v>37.9</c:v>
                </c:pt>
                <c:pt idx="12">
                  <c:v>38</c:v>
                </c:pt>
                <c:pt idx="13">
                  <c:v>35.6</c:v>
                </c:pt>
                <c:pt idx="14">
                  <c:v>36.5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Brooklyn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36.1</c:v>
                </c:pt>
                <c:pt idx="1">
                  <c:v>33.9</c:v>
                </c:pt>
                <c:pt idx="2">
                  <c:v>33.9</c:v>
                </c:pt>
                <c:pt idx="3">
                  <c:v>35.4</c:v>
                </c:pt>
                <c:pt idx="4">
                  <c:v>35</c:v>
                </c:pt>
                <c:pt idx="5">
                  <c:v>37</c:v>
                </c:pt>
                <c:pt idx="6">
                  <c:v>34.299999999999997</c:v>
                </c:pt>
                <c:pt idx="7">
                  <c:v>33.700000000000003</c:v>
                </c:pt>
                <c:pt idx="8">
                  <c:v>33.5</c:v>
                </c:pt>
                <c:pt idx="9">
                  <c:v>33.1</c:v>
                </c:pt>
                <c:pt idx="10">
                  <c:v>29.9</c:v>
                </c:pt>
                <c:pt idx="11">
                  <c:v>29.2</c:v>
                </c:pt>
                <c:pt idx="12">
                  <c:v>32.4</c:v>
                </c:pt>
                <c:pt idx="13">
                  <c:v>31.8</c:v>
                </c:pt>
                <c:pt idx="14">
                  <c:v>33.299999999999997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Manhattan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29.7</c:v>
                </c:pt>
                <c:pt idx="1">
                  <c:v>30.1</c:v>
                </c:pt>
                <c:pt idx="2">
                  <c:v>30.4</c:v>
                </c:pt>
                <c:pt idx="3">
                  <c:v>28.6</c:v>
                </c:pt>
                <c:pt idx="4">
                  <c:v>31</c:v>
                </c:pt>
                <c:pt idx="5">
                  <c:v>32.6</c:v>
                </c:pt>
                <c:pt idx="6">
                  <c:v>32.700000000000003</c:v>
                </c:pt>
                <c:pt idx="7">
                  <c:v>29.4</c:v>
                </c:pt>
                <c:pt idx="8">
                  <c:v>32.6</c:v>
                </c:pt>
                <c:pt idx="9">
                  <c:v>33.200000000000003</c:v>
                </c:pt>
                <c:pt idx="10">
                  <c:v>31</c:v>
                </c:pt>
                <c:pt idx="11">
                  <c:v>31.6</c:v>
                </c:pt>
                <c:pt idx="12">
                  <c:v>30</c:v>
                </c:pt>
                <c:pt idx="13">
                  <c:v>31.5</c:v>
                </c:pt>
                <c:pt idx="14">
                  <c:v>30.1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Queens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Sheet1!$E$2:$E$16</c:f>
              <c:numCache>
                <c:formatCode>General</c:formatCode>
                <c:ptCount val="15"/>
                <c:pt idx="0">
                  <c:v>35.6</c:v>
                </c:pt>
                <c:pt idx="1">
                  <c:v>34.299999999999997</c:v>
                </c:pt>
                <c:pt idx="2">
                  <c:v>34.700000000000003</c:v>
                </c:pt>
                <c:pt idx="3">
                  <c:v>37.299999999999997</c:v>
                </c:pt>
                <c:pt idx="4">
                  <c:v>34.9</c:v>
                </c:pt>
                <c:pt idx="5">
                  <c:v>36.1</c:v>
                </c:pt>
                <c:pt idx="6">
                  <c:v>35.799999999999997</c:v>
                </c:pt>
                <c:pt idx="7">
                  <c:v>33.4</c:v>
                </c:pt>
                <c:pt idx="8">
                  <c:v>35.799999999999997</c:v>
                </c:pt>
                <c:pt idx="9">
                  <c:v>32.299999999999997</c:v>
                </c:pt>
                <c:pt idx="10">
                  <c:v>33.5</c:v>
                </c:pt>
                <c:pt idx="11">
                  <c:v>34.299999999999997</c:v>
                </c:pt>
                <c:pt idx="12">
                  <c:v>35.200000000000003</c:v>
                </c:pt>
                <c:pt idx="13">
                  <c:v>33.4</c:v>
                </c:pt>
                <c:pt idx="14">
                  <c:v>34.9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Staten Island</c:v>
                </c:pt>
              </c:strCache>
            </c:strRef>
          </c:tx>
          <c:marker>
            <c:symbol val="circle"/>
            <c:size val="7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Sheet1!$F$2:$F$16</c:f>
              <c:numCache>
                <c:formatCode>General</c:formatCode>
                <c:ptCount val="15"/>
                <c:pt idx="0">
                  <c:v>37.4</c:v>
                </c:pt>
                <c:pt idx="1">
                  <c:v>34</c:v>
                </c:pt>
                <c:pt idx="2">
                  <c:v>40.200000000000003</c:v>
                </c:pt>
                <c:pt idx="3">
                  <c:v>33.6</c:v>
                </c:pt>
                <c:pt idx="4">
                  <c:v>40.1</c:v>
                </c:pt>
                <c:pt idx="5">
                  <c:v>35.6</c:v>
                </c:pt>
                <c:pt idx="6">
                  <c:v>38.299999999999997</c:v>
                </c:pt>
                <c:pt idx="7">
                  <c:v>33</c:v>
                </c:pt>
                <c:pt idx="8">
                  <c:v>34.200000000000003</c:v>
                </c:pt>
                <c:pt idx="9">
                  <c:v>40.799999999999997</c:v>
                </c:pt>
                <c:pt idx="10">
                  <c:v>31.9</c:v>
                </c:pt>
                <c:pt idx="11">
                  <c:v>34</c:v>
                </c:pt>
                <c:pt idx="12">
                  <c:v>34.299999999999997</c:v>
                </c:pt>
                <c:pt idx="13">
                  <c:v>36.200000000000003</c:v>
                </c:pt>
                <c:pt idx="14">
                  <c:v>35.700000000000003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290816"/>
        <c:axId val="154308992"/>
      </c:lineChart>
      <c:catAx>
        <c:axId val="15429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4308992"/>
        <c:crosses val="autoZero"/>
        <c:auto val="1"/>
        <c:lblAlgn val="ctr"/>
        <c:lblOffset val="100"/>
        <c:noMultiLvlLbl val="0"/>
      </c:catAx>
      <c:valAx>
        <c:axId val="154308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sz="1500"/>
                </a:pPr>
                <a:r>
                  <a:rPr lang="en-US" sz="1500" dirty="0" smtClean="0"/>
                  <a:t>Age-adjusted prevalence of overweight (%)</a:t>
                </a:r>
                <a:endParaRPr lang="en-US" sz="1500" dirty="0"/>
              </a:p>
            </c:rich>
          </c:tx>
          <c:layout>
            <c:manualLayout>
              <c:xMode val="edge"/>
              <c:yMode val="edge"/>
              <c:x val="0"/>
              <c:y val="0.102921684029384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42908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566921426899117E-2"/>
          <c:y val="5.0481373065338377E-2"/>
          <c:w val="0.89922937634611255"/>
          <c:h val="0.858362194766746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45.8</c:v>
                </c:pt>
                <c:pt idx="1">
                  <c:v>46.2</c:v>
                </c:pt>
                <c:pt idx="2">
                  <c:v>45.8</c:v>
                </c:pt>
                <c:pt idx="3">
                  <c:v>45.7</c:v>
                </c:pt>
                <c:pt idx="4">
                  <c:v>46</c:v>
                </c:pt>
                <c:pt idx="5">
                  <c:v>38.200000000000003</c:v>
                </c:pt>
                <c:pt idx="6">
                  <c:v>49.4</c:v>
                </c:pt>
                <c:pt idx="7">
                  <c:v>44.3</c:v>
                </c:pt>
                <c:pt idx="8">
                  <c:v>44.8</c:v>
                </c:pt>
                <c:pt idx="9">
                  <c:v>42.7</c:v>
                </c:pt>
                <c:pt idx="10">
                  <c:v>36.700000000000003</c:v>
                </c:pt>
                <c:pt idx="11">
                  <c:v>43.3</c:v>
                </c:pt>
                <c:pt idx="12">
                  <c:v>38.5</c:v>
                </c:pt>
                <c:pt idx="13">
                  <c:v>44.8</c:v>
                </c:pt>
                <c:pt idx="14">
                  <c:v>40.4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32.799999999999997</c:v>
                </c:pt>
                <c:pt idx="1">
                  <c:v>34.4</c:v>
                </c:pt>
                <c:pt idx="2">
                  <c:v>32.4</c:v>
                </c:pt>
                <c:pt idx="3">
                  <c:v>33</c:v>
                </c:pt>
                <c:pt idx="4">
                  <c:v>34.700000000000003</c:v>
                </c:pt>
                <c:pt idx="5">
                  <c:v>32.4</c:v>
                </c:pt>
                <c:pt idx="6">
                  <c:v>30.7</c:v>
                </c:pt>
                <c:pt idx="7">
                  <c:v>33.5</c:v>
                </c:pt>
                <c:pt idx="8">
                  <c:v>33.799999999999997</c:v>
                </c:pt>
                <c:pt idx="9">
                  <c:v>32.200000000000003</c:v>
                </c:pt>
                <c:pt idx="10">
                  <c:v>30.5</c:v>
                </c:pt>
                <c:pt idx="11">
                  <c:v>33.799999999999997</c:v>
                </c:pt>
                <c:pt idx="12">
                  <c:v>37.1</c:v>
                </c:pt>
                <c:pt idx="13">
                  <c:v>28.4</c:v>
                </c:pt>
                <c:pt idx="14">
                  <c:v>33.5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804224"/>
        <c:axId val="154805760"/>
      </c:lineChart>
      <c:catAx>
        <c:axId val="15480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4805760"/>
        <c:crosses val="autoZero"/>
        <c:auto val="1"/>
        <c:lblAlgn val="ctr"/>
        <c:lblOffset val="100"/>
        <c:noMultiLvlLbl val="0"/>
      </c:catAx>
      <c:valAx>
        <c:axId val="154805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 dirty="0" smtClean="0"/>
                  <a:t>Age-adjusted overweight prevalence</a:t>
                </a:r>
                <a:r>
                  <a:rPr lang="en-US" sz="1500" baseline="0" dirty="0" smtClean="0"/>
                  <a:t> (%)</a:t>
                </a:r>
                <a:endParaRPr lang="en-US" sz="1500" dirty="0"/>
              </a:p>
            </c:rich>
          </c:tx>
          <c:layout>
            <c:manualLayout>
              <c:xMode val="edge"/>
              <c:yMode val="edge"/>
              <c:x val="1.2442128495723197E-2"/>
              <c:y val="9.076730109443904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480422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841701006805306E-2"/>
          <c:y val="6.2516404199475101E-2"/>
          <c:w val="0.87004721665838702"/>
          <c:h val="0.81057013706619996"/>
        </c:manualLayout>
      </c:layout>
      <c:lineChart>
        <c:grouping val="standard"/>
        <c:varyColors val="0"/>
        <c:ser>
          <c:idx val="0"/>
          <c:order val="0"/>
          <c:tx>
            <c:strRef>
              <c:f>Sex!$A$4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191885743163499E-2"/>
                  <c:y val="5.5555555555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Sex!$B$3:$F$3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Sex!$B$4:$F$4</c:f>
              <c:numCache>
                <c:formatCode>General</c:formatCode>
                <c:ptCount val="5"/>
                <c:pt idx="0">
                  <c:v>7.7</c:v>
                </c:pt>
                <c:pt idx="1">
                  <c:v>8.5</c:v>
                </c:pt>
                <c:pt idx="2">
                  <c:v>8.6</c:v>
                </c:pt>
                <c:pt idx="3">
                  <c:v>7.7</c:v>
                </c:pt>
                <c:pt idx="4">
                  <c:v>10.5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Sex!$A$5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1482057174360198E-2"/>
                  <c:y val="-5.5555555555555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Sex!$B$3:$F$3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Sex!$B$5:$F$5</c:f>
              <c:numCache>
                <c:formatCode>General</c:formatCode>
                <c:ptCount val="5"/>
                <c:pt idx="0">
                  <c:v>9.1</c:v>
                </c:pt>
                <c:pt idx="1">
                  <c:v>11.9</c:v>
                </c:pt>
                <c:pt idx="2">
                  <c:v>8.6999999999999993</c:v>
                </c:pt>
                <c:pt idx="3">
                  <c:v>11.7</c:v>
                </c:pt>
                <c:pt idx="4">
                  <c:v>11.2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11104"/>
        <c:axId val="82723200"/>
      </c:lineChart>
      <c:catAx>
        <c:axId val="8211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723200"/>
        <c:crosses val="autoZero"/>
        <c:auto val="1"/>
        <c:lblAlgn val="ctr"/>
        <c:lblOffset val="100"/>
        <c:noMultiLvlLbl val="0"/>
      </c:catAx>
      <c:valAx>
        <c:axId val="82723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</a:t>
                </a:r>
                <a:r>
                  <a:rPr lang="en-US" sz="1100" b="1" baseline="0">
                    <a:solidFill>
                      <a:sysClr val="windowText" lastClr="000000"/>
                    </a:solidFill>
                  </a:rPr>
                  <a:t> Youth Consuming No Fruit or Vegetables</a:t>
                </a:r>
                <a:endParaRPr lang="en-US" sz="11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3240568041218101E-2"/>
              <c:y val="9.201443569553799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1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'2015'!$B$3</c:f>
              <c:strCache>
                <c:ptCount val="1"/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9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'2015'!$A$4:$A$16</c:f>
              <c:strCache>
                <c:ptCount val="13"/>
                <c:pt idx="0">
                  <c:v>Female</c:v>
                </c:pt>
                <c:pt idx="1">
                  <c:v>Male</c:v>
                </c:pt>
                <c:pt idx="3">
                  <c:v>&lt;14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18+</c:v>
                </c:pt>
                <c:pt idx="9">
                  <c:v>Non-Hispanic White</c:v>
                </c:pt>
                <c:pt idx="10">
                  <c:v>Non-Hispanic Black</c:v>
                </c:pt>
                <c:pt idx="11">
                  <c:v>Hispanic</c:v>
                </c:pt>
                <c:pt idx="12">
                  <c:v>Asian</c:v>
                </c:pt>
              </c:strCache>
            </c:strRef>
          </c:cat>
          <c:val>
            <c:numRef>
              <c:f>'2015'!$B$4:$B$16</c:f>
              <c:numCache>
                <c:formatCode>General</c:formatCode>
                <c:ptCount val="13"/>
                <c:pt idx="0">
                  <c:v>10.5</c:v>
                </c:pt>
                <c:pt idx="1">
                  <c:v>11.2</c:v>
                </c:pt>
                <c:pt idx="3">
                  <c:v>11.7</c:v>
                </c:pt>
                <c:pt idx="4">
                  <c:v>10.1</c:v>
                </c:pt>
                <c:pt idx="5">
                  <c:v>9.9</c:v>
                </c:pt>
                <c:pt idx="6">
                  <c:v>9.8000000000000007</c:v>
                </c:pt>
                <c:pt idx="7">
                  <c:v>22.9</c:v>
                </c:pt>
                <c:pt idx="9">
                  <c:v>0</c:v>
                </c:pt>
                <c:pt idx="10">
                  <c:v>9.1</c:v>
                </c:pt>
                <c:pt idx="11">
                  <c:v>13.1</c:v>
                </c:pt>
                <c:pt idx="1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8209280"/>
        <c:axId val="80416768"/>
      </c:barChart>
      <c:catAx>
        <c:axId val="88209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80416768"/>
        <c:crosses val="autoZero"/>
        <c:auto val="1"/>
        <c:lblAlgn val="ctr"/>
        <c:lblOffset val="100"/>
        <c:noMultiLvlLbl val="0"/>
      </c:catAx>
      <c:valAx>
        <c:axId val="80416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Youth Consuming</a:t>
                </a:r>
                <a:r>
                  <a:rPr lang="en-US" baseline="0" dirty="0" smtClean="0"/>
                  <a:t> no Fruit or Vegetables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4636141782176198E-3"/>
              <c:y val="0.16969271276493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820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74472680203443E-2"/>
          <c:y val="2.0714561713766497E-2"/>
          <c:w val="0.90583353861033422"/>
          <c:h val="0.90830028718389655"/>
        </c:manualLayout>
      </c:layout>
      <c:lineChart>
        <c:grouping val="standard"/>
        <c:varyColors val="0"/>
        <c:ser>
          <c:idx val="0"/>
          <c:order val="0"/>
          <c:tx>
            <c:strRef>
              <c:f>'Fruit Veg'!$A$24</c:f>
              <c:strCache>
                <c:ptCount val="1"/>
                <c:pt idx="0">
                  <c:v>Bronx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151606597673421E-2"/>
                  <c:y val="5.5827881323111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'Fruit Veg'!$B$23:$F$23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Veg'!$B$24:$F$24</c:f>
              <c:numCache>
                <c:formatCode>General</c:formatCode>
                <c:ptCount val="5"/>
                <c:pt idx="0">
                  <c:v>9.9</c:v>
                </c:pt>
                <c:pt idx="1">
                  <c:v>13.3</c:v>
                </c:pt>
                <c:pt idx="2">
                  <c:v>13.9</c:v>
                </c:pt>
                <c:pt idx="3">
                  <c:v>13</c:v>
                </c:pt>
                <c:pt idx="4">
                  <c:v>11.2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'Fruit Veg'!$A$25</c:f>
              <c:strCache>
                <c:ptCount val="1"/>
                <c:pt idx="0">
                  <c:v>Brooklyn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'Fruit Veg'!$B$23:$F$23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Veg'!$B$25:$F$25</c:f>
              <c:numCache>
                <c:formatCode>General</c:formatCode>
                <c:ptCount val="5"/>
                <c:pt idx="0">
                  <c:v>11</c:v>
                </c:pt>
                <c:pt idx="1">
                  <c:v>15.5</c:v>
                </c:pt>
                <c:pt idx="2">
                  <c:v>14.7</c:v>
                </c:pt>
                <c:pt idx="3">
                  <c:v>13.5</c:v>
                </c:pt>
                <c:pt idx="4">
                  <c:v>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'Fruit Veg'!$A$26</c:f>
              <c:strCache>
                <c:ptCount val="1"/>
                <c:pt idx="0">
                  <c:v>Manhattan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'Fruit Veg'!$B$23:$F$23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Veg'!$B$26:$F$26</c:f>
              <c:numCache>
                <c:formatCode>General</c:formatCode>
                <c:ptCount val="5"/>
                <c:pt idx="0">
                  <c:v>13.4</c:v>
                </c:pt>
                <c:pt idx="1">
                  <c:v>13.7</c:v>
                </c:pt>
                <c:pt idx="2">
                  <c:v>17.399999999999999</c:v>
                </c:pt>
                <c:pt idx="3">
                  <c:v>10.6</c:v>
                </c:pt>
                <c:pt idx="4">
                  <c:v>15.2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'Fruit Veg'!$A$27</c:f>
              <c:strCache>
                <c:ptCount val="1"/>
                <c:pt idx="0">
                  <c:v>Queens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'Fruit Veg'!$B$23:$F$23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Veg'!$B$27:$F$27</c:f>
              <c:numCache>
                <c:formatCode>General</c:formatCode>
                <c:ptCount val="5"/>
                <c:pt idx="0">
                  <c:v>11.9</c:v>
                </c:pt>
                <c:pt idx="1">
                  <c:v>15.8</c:v>
                </c:pt>
                <c:pt idx="2">
                  <c:v>17.2</c:v>
                </c:pt>
                <c:pt idx="3">
                  <c:v>15.7</c:v>
                </c:pt>
                <c:pt idx="4">
                  <c:v>11.5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'Fruit Veg'!$A$28</c:f>
              <c:strCache>
                <c:ptCount val="1"/>
                <c:pt idx="0">
                  <c:v>Staten Island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'Fruit Veg'!$B$23:$F$23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'Fruit Veg'!$B$28:$F$28</c:f>
              <c:numCache>
                <c:formatCode>General</c:formatCode>
                <c:ptCount val="5"/>
                <c:pt idx="0">
                  <c:v>10.1</c:v>
                </c:pt>
                <c:pt idx="1">
                  <c:v>13.1</c:v>
                </c:pt>
                <c:pt idx="2">
                  <c:v>14.1</c:v>
                </c:pt>
                <c:pt idx="3">
                  <c:v>12.3</c:v>
                </c:pt>
                <c:pt idx="4">
                  <c:v>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16704"/>
        <c:axId val="35018624"/>
      </c:lineChart>
      <c:catAx>
        <c:axId val="350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8624"/>
        <c:crosses val="autoZero"/>
        <c:auto val="1"/>
        <c:lblAlgn val="ctr"/>
        <c:lblOffset val="100"/>
        <c:noMultiLvlLbl val="0"/>
      </c:catAx>
      <c:valAx>
        <c:axId val="35018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Consuming 4 or more</a:t>
                </a:r>
                <a:r>
                  <a:rPr lang="en-US" sz="1100" b="1" baseline="0">
                    <a:solidFill>
                      <a:sysClr val="windowText" lastClr="000000"/>
                    </a:solidFill>
                  </a:rPr>
                  <a:t> Servings of Fruit or Vegetables in Past 7 Days</a:t>
                </a:r>
                <a:endParaRPr lang="en-US" sz="1100" b="1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0336943441637E-2"/>
              <c:y val="0.187516404199474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1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5344855858506E-2"/>
          <c:y val="0.118071959755031"/>
          <c:w val="0.87888352513383805"/>
          <c:h val="0.75501458151064405"/>
        </c:manualLayout>
      </c:layout>
      <c:lineChart>
        <c:grouping val="standard"/>
        <c:varyColors val="0"/>
        <c:ser>
          <c:idx val="0"/>
          <c:order val="0"/>
          <c:tx>
            <c:strRef>
              <c:f>Sex!$A$16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559199418391298E-2"/>
                  <c:y val="3.6252347329294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Sex!$B$15:$F$15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Sex!$B$16:$F$16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12</c:v>
                </c:pt>
                <c:pt idx="2">
                  <c:v>9</c:v>
                </c:pt>
                <c:pt idx="3">
                  <c:v>11.6</c:v>
                </c:pt>
                <c:pt idx="4">
                  <c:v>8.9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Sex!$A$17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3251377233428E-2"/>
                  <c:y val="-3.884180070995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Sex!$B$15:$F$15</c:f>
              <c:numCache>
                <c:formatCode>General</c:formatCode>
                <c:ptCount val="5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</c:numCache>
            </c:numRef>
          </c:cat>
          <c:val>
            <c:numRef>
              <c:f>Sex!$B$17:$F$17</c:f>
              <c:numCache>
                <c:formatCode>General</c:formatCode>
                <c:ptCount val="5"/>
                <c:pt idx="0">
                  <c:v>10.1</c:v>
                </c:pt>
                <c:pt idx="1">
                  <c:v>14.6</c:v>
                </c:pt>
                <c:pt idx="2">
                  <c:v>18.7</c:v>
                </c:pt>
                <c:pt idx="3">
                  <c:v>14.4</c:v>
                </c:pt>
                <c:pt idx="4">
                  <c:v>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86976"/>
        <c:axId val="35888512"/>
      </c:lineChart>
      <c:catAx>
        <c:axId val="35886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8512"/>
        <c:crosses val="autoZero"/>
        <c:auto val="1"/>
        <c:lblAlgn val="ctr"/>
        <c:lblOffset val="100"/>
        <c:noMultiLvlLbl val="0"/>
      </c:catAx>
      <c:valAx>
        <c:axId val="358885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ysClr val="windowText" lastClr="000000"/>
                    </a:solidFill>
                  </a:rPr>
                  <a:t>Percent of Youth Consuming  4 or more Servings of Fruit or Vegetables</a:t>
                </a:r>
              </a:p>
            </c:rich>
          </c:tx>
          <c:layout>
            <c:manualLayout>
              <c:xMode val="edge"/>
              <c:yMode val="edge"/>
              <c:x val="1.38888888888889E-2"/>
              <c:y val="0.142940361621464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8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782486993674154E-2"/>
          <c:y val="4.3091125601976608E-2"/>
          <c:w val="0.9091886464794926"/>
          <c:h val="0.82131620028478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'2015'!$B$21</c:f>
              <c:strCache>
                <c:ptCount val="1"/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'2015'!$A$22:$A$34</c:f>
              <c:strCache>
                <c:ptCount val="13"/>
                <c:pt idx="0">
                  <c:v>Female</c:v>
                </c:pt>
                <c:pt idx="1">
                  <c:v>Male</c:v>
                </c:pt>
                <c:pt idx="3">
                  <c:v>&lt;14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18+</c:v>
                </c:pt>
                <c:pt idx="9">
                  <c:v>Non-Hispanic White</c:v>
                </c:pt>
                <c:pt idx="10">
                  <c:v>Non-Hispanic Black</c:v>
                </c:pt>
                <c:pt idx="11">
                  <c:v>Hispanic</c:v>
                </c:pt>
                <c:pt idx="12">
                  <c:v>Asian</c:v>
                </c:pt>
              </c:strCache>
            </c:strRef>
          </c:cat>
          <c:val>
            <c:numRef>
              <c:f>'2015'!$B$22:$B$34</c:f>
              <c:numCache>
                <c:formatCode>General</c:formatCode>
                <c:ptCount val="13"/>
                <c:pt idx="0">
                  <c:v>8.9</c:v>
                </c:pt>
                <c:pt idx="1">
                  <c:v>13.6</c:v>
                </c:pt>
                <c:pt idx="3">
                  <c:v>11.8</c:v>
                </c:pt>
                <c:pt idx="4">
                  <c:v>11.5</c:v>
                </c:pt>
                <c:pt idx="5">
                  <c:v>10.7</c:v>
                </c:pt>
                <c:pt idx="6">
                  <c:v>11.2</c:v>
                </c:pt>
                <c:pt idx="7">
                  <c:v>8.8000000000000007</c:v>
                </c:pt>
                <c:pt idx="9">
                  <c:v>21.9</c:v>
                </c:pt>
                <c:pt idx="10">
                  <c:v>8.8000000000000007</c:v>
                </c:pt>
                <c:pt idx="11">
                  <c:v>10.8</c:v>
                </c:pt>
                <c:pt idx="12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6170880"/>
        <c:axId val="46172416"/>
      </c:barChart>
      <c:catAx>
        <c:axId val="4617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46172416"/>
        <c:crosses val="autoZero"/>
        <c:auto val="1"/>
        <c:lblAlgn val="ctr"/>
        <c:lblOffset val="100"/>
        <c:noMultiLvlLbl val="0"/>
      </c:catAx>
      <c:valAx>
        <c:axId val="461724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Percent of Youth</a:t>
                </a:r>
                <a:r>
                  <a:rPr lang="en-US" baseline="0" dirty="0" smtClean="0"/>
                  <a:t> Consuming 4 or more Servings of Fruit and/or Vegetables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4617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0.64448</cdr:x>
      <cdr:y>0.65192</cdr:y>
    </cdr:from>
    <cdr:to>
      <cdr:x>0.71955</cdr:x>
      <cdr:y>0.74926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03819" y="3061856"/>
          <a:ext cx="734291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bg1">
              <a:lumMod val="50000"/>
            </a:schemeClr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smtClean="0"/>
            <a:t>Data unstable</a:t>
          </a:r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0A5032-97B7-3A4B-9B50-09486FE746FD}" type="datetimeFigureOut">
              <a:rPr lang="en-US" smtClean="0"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47D66E-5638-C54C-BCD3-994D23C58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670692"/>
          </a:xfrm>
        </p:spPr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807FB-1213-4A92-9A80-793965F7074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0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50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8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2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2"/>
            <a:ext cx="5608320" cy="4770651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D0C69-7B52-4C30-9C8B-20A22973924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6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SMOKER smoking status by borough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7B3F3-BC25-4A45-97FB-5ECBFE43487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44749" y="2012873"/>
            <a:ext cx="7786024" cy="1421928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749" y="3665825"/>
            <a:ext cx="7786024" cy="387798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80000"/>
              </a:lnSpc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5308"/>
            <a:ext cx="10972801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760" y="1253408"/>
            <a:ext cx="10972482" cy="363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600"/>
            </a:lvl2pPr>
            <a:lvl3pPr marL="0" indent="0">
              <a:buNone/>
              <a:defRPr sz="2600"/>
            </a:lvl3pPr>
            <a:lvl4pPr marL="0" indent="0">
              <a:buNone/>
              <a:defRPr sz="2600"/>
            </a:lvl4pPr>
            <a:lvl5pPr marL="0" indent="0">
              <a:buNone/>
              <a:defRPr sz="2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7537" y="6154845"/>
            <a:ext cx="1863337" cy="5486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5308"/>
            <a:ext cx="10972801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044749" y="2223881"/>
            <a:ext cx="7786024" cy="1421928"/>
          </a:xfrm>
        </p:spPr>
        <p:txBody>
          <a:bodyPr anchor="ctr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72817" y="2223881"/>
            <a:ext cx="7786024" cy="1421928"/>
          </a:xfrm>
        </p:spPr>
        <p:txBody>
          <a:bodyPr anchor="ctr">
            <a:spAutoFit/>
          </a:bodyPr>
          <a:lstStyle>
            <a:lvl1pPr algn="r"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2652" y="2415026"/>
            <a:ext cx="7290587" cy="2086725"/>
          </a:xfrm>
        </p:spPr>
        <p:txBody>
          <a:bodyPr anchor="ctr"/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1"/>
            <a:ext cx="12192001" cy="6858001"/>
          </a:xfrm>
          <a:prstGeom prst="rect">
            <a:avLst/>
          </a:prstGeom>
        </p:spPr>
      </p:pic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827" y="2791904"/>
            <a:ext cx="7685501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7079" y="1666742"/>
            <a:ext cx="3950728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" r="37265" b="5515"/>
          <a:stretch/>
        </p:blipFill>
        <p:spPr>
          <a:xfrm>
            <a:off x="1" y="386816"/>
            <a:ext cx="6058082" cy="64711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24808" y="3865207"/>
            <a:ext cx="4579356" cy="830997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7537" y="6154845"/>
            <a:ext cx="1863337" cy="5486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8506" y="3130830"/>
            <a:ext cx="3998098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17212" y="1220737"/>
            <a:ext cx="8318378" cy="1175706"/>
          </a:xfrm>
        </p:spPr>
        <p:txBody>
          <a:bodyPr anchor="t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" b="26078"/>
          <a:stretch/>
        </p:blipFill>
        <p:spPr>
          <a:xfrm>
            <a:off x="1" y="2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8724" y="1200342"/>
            <a:ext cx="7786024" cy="2234458"/>
          </a:xfrm>
        </p:spPr>
        <p:txBody>
          <a:bodyPr anchor="b">
            <a:spAutoFit/>
          </a:bodyPr>
          <a:lstStyle>
            <a:lvl1pPr algn="r">
              <a:lnSpc>
                <a:spcPct val="80000"/>
              </a:lnSpc>
              <a:defRPr sz="5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8724" y="3665825"/>
            <a:ext cx="7786024" cy="33855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r">
              <a:lnSpc>
                <a:spcPct val="80000"/>
              </a:lnSpc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7" y="0"/>
            <a:ext cx="8269898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6458" y="0"/>
            <a:ext cx="247238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72750" y="3672747"/>
            <a:ext cx="3462840" cy="1200329"/>
          </a:xfrm>
        </p:spPr>
        <p:txBody>
          <a:bodyPr anchor="t"/>
          <a:lstStyle>
            <a:lvl1pPr algn="l">
              <a:lnSpc>
                <a:spcPct val="80000"/>
              </a:lnSpc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_007_01_04_01_00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>
          <a:xfrm>
            <a:off x="2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519" y="2507554"/>
            <a:ext cx="3950728" cy="1569660"/>
          </a:xfrm>
        </p:spPr>
        <p:txBody>
          <a:bodyPr anchor="t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3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007_01_04_01_0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96585" y="2967060"/>
            <a:ext cx="3950728" cy="1126462"/>
          </a:xfrm>
        </p:spPr>
        <p:txBody>
          <a:bodyPr anchor="t"/>
          <a:lstStyle>
            <a:lvl1pPr algn="l">
              <a:lnSpc>
                <a:spcPct val="80000"/>
              </a:lnSpc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-28654" y="0"/>
            <a:ext cx="1224930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659" y="3638196"/>
            <a:ext cx="3915790" cy="1311128"/>
          </a:xfrm>
        </p:spPr>
        <p:txBody>
          <a:bodyPr anchor="t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5308"/>
            <a:ext cx="10972801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3930" y="1251050"/>
            <a:ext cx="6840777" cy="45782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7537" y="6154845"/>
            <a:ext cx="1863337" cy="5486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32151" y="1476376"/>
            <a:ext cx="5167076" cy="3441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292776" y="1476375"/>
            <a:ext cx="5167199" cy="344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5308"/>
            <a:ext cx="10972801" cy="461665"/>
          </a:xfrm>
        </p:spPr>
        <p:txBody>
          <a:bodyPr/>
          <a:lstStyle>
            <a:lvl1pPr>
              <a:lnSpc>
                <a:spcPct val="80000"/>
              </a:lnSpc>
              <a:defRPr sz="3000" b="1" i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7537" y="6154845"/>
            <a:ext cx="1863337" cy="5486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1" y="1764937"/>
            <a:ext cx="3475625" cy="28645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358189" y="1764921"/>
            <a:ext cx="3475625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5308"/>
            <a:ext cx="10972801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8106775" y="1764921"/>
            <a:ext cx="3475625" cy="28646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7537" y="6154845"/>
            <a:ext cx="1863337" cy="5486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tein Logo Lo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5308"/>
            <a:ext cx="10972801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349581" y="6064247"/>
            <a:ext cx="3701293" cy="663582"/>
            <a:chOff x="8347406" y="6064247"/>
            <a:chExt cx="3700329" cy="663582"/>
          </a:xfrm>
        </p:grpSpPr>
        <p:pic>
          <p:nvPicPr>
            <p:cNvPr id="8" name="Picture 7" descr="Locations_Montefiore_Doing More_SM_4c.eps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05" t="48438" r="15861" b="39959"/>
            <a:stretch/>
          </p:blipFill>
          <p:spPr>
            <a:xfrm>
              <a:off x="10184883" y="6154845"/>
              <a:ext cx="1862852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7406" y="6221796"/>
              <a:ext cx="1364846" cy="409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 userDrawn="1"/>
          </p:nvCxnSpPr>
          <p:spPr>
            <a:xfrm>
              <a:off x="9967002" y="6064247"/>
              <a:ext cx="0" cy="66358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DM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" y="0"/>
            <a:ext cx="12189077" cy="685800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llery_angled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5" t="12359" b="51882"/>
          <a:stretch/>
        </p:blipFill>
        <p:spPr>
          <a:xfrm>
            <a:off x="-1" y="1"/>
            <a:ext cx="12192001" cy="6858001"/>
          </a:xfrm>
          <a:prstGeom prst="rect">
            <a:avLst/>
          </a:prstGeom>
        </p:spPr>
      </p:pic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2175" y="2327456"/>
            <a:ext cx="8124993" cy="1274195"/>
          </a:xfrm>
        </p:spPr>
        <p:txBody>
          <a:bodyPr anchor="ctr"/>
          <a:lstStyle>
            <a:lvl1pPr algn="r">
              <a:lnSpc>
                <a:spcPct val="80000"/>
              </a:lnSpc>
              <a:defRPr sz="4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82841" y="3875089"/>
            <a:ext cx="8123766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510"/>
          <a:stretch/>
        </p:blipFill>
        <p:spPr>
          <a:xfrm>
            <a:off x="2" y="3429000"/>
            <a:ext cx="819363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6995" y="1160473"/>
            <a:ext cx="8124993" cy="1175706"/>
          </a:xfrm>
        </p:spPr>
        <p:txBody>
          <a:bodyPr anchor="b"/>
          <a:lstStyle>
            <a:lvl1pPr algn="r">
              <a:lnSpc>
                <a:spcPct val="80000"/>
              </a:lnSpc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17663" y="2554220"/>
            <a:ext cx="8123766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2" t="20098" b="8185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7" name="Picture 6" descr="15_007_01_02_01_107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50000" r="34455" b="8353"/>
          <a:stretch/>
        </p:blipFill>
        <p:spPr>
          <a:xfrm>
            <a:off x="-1" y="2841684"/>
            <a:ext cx="7447770" cy="4016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295" y="1837581"/>
            <a:ext cx="8603694" cy="498598"/>
          </a:xfrm>
        </p:spPr>
        <p:txBody>
          <a:bodyPr anchor="b"/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39038" y="2554220"/>
            <a:ext cx="8602393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5_007_01_02_02_026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8449" r="4358" b="1013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98158" y="1760462"/>
            <a:ext cx="8318378" cy="1077218"/>
          </a:xfrm>
        </p:spPr>
        <p:txBody>
          <a:bodyPr anchor="b"/>
          <a:lstStyle>
            <a:lvl1pPr algn="r">
              <a:lnSpc>
                <a:spcPct val="80000"/>
              </a:lnSpc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8856" y="3055722"/>
            <a:ext cx="8317121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4_01_020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r="15715" b="1824"/>
          <a:stretch/>
        </p:blipFill>
        <p:spPr>
          <a:xfrm>
            <a:off x="-12747" y="0"/>
            <a:ext cx="8269898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8" name="Freeform 7"/>
          <p:cNvSpPr/>
          <p:nvPr userDrawn="1"/>
        </p:nvSpPr>
        <p:spPr>
          <a:xfrm>
            <a:off x="8106458" y="0"/>
            <a:ext cx="247238" cy="6858000"/>
          </a:xfrm>
          <a:custGeom>
            <a:avLst/>
            <a:gdLst>
              <a:gd name="connsiteX0" fmla="*/ 228600 w 228600"/>
              <a:gd name="connsiteY0" fmla="*/ 12700 h 6858000"/>
              <a:gd name="connsiteX1" fmla="*/ 76200 w 228600"/>
              <a:gd name="connsiteY1" fmla="*/ 12700 h 6858000"/>
              <a:gd name="connsiteX2" fmla="*/ 0 w 228600"/>
              <a:gd name="connsiteY2" fmla="*/ 6858000 h 6858000"/>
              <a:gd name="connsiteX3" fmla="*/ 228600 w 228600"/>
              <a:gd name="connsiteY3" fmla="*/ 6858000 h 6858000"/>
              <a:gd name="connsiteX4" fmla="*/ 228600 w 228600"/>
              <a:gd name="connsiteY4" fmla="*/ 0 h 6858000"/>
              <a:gd name="connsiteX0" fmla="*/ 259080 w 259080"/>
              <a:gd name="connsiteY0" fmla="*/ 12700 h 6858000"/>
              <a:gd name="connsiteX1" fmla="*/ 106680 w 259080"/>
              <a:gd name="connsiteY1" fmla="*/ 12700 h 6858000"/>
              <a:gd name="connsiteX2" fmla="*/ 0 w 259080"/>
              <a:gd name="connsiteY2" fmla="*/ 6850380 h 6858000"/>
              <a:gd name="connsiteX3" fmla="*/ 259080 w 259080"/>
              <a:gd name="connsiteY3" fmla="*/ 6858000 h 6858000"/>
              <a:gd name="connsiteX4" fmla="*/ 259080 w 259080"/>
              <a:gd name="connsiteY4" fmla="*/ 0 h 6858000"/>
              <a:gd name="connsiteX0" fmla="*/ 251936 w 251936"/>
              <a:gd name="connsiteY0" fmla="*/ 12700 h 6858000"/>
              <a:gd name="connsiteX1" fmla="*/ 99536 w 251936"/>
              <a:gd name="connsiteY1" fmla="*/ 12700 h 6858000"/>
              <a:gd name="connsiteX2" fmla="*/ 0 w 251936"/>
              <a:gd name="connsiteY2" fmla="*/ 6857524 h 6858000"/>
              <a:gd name="connsiteX3" fmla="*/ 251936 w 251936"/>
              <a:gd name="connsiteY3" fmla="*/ 6858000 h 6858000"/>
              <a:gd name="connsiteX4" fmla="*/ 251936 w 251936"/>
              <a:gd name="connsiteY4" fmla="*/ 0 h 6858000"/>
              <a:gd name="connsiteX0" fmla="*/ 247174 w 247174"/>
              <a:gd name="connsiteY0" fmla="*/ 12700 h 6858000"/>
              <a:gd name="connsiteX1" fmla="*/ 94774 w 247174"/>
              <a:gd name="connsiteY1" fmla="*/ 12700 h 6858000"/>
              <a:gd name="connsiteX2" fmla="*/ 0 w 247174"/>
              <a:gd name="connsiteY2" fmla="*/ 6857524 h 6858000"/>
              <a:gd name="connsiteX3" fmla="*/ 247174 w 247174"/>
              <a:gd name="connsiteY3" fmla="*/ 6858000 h 6858000"/>
              <a:gd name="connsiteX4" fmla="*/ 247174 w 2471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74" h="6858000">
                <a:moveTo>
                  <a:pt x="247174" y="12700"/>
                </a:moveTo>
                <a:lnTo>
                  <a:pt x="94774" y="12700"/>
                </a:lnTo>
                <a:lnTo>
                  <a:pt x="0" y="6857524"/>
                </a:lnTo>
                <a:lnTo>
                  <a:pt x="247174" y="6858000"/>
                </a:lnTo>
                <a:lnTo>
                  <a:pt x="247174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53694" y="1161062"/>
            <a:ext cx="3462840" cy="1421928"/>
          </a:xfrm>
        </p:spPr>
        <p:txBody>
          <a:bodyPr anchor="b"/>
          <a:lstStyle>
            <a:lvl1pPr algn="r">
              <a:lnSpc>
                <a:spcPct val="80000"/>
              </a:lnSpc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53659" y="2801031"/>
            <a:ext cx="3462316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cations_Montefiore_Doing More_SM_4c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9628007" y="5990097"/>
            <a:ext cx="2422868" cy="713388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_007_01_05_05_00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9" r="3236" b="9725"/>
          <a:stretch/>
        </p:blipFill>
        <p:spPr>
          <a:xfrm>
            <a:off x="0" y="0"/>
            <a:ext cx="12249309" cy="6858000"/>
          </a:xfrm>
          <a:prstGeom prst="rect">
            <a:avLst/>
          </a:prstGeom>
          <a:solidFill>
            <a:srgbClr val="F2F0F6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705" y="3281174"/>
            <a:ext cx="4487746" cy="1311128"/>
          </a:xfrm>
        </p:spPr>
        <p:txBody>
          <a:bodyPr wrap="square" anchor="b">
            <a:spAutoFit/>
          </a:bodyPr>
          <a:lstStyle>
            <a:lvl1pPr algn="r">
              <a:lnSpc>
                <a:spcPct val="80000"/>
              </a:lnSpc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5693" y="4762074"/>
            <a:ext cx="3915198" cy="4651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15308"/>
            <a:ext cx="10972801" cy="461665"/>
          </a:xfrm>
        </p:spPr>
        <p:txBody>
          <a:bodyPr/>
          <a:lstStyle>
            <a:lvl1pPr>
              <a:lnSpc>
                <a:spcPct val="80000"/>
              </a:lnSpc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cations_Montefiore_Doing More_SM_4c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5" t="48438" r="15861" b="39959"/>
          <a:stretch/>
        </p:blipFill>
        <p:spPr>
          <a:xfrm>
            <a:off x="10187537" y="6154845"/>
            <a:ext cx="1863337" cy="54864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15308"/>
            <a:ext cx="10972801" cy="46166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609600" y="6488923"/>
            <a:ext cx="39463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0" rIns="0" bIns="0" anchor="ctr">
            <a:prstTxWarp prst="textNoShape">
              <a:avLst/>
            </a:prstTxWarp>
            <a:spAutoFit/>
          </a:bodyPr>
          <a:lstStyle/>
          <a:p>
            <a:pPr defTabSz="457200"/>
            <a:fld id="{DB8190B8-F56C-7C4A-BF6A-960A1DB52AB1}" type="slidenum">
              <a:rPr lang="en-US" sz="1000">
                <a:solidFill>
                  <a:srgbClr val="414042"/>
                </a:solidFill>
                <a:cs typeface="Arial" panose="020B0604020202020204" pitchFamily="34" charset="0"/>
              </a:rPr>
              <a:pPr defTabSz="457200"/>
              <a:t>‹#›</a:t>
            </a:fld>
            <a:endParaRPr lang="en-US" sz="1000" dirty="0">
              <a:solidFill>
                <a:srgbClr val="41404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06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tric Regular"/>
          <a:ea typeface="+mn-ea"/>
          <a:cs typeface="Metric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tric Regular"/>
          <a:ea typeface="+mn-ea"/>
          <a:cs typeface="Metric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tric Regular"/>
          <a:ea typeface="+mn-ea"/>
          <a:cs typeface="Metric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tric Regular"/>
          <a:ea typeface="+mn-ea"/>
          <a:cs typeface="Metric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crehm@montefiore.or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664" y="1954321"/>
            <a:ext cx="11877674" cy="29854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</a:pPr>
            <a:r>
              <a:rPr lang="en-US" sz="4800" dirty="0"/>
              <a:t>Bronx Community Health Dashboard: 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4400" b="0" i="1" dirty="0" smtClean="0"/>
              <a:t>Nutrition, Physical Activity and Obesity</a:t>
            </a:r>
            <a:r>
              <a:rPr lang="en-US" sz="5200" dirty="0"/>
              <a:t/>
            </a:r>
            <a:br>
              <a:rPr lang="en-US" sz="52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 smtClean="0"/>
              <a:t>Last </a:t>
            </a:r>
            <a:r>
              <a:rPr lang="en-US" sz="2400" b="0" dirty="0"/>
              <a:t>Updated: </a:t>
            </a:r>
            <a:r>
              <a:rPr lang="en-US" sz="2400" b="0" dirty="0" smtClean="0"/>
              <a:t>1/16/2018</a:t>
            </a:r>
            <a:br>
              <a:rPr lang="en-US" sz="2400" b="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See </a:t>
            </a:r>
            <a:r>
              <a:rPr lang="en-US" sz="2400" b="0" dirty="0"/>
              <a:t>last </a:t>
            </a:r>
            <a:r>
              <a:rPr lang="en-US" sz="2400" b="0" dirty="0">
                <a:hlinkClick r:id="rId3" action="ppaction://hlinksldjump"/>
              </a:rPr>
              <a:t>slide</a:t>
            </a:r>
            <a:r>
              <a:rPr lang="en-US" sz="2400" b="0" dirty="0"/>
              <a:t> for more information about this project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4672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5638"/>
            <a:ext cx="10972801" cy="830997"/>
          </a:xfrm>
        </p:spPr>
        <p:txBody>
          <a:bodyPr/>
          <a:lstStyle/>
          <a:p>
            <a:r>
              <a:rPr lang="en-US" dirty="0" smtClean="0"/>
              <a:t>The Bronx has the highest percent of youth reporting consumption of 1 or more sugary drinks in the past 7 days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278847"/>
              </p:ext>
            </p:extLst>
          </p:nvPr>
        </p:nvGraphicFramePr>
        <p:xfrm>
          <a:off x="609600" y="1215485"/>
          <a:ext cx="9831387" cy="495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2007-2015.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from 2007-2011 not comparable to data from 2013 and later years.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92862" y="1416205"/>
            <a:ext cx="2172757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Sugary drinks include soda, sweetened sports drinks, fruit punch, fruit-flavored drinks, (and chocolate/flavored milk in 2007, 2009, and 2011 only) and (beginning in 2013) energy drinks and sugar-sweetened teas. </a:t>
            </a:r>
          </a:p>
        </p:txBody>
      </p:sp>
    </p:spTree>
    <p:extLst>
      <p:ext uri="{BB962C8B-B14F-4D97-AF65-F5344CB8AC3E}">
        <p14:creationId xmlns:p14="http://schemas.microsoft.com/office/powerpoint/2010/main" val="73708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/>
              <a:t>Male Bronx youth have a higher percent reporting consumption of </a:t>
            </a:r>
            <a:r>
              <a:rPr lang="en-US" dirty="0" smtClean="0"/>
              <a:t>1 </a:t>
            </a:r>
            <a:r>
              <a:rPr lang="en-US" dirty="0"/>
              <a:t>or more servings of </a:t>
            </a:r>
            <a:r>
              <a:rPr lang="en-US" dirty="0" smtClean="0"/>
              <a:t>sugary drinks in </a:t>
            </a:r>
            <a:r>
              <a:rPr lang="en-US" dirty="0"/>
              <a:t>the last 7 days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72851"/>
              </p:ext>
            </p:extLst>
          </p:nvPr>
        </p:nvGraphicFramePr>
        <p:xfrm>
          <a:off x="1014791" y="1416205"/>
          <a:ext cx="8965581" cy="4705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09159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2007-2015</a:t>
            </a:r>
            <a:r>
              <a:rPr lang="en-US" sz="1200" dirty="0"/>
              <a:t>. 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2862" y="1416205"/>
            <a:ext cx="2172757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Sugary drinks include soda, sweetened sports drinks, fruit punch, fruit-flavored drinks, (and chocolate/flavored milk in 2007, 2009, and 2011 only) and (beginning in 2013) energy drinks and sugar-sweetened teas. </a:t>
            </a:r>
          </a:p>
        </p:txBody>
      </p:sp>
    </p:spTree>
    <p:extLst>
      <p:ext uri="{BB962C8B-B14F-4D97-AF65-F5344CB8AC3E}">
        <p14:creationId xmlns:p14="http://schemas.microsoft.com/office/powerpoint/2010/main" val="38684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/>
              <a:t>Bronx </a:t>
            </a:r>
            <a:r>
              <a:rPr lang="en-US" dirty="0" smtClean="0"/>
              <a:t>males, </a:t>
            </a:r>
            <a:r>
              <a:rPr lang="en-US" dirty="0"/>
              <a:t>14 years and younger, and non-Hispanic </a:t>
            </a:r>
            <a:r>
              <a:rPr lang="en-US" dirty="0" smtClean="0"/>
              <a:t>black youth </a:t>
            </a:r>
            <a:r>
              <a:rPr lang="en-US" dirty="0"/>
              <a:t>are most likely to report consuming </a:t>
            </a:r>
            <a:r>
              <a:rPr lang="en-US" dirty="0" smtClean="0"/>
              <a:t>1 </a:t>
            </a:r>
            <a:r>
              <a:rPr lang="en-US" dirty="0"/>
              <a:t>or more </a:t>
            </a:r>
            <a:r>
              <a:rPr lang="en-US" dirty="0" smtClean="0"/>
              <a:t>sugary drinks in </a:t>
            </a:r>
            <a:r>
              <a:rPr lang="en-US" dirty="0"/>
              <a:t>the past 7 days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0408226"/>
              </p:ext>
            </p:extLst>
          </p:nvPr>
        </p:nvGraphicFramePr>
        <p:xfrm>
          <a:off x="702528" y="1706137"/>
          <a:ext cx="10526750" cy="458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404409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Youth Risk Behavior Survey</a:t>
            </a:r>
            <a:r>
              <a:rPr lang="en-US" sz="1200" dirty="0"/>
              <a:t>, </a:t>
            </a:r>
            <a:r>
              <a:rPr lang="en-US" sz="1200" dirty="0" smtClean="0"/>
              <a:t>2015.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1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The Bronx has the highest percentage of youth consuming one or more sodas in the last 7 days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487655"/>
              </p:ext>
            </p:extLst>
          </p:nvPr>
        </p:nvGraphicFramePr>
        <p:xfrm>
          <a:off x="837222" y="1353787"/>
          <a:ext cx="9233209" cy="4757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2005-2015  (Grades 9-12).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biennially.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6562" y="1721922"/>
            <a:ext cx="194813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Did students drink a can, bottle, or glass of soda one or more times per day during the past seven days? </a:t>
            </a:r>
          </a:p>
        </p:txBody>
      </p:sp>
    </p:spTree>
    <p:extLst>
      <p:ext uri="{BB962C8B-B14F-4D97-AF65-F5344CB8AC3E}">
        <p14:creationId xmlns:p14="http://schemas.microsoft.com/office/powerpoint/2010/main" val="78406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/>
              <a:t>Male Bronx youth have a higher percent reporting consumption of 1 or more </a:t>
            </a:r>
            <a:r>
              <a:rPr lang="en-US" dirty="0" smtClean="0"/>
              <a:t>sodas in </a:t>
            </a:r>
            <a:r>
              <a:rPr lang="en-US" dirty="0"/>
              <a:t>the last 7 days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336237"/>
              </p:ext>
            </p:extLst>
          </p:nvPr>
        </p:nvGraphicFramePr>
        <p:xfrm>
          <a:off x="743106" y="1416205"/>
          <a:ext cx="9707911" cy="478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404409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2005-2015</a:t>
            </a:r>
            <a:r>
              <a:rPr lang="en-US" sz="1200" dirty="0"/>
              <a:t>. 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6562" y="1721922"/>
            <a:ext cx="194813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Did students drink a can, bottle, or glass of soda one or more times per day during the past seven days? </a:t>
            </a:r>
          </a:p>
        </p:txBody>
      </p:sp>
    </p:spTree>
    <p:extLst>
      <p:ext uri="{BB962C8B-B14F-4D97-AF65-F5344CB8AC3E}">
        <p14:creationId xmlns:p14="http://schemas.microsoft.com/office/powerpoint/2010/main" val="408484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/>
              <a:t>Bronx </a:t>
            </a:r>
            <a:r>
              <a:rPr lang="en-US" dirty="0" smtClean="0"/>
              <a:t>males, 18 </a:t>
            </a:r>
            <a:r>
              <a:rPr lang="en-US" dirty="0"/>
              <a:t>years and </a:t>
            </a:r>
            <a:r>
              <a:rPr lang="en-US" dirty="0" smtClean="0"/>
              <a:t>older, </a:t>
            </a:r>
            <a:r>
              <a:rPr lang="en-US" dirty="0"/>
              <a:t>and non-Hispanic black youth are most likely to report consuming 1 or more </a:t>
            </a:r>
            <a:r>
              <a:rPr lang="en-US" dirty="0" smtClean="0"/>
              <a:t>sodas in </a:t>
            </a:r>
            <a:r>
              <a:rPr lang="en-US" dirty="0"/>
              <a:t>the past 7 days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163651"/>
              </p:ext>
            </p:extLst>
          </p:nvPr>
        </p:nvGraphicFramePr>
        <p:xfrm>
          <a:off x="869795" y="1446305"/>
          <a:ext cx="10459843" cy="489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9687538" y="5207631"/>
            <a:ext cx="777966" cy="457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Data unstable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014791" y="6394884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Youth Risk Behavior Survey</a:t>
            </a:r>
            <a:r>
              <a:rPr lang="en-US" sz="1200" dirty="0"/>
              <a:t>, </a:t>
            </a:r>
            <a:r>
              <a:rPr lang="en-US" sz="1200" dirty="0" smtClean="0"/>
              <a:t>2015</a:t>
            </a:r>
            <a:r>
              <a:rPr lang="en-US" sz="1200" dirty="0"/>
              <a:t>.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8553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50" y="2587379"/>
            <a:ext cx="7104538" cy="1742015"/>
          </a:xfrm>
        </p:spPr>
        <p:txBody>
          <a:bodyPr/>
          <a:lstStyle/>
          <a:p>
            <a:r>
              <a:rPr lang="en-US" dirty="0" smtClean="0"/>
              <a:t>Adult Nutrition: </a:t>
            </a:r>
            <a:r>
              <a:rPr lang="en-US" sz="4000" b="0" dirty="0" smtClean="0"/>
              <a:t>Fruits/vegetables &amp; sugar-sweetened beverages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9579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1097491" cy="1200329"/>
          </a:xfrm>
        </p:spPr>
        <p:txBody>
          <a:bodyPr/>
          <a:lstStyle/>
          <a:p>
            <a:r>
              <a:rPr lang="en-US" dirty="0" smtClean="0"/>
              <a:t>The Bronx has the lowest percentage of adults that report eating 5 or </a:t>
            </a:r>
            <a:r>
              <a:rPr lang="en-US" smtClean="0"/>
              <a:t>more servings of fruit and/or vegetables in a 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 </a:t>
            </a:r>
            <a:endParaRPr lang="en-US" sz="1200" dirty="0">
              <a:solidFill>
                <a:srgbClr val="414042"/>
              </a:solidFill>
            </a:endParaRP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Data not collected and available in 2003 and 2005-2007.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828" y="1435208"/>
            <a:ext cx="3431308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How many total servings of fruit and/or vegetables did you eat yesterday? </a:t>
            </a:r>
            <a:endParaRPr lang="en-US" sz="1400" dirty="0" smtClean="0"/>
          </a:p>
          <a:p>
            <a:pPr algn="ctr"/>
            <a:endParaRPr lang="en-US" sz="1000" dirty="0"/>
          </a:p>
          <a:p>
            <a:pPr algn="ctr"/>
            <a:r>
              <a:rPr lang="en-US" sz="1400" dirty="0" smtClean="0"/>
              <a:t>A </a:t>
            </a:r>
            <a:r>
              <a:rPr lang="en-US" sz="1400" dirty="0"/>
              <a:t>serving </a:t>
            </a:r>
            <a:r>
              <a:rPr lang="en-US" sz="1400" dirty="0" smtClean="0"/>
              <a:t>equals </a:t>
            </a:r>
            <a:r>
              <a:rPr lang="en-US" sz="1400" dirty="0"/>
              <a:t>one medium apple, a handful of broccoli, or a cup of carrots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3546983"/>
              </p:ext>
            </p:extLst>
          </p:nvPr>
        </p:nvGraphicFramePr>
        <p:xfrm>
          <a:off x="8026401" y="2743201"/>
          <a:ext cx="4165600" cy="339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070501038"/>
              </p:ext>
            </p:extLst>
          </p:nvPr>
        </p:nvGraphicFramePr>
        <p:xfrm>
          <a:off x="464458" y="1435208"/>
          <a:ext cx="7721600" cy="470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26401" y="2733467"/>
            <a:ext cx="3165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Distribution of Fruit &amp; Vegetable Consumption in the Bronx (2016)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0516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Individuals of higher socioeconomic status are more likely to consume ≥5 servings of fruits and vegetables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379" y="6439333"/>
            <a:ext cx="887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2016.</a:t>
            </a:r>
            <a:endParaRPr lang="en-US" sz="1200" dirty="0">
              <a:solidFill>
                <a:srgbClr val="414042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922060"/>
              </p:ext>
            </p:extLst>
          </p:nvPr>
        </p:nvGraphicFramePr>
        <p:xfrm>
          <a:off x="803564" y="1446305"/>
          <a:ext cx="10390908" cy="493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671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22496915"/>
              </p:ext>
            </p:extLst>
          </p:nvPr>
        </p:nvGraphicFramePr>
        <p:xfrm>
          <a:off x="9443803" y="3252865"/>
          <a:ext cx="2748198" cy="288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2953"/>
            <a:ext cx="10972801" cy="806375"/>
          </a:xfrm>
        </p:spPr>
        <p:txBody>
          <a:bodyPr/>
          <a:lstStyle/>
          <a:p>
            <a:r>
              <a:rPr lang="en-US" sz="2900" dirty="0" smtClean="0"/>
              <a:t>Sugar-sweetened beverage consumption has declined throughout New York City, but remains highest in the Bronx</a:t>
            </a:r>
            <a:endParaRPr lang="en-US" sz="2900" dirty="0"/>
          </a:p>
        </p:txBody>
      </p:sp>
      <p:sp>
        <p:nvSpPr>
          <p:cNvPr id="4" name="TextBox 3"/>
          <p:cNvSpPr txBox="1"/>
          <p:nvPr/>
        </p:nvSpPr>
        <p:spPr>
          <a:xfrm>
            <a:off x="10016837" y="1261639"/>
            <a:ext cx="1925782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Respondents were asked how many 12 oz. sugar-sweetened beverages (sodas, iced tea, sports drinks, etc.) they drink per day on average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2007-2016.</a:t>
            </a:r>
            <a:endParaRPr lang="en-US" sz="1200" dirty="0">
              <a:solidFill>
                <a:srgbClr val="414042"/>
              </a:solidFill>
            </a:endParaRP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Data not collected or available before 2007.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23691405"/>
              </p:ext>
            </p:extLst>
          </p:nvPr>
        </p:nvGraphicFramePr>
        <p:xfrm>
          <a:off x="187140" y="1393371"/>
          <a:ext cx="9429994" cy="474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48775" y="3017074"/>
            <a:ext cx="2771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Distribution of Sugar-Sweetened Beverage Consumption in the Bronx (2016)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7853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0" y="1370738"/>
            <a:ext cx="3418116" cy="1938992"/>
          </a:xfrm>
        </p:spPr>
        <p:txBody>
          <a:bodyPr/>
          <a:lstStyle/>
          <a:p>
            <a:r>
              <a:rPr lang="en-US" dirty="0" smtClean="0"/>
              <a:t>More than one-third of children in the USA are overweight or obese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016680"/>
              </p:ext>
            </p:extLst>
          </p:nvPr>
        </p:nvGraphicFramePr>
        <p:xfrm>
          <a:off x="-482929" y="3627850"/>
          <a:ext cx="3446688" cy="275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37262"/>
              </p:ext>
            </p:extLst>
          </p:nvPr>
        </p:nvGraphicFramePr>
        <p:xfrm>
          <a:off x="3667496" y="3627850"/>
          <a:ext cx="4228279" cy="2666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54983"/>
              </p:ext>
            </p:extLst>
          </p:nvPr>
        </p:nvGraphicFramePr>
        <p:xfrm>
          <a:off x="2861387" y="3740672"/>
          <a:ext cx="974853" cy="2211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4853"/>
              </a:tblGrid>
              <a:tr h="189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189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France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225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Germany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189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OECD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213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Australia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189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Canada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22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United Kingdom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237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Mexico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189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Italy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1663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</a:rPr>
                        <a:t>United States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  <a:tr h="1898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 smtClean="0">
                          <a:ln>
                            <a:noFill/>
                          </a:ln>
                          <a:effectLst/>
                        </a:rPr>
                        <a:t>Greece</a:t>
                      </a:r>
                      <a:endParaRPr lang="en-US" sz="1050" b="0" i="0" u="none" strike="noStrike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809" marR="8809" marT="8809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5883965"/>
              </p:ext>
            </p:extLst>
          </p:nvPr>
        </p:nvGraphicFramePr>
        <p:xfrm>
          <a:off x="4714504" y="207704"/>
          <a:ext cx="7283347" cy="3437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14791" y="634854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</a:t>
            </a:r>
            <a:r>
              <a:rPr lang="en-US" sz="1200" dirty="0" smtClean="0"/>
              <a:t>OECD Health Data, 2012. International Association for the Study of Obesity (2011).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Children defined as those aged 5-17 years of age.</a:t>
            </a:r>
            <a:endParaRPr lang="en-US" sz="1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597735" y="3627850"/>
            <a:ext cx="3400116" cy="19389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 smtClean="0"/>
              <a:t>Adult obesity is  highest in USA compared to other OECD countries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78180" y="3420094"/>
            <a:ext cx="736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Girls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9481" y="3420094"/>
            <a:ext cx="8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Boys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01376"/>
            <a:ext cx="11404600" cy="1089529"/>
          </a:xfrm>
        </p:spPr>
        <p:txBody>
          <a:bodyPr/>
          <a:lstStyle/>
          <a:p>
            <a:r>
              <a:rPr lang="en-US" sz="2700" dirty="0" smtClean="0"/>
              <a:t>Bronx males are more likely to drink one or more sugary beverages per day, but consumption has declined among both sexes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2007-2016. </a:t>
            </a: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Data not collected or available before 2007.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54433447"/>
              </p:ext>
            </p:extLst>
          </p:nvPr>
        </p:nvGraphicFramePr>
        <p:xfrm>
          <a:off x="609600" y="1257300"/>
          <a:ext cx="10174514" cy="4881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67575"/>
            <a:ext cx="11419609" cy="757130"/>
          </a:xfrm>
        </p:spPr>
        <p:txBody>
          <a:bodyPr/>
          <a:lstStyle/>
          <a:p>
            <a:r>
              <a:rPr lang="en-US" sz="2700" dirty="0" smtClean="0"/>
              <a:t>Younger adults, non-Hispanic black adults and those with less education are more likely to consume sugar-sweetened beverages</a:t>
            </a:r>
            <a:endParaRPr lang="en-US" sz="27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13026"/>
              </p:ext>
            </p:extLst>
          </p:nvPr>
        </p:nvGraphicFramePr>
        <p:xfrm>
          <a:off x="609600" y="1446306"/>
          <a:ext cx="10584874" cy="4891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2016. </a:t>
            </a:r>
            <a:endParaRPr lang="en-US" sz="1200" dirty="0">
              <a:solidFill>
                <a:srgbClr val="414042"/>
              </a:solidFill>
            </a:endParaRP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Age group data is not age-adjusted.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11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50" y="2747422"/>
            <a:ext cx="7104538" cy="1421928"/>
          </a:xfrm>
        </p:spPr>
        <p:txBody>
          <a:bodyPr/>
          <a:lstStyle/>
          <a:p>
            <a:r>
              <a:rPr lang="en-US" dirty="0" smtClean="0"/>
              <a:t>Youth (Grades 9-12)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2622"/>
            <a:ext cx="10972801" cy="1200329"/>
          </a:xfrm>
        </p:spPr>
        <p:txBody>
          <a:bodyPr/>
          <a:lstStyle/>
          <a:p>
            <a:r>
              <a:rPr lang="en-US" dirty="0" smtClean="0"/>
              <a:t>The Bronx has the third highest percent of youth reporting being physically active for 60 minutes throughout the last week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716494"/>
              </p:ext>
            </p:extLst>
          </p:nvPr>
        </p:nvGraphicFramePr>
        <p:xfrm>
          <a:off x="914397" y="1442951"/>
          <a:ext cx="9645805" cy="490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2007-2015  (Grades 9-12</a:t>
            </a:r>
            <a:r>
              <a:rPr lang="en-US" sz="1200" dirty="0" smtClean="0"/>
              <a:t>).</a:t>
            </a:r>
            <a:endParaRPr lang="en-US" sz="1200" dirty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7610" y="1773044"/>
            <a:ext cx="162807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Were students physically active for a total of at least 60 minutes per day on 7 of past 7 days?</a:t>
            </a:r>
          </a:p>
        </p:txBody>
      </p:sp>
    </p:spTree>
    <p:extLst>
      <p:ext uri="{BB962C8B-B14F-4D97-AF65-F5344CB8AC3E}">
        <p14:creationId xmlns:p14="http://schemas.microsoft.com/office/powerpoint/2010/main" val="462031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/>
              <a:t>A greater percent of Bronx </a:t>
            </a:r>
            <a:r>
              <a:rPr lang="en-US" dirty="0" smtClean="0"/>
              <a:t>male youth </a:t>
            </a:r>
            <a:r>
              <a:rPr lang="en-US" dirty="0"/>
              <a:t>report </a:t>
            </a:r>
            <a:r>
              <a:rPr lang="en-US" dirty="0" smtClean="0"/>
              <a:t>being physically active for 60 minutes each day in the last 7 days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0909712"/>
              </p:ext>
            </p:extLst>
          </p:nvPr>
        </p:nvGraphicFramePr>
        <p:xfrm>
          <a:off x="1081668" y="1360449"/>
          <a:ext cx="9378175" cy="468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2007-2015  (Grades 9-12).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610" y="1773044"/>
            <a:ext cx="162807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Were students physically active for a total of at least 60 minutes per day on 7 of past 7 days?</a:t>
            </a:r>
          </a:p>
        </p:txBody>
      </p:sp>
    </p:spTree>
    <p:extLst>
      <p:ext uri="{BB962C8B-B14F-4D97-AF65-F5344CB8AC3E}">
        <p14:creationId xmlns:p14="http://schemas.microsoft.com/office/powerpoint/2010/main" val="5468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/>
              <a:t>Bronx </a:t>
            </a:r>
            <a:r>
              <a:rPr lang="en-US" dirty="0" smtClean="0"/>
              <a:t>males, aged16, and non-Hispanic black youth are </a:t>
            </a:r>
            <a:r>
              <a:rPr lang="en-US" dirty="0"/>
              <a:t>most likely to </a:t>
            </a:r>
            <a:r>
              <a:rPr lang="en-US" dirty="0" smtClean="0"/>
              <a:t>have exercised for 60 minutes each day of the last week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430994"/>
              </p:ext>
            </p:extLst>
          </p:nvPr>
        </p:nvGraphicFramePr>
        <p:xfrm>
          <a:off x="1159727" y="1788318"/>
          <a:ext cx="9924585" cy="4300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Youth Risk Behavior Survey</a:t>
            </a:r>
            <a:r>
              <a:rPr lang="en-US" sz="1200" dirty="0"/>
              <a:t>, 2015  (Grades 9-12). 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Age group data is not age-adjusted.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50" y="3079821"/>
            <a:ext cx="7104538" cy="757130"/>
          </a:xfrm>
        </p:spPr>
        <p:txBody>
          <a:bodyPr/>
          <a:lstStyle/>
          <a:p>
            <a:r>
              <a:rPr lang="en-US" dirty="0" smtClean="0"/>
              <a:t>Adult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218" y="245976"/>
            <a:ext cx="11402291" cy="1200329"/>
          </a:xfrm>
        </p:spPr>
        <p:txBody>
          <a:bodyPr/>
          <a:lstStyle/>
          <a:p>
            <a:r>
              <a:rPr lang="en-US" dirty="0" smtClean="0"/>
              <a:t>The Bronx has the lowest percentage of adults that report exercising in the previous 30 days amongst all </a:t>
            </a:r>
            <a:r>
              <a:rPr lang="en-US" smtClean="0"/>
              <a:t>NYC boroughs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 </a:t>
            </a:r>
            <a:endParaRPr lang="en-US" sz="1200" dirty="0">
              <a:solidFill>
                <a:srgbClr val="414042"/>
              </a:solidFill>
            </a:endParaRP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Data not collected or available for 2006 or 2007.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2602" y="3484700"/>
            <a:ext cx="220979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During the past 30 days, other than your regular job, did you participate in any physical activities or exercises such as running, calisthenics, golf, gardening, or walking for exercise?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46913356"/>
              </p:ext>
            </p:extLst>
          </p:nvPr>
        </p:nvGraphicFramePr>
        <p:xfrm>
          <a:off x="580571" y="1446305"/>
          <a:ext cx="11001830" cy="469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33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0611"/>
            <a:ext cx="10972801" cy="830997"/>
          </a:xfrm>
        </p:spPr>
        <p:txBody>
          <a:bodyPr/>
          <a:lstStyle/>
          <a:p>
            <a:r>
              <a:rPr lang="en-US" dirty="0" smtClean="0"/>
              <a:t>More Bronx males report exercising in the past 30 days than </a:t>
            </a:r>
            <a:r>
              <a:rPr lang="en-US" smtClean="0"/>
              <a:t>Bronx females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 </a:t>
            </a:r>
            <a:endParaRPr lang="en-US" sz="1200" dirty="0">
              <a:solidFill>
                <a:srgbClr val="414042"/>
              </a:solidFill>
            </a:endParaRP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Data not collected or available for 2006 or 2007.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69172037"/>
              </p:ext>
            </p:extLst>
          </p:nvPr>
        </p:nvGraphicFramePr>
        <p:xfrm>
          <a:off x="580571" y="1446305"/>
          <a:ext cx="11001830" cy="4692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592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5308"/>
            <a:ext cx="10972801" cy="461665"/>
          </a:xfrm>
        </p:spPr>
        <p:txBody>
          <a:bodyPr/>
          <a:lstStyle/>
          <a:p>
            <a:r>
              <a:rPr lang="en-US" dirty="0" smtClean="0"/>
              <a:t>Racial/ethnic disparities in physical activity have persisted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 </a:t>
            </a: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Data not collected or available for 2006 or 2007. Non-Hispanic White 2011 and 2012 data points are unstable.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11360724" y="7957786"/>
            <a:ext cx="304800" cy="484909"/>
          </a:xfrm>
          <a:prstGeom prst="rightBrace">
            <a:avLst/>
          </a:prstGeom>
          <a:ln w="28575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1433" y="8126349"/>
            <a:ext cx="59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9.8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51669" y="7985496"/>
            <a:ext cx="540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4"/>
                </a:solidFill>
              </a:rPr>
              <a:t>6.3</a:t>
            </a:r>
            <a:endParaRPr lang="en-US" b="1" dirty="0">
              <a:solidFill>
                <a:schemeClr val="accent4"/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59508900"/>
              </p:ext>
            </p:extLst>
          </p:nvPr>
        </p:nvGraphicFramePr>
        <p:xfrm>
          <a:off x="580571" y="1219200"/>
          <a:ext cx="11001830" cy="4919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50" y="2747422"/>
            <a:ext cx="7104538" cy="1421928"/>
          </a:xfrm>
        </p:spPr>
        <p:txBody>
          <a:bodyPr/>
          <a:lstStyle/>
          <a:p>
            <a:r>
              <a:rPr lang="en-US" dirty="0" smtClean="0"/>
              <a:t>Youth (Grades 9-12) Nutrition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/>
              <a:t>Bronx adults </a:t>
            </a:r>
            <a:r>
              <a:rPr lang="en-US" dirty="0" smtClean="0"/>
              <a:t>18-24, </a:t>
            </a:r>
            <a:r>
              <a:rPr lang="en-US" dirty="0"/>
              <a:t>non-Hispanic </a:t>
            </a:r>
            <a:r>
              <a:rPr lang="en-US" dirty="0" smtClean="0"/>
              <a:t>white, </a:t>
            </a:r>
            <a:r>
              <a:rPr lang="en-US" dirty="0"/>
              <a:t>in </a:t>
            </a:r>
            <a:r>
              <a:rPr lang="en-US" dirty="0" smtClean="0"/>
              <a:t>lowest poverty</a:t>
            </a:r>
            <a:r>
              <a:rPr lang="en-US" dirty="0"/>
              <a:t>, and with </a:t>
            </a:r>
            <a:r>
              <a:rPr lang="en-US" dirty="0" smtClean="0"/>
              <a:t>college degrees </a:t>
            </a:r>
            <a:r>
              <a:rPr lang="en-US" dirty="0"/>
              <a:t>are most likely to </a:t>
            </a:r>
            <a:r>
              <a:rPr lang="en-US" dirty="0" smtClean="0"/>
              <a:t>have exercised in the past 30 days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289723"/>
              </p:ext>
            </p:extLst>
          </p:nvPr>
        </p:nvGraphicFramePr>
        <p:xfrm>
          <a:off x="609600" y="1446306"/>
          <a:ext cx="10668000" cy="492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2016. </a:t>
            </a:r>
            <a:endParaRPr lang="en-US" sz="1200" dirty="0">
              <a:solidFill>
                <a:srgbClr val="414042"/>
              </a:solidFill>
            </a:endParaRP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Age group data is not age-adjusted.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80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50" y="1138674"/>
            <a:ext cx="7104538" cy="2086725"/>
          </a:xfrm>
        </p:spPr>
        <p:txBody>
          <a:bodyPr/>
          <a:lstStyle/>
          <a:p>
            <a:r>
              <a:rPr lang="en-US" dirty="0" smtClean="0"/>
              <a:t>Youth  (Grades 9-12) Overweight and Obesity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3950" y="3430588"/>
            <a:ext cx="7104538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A note on defining overweight and obesity among youth </a:t>
            </a:r>
          </a:p>
          <a:p>
            <a:r>
              <a:rPr lang="en-US" sz="1700" dirty="0" smtClean="0"/>
              <a:t>As opposed to constant BMI cutoffs like those used for adults (e.g., BMI ≥30 = obese), child overweight and obesity is based on growth charts that depend on a child’s age and sex using historical growth charts. </a:t>
            </a:r>
          </a:p>
          <a:p>
            <a:endParaRPr lang="en-US" sz="1000" dirty="0"/>
          </a:p>
          <a:p>
            <a:r>
              <a:rPr lang="en-US" sz="1700" dirty="0" smtClean="0"/>
              <a:t>Childhood overweight is defined as having a BMI ≥85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percentile but &lt;95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percentile. Childhood obesity is defined as those with a BMI ≥95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percentile. Similar to adults, obesity refers to the highest risk state and overweight refers to an elevated risk state, but not as high-risk as obesity.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006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/>
              <a:t>The Bronx has the </a:t>
            </a:r>
            <a:r>
              <a:rPr lang="en-US" dirty="0" smtClean="0"/>
              <a:t>highest </a:t>
            </a:r>
            <a:r>
              <a:rPr lang="en-US" dirty="0"/>
              <a:t>percent of </a:t>
            </a:r>
            <a:r>
              <a:rPr lang="en-US" dirty="0" smtClean="0"/>
              <a:t>obese youth </a:t>
            </a:r>
            <a:r>
              <a:rPr lang="en-US" dirty="0"/>
              <a:t>compared to all NYC boroughs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053463"/>
              </p:ext>
            </p:extLst>
          </p:nvPr>
        </p:nvGraphicFramePr>
        <p:xfrm>
          <a:off x="609599" y="1191491"/>
          <a:ext cx="10141527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11691" y="1191491"/>
            <a:ext cx="151014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Obese is &gt;=95th percentile for BMI, by age and sex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2003-2015 (Grades 9-12</a:t>
            </a:r>
            <a:r>
              <a:rPr lang="en-US" sz="1200" dirty="0" smtClean="0"/>
              <a:t>).</a:t>
            </a:r>
            <a:endParaRPr lang="en-US" sz="1200" dirty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2003.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32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/>
              <a:t>Bronx Males are more likely to be </a:t>
            </a:r>
            <a:r>
              <a:rPr lang="en-US" dirty="0" smtClean="0"/>
              <a:t>obese than </a:t>
            </a:r>
            <a:r>
              <a:rPr lang="en-US" dirty="0"/>
              <a:t>Bronx females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644635"/>
              </p:ext>
            </p:extLst>
          </p:nvPr>
        </p:nvGraphicFramePr>
        <p:xfrm>
          <a:off x="1059872" y="1357746"/>
          <a:ext cx="10072256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2003-2015 (Grades 9-12).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2003.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60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Bronx males</a:t>
            </a:r>
            <a:r>
              <a:rPr lang="en-US" dirty="0"/>
              <a:t>, </a:t>
            </a:r>
            <a:r>
              <a:rPr lang="en-US" dirty="0" smtClean="0"/>
              <a:t>16 year olds, </a:t>
            </a:r>
            <a:r>
              <a:rPr lang="en-US" dirty="0"/>
              <a:t>and </a:t>
            </a:r>
            <a:r>
              <a:rPr lang="en-US" dirty="0" smtClean="0"/>
              <a:t>Hispanic youth </a:t>
            </a:r>
            <a:r>
              <a:rPr lang="en-US" dirty="0"/>
              <a:t>are the most likely to be </a:t>
            </a:r>
            <a:r>
              <a:rPr lang="en-US" dirty="0" smtClean="0"/>
              <a:t>obese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924162"/>
              </p:ext>
            </p:extLst>
          </p:nvPr>
        </p:nvGraphicFramePr>
        <p:xfrm>
          <a:off x="914400" y="1607128"/>
          <a:ext cx="10363200" cy="469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2015 (</a:t>
            </a:r>
            <a:r>
              <a:rPr lang="en-US" sz="1200" dirty="0"/>
              <a:t>Grades 9-12).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827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The Bronx has the second highest percent of overweight youth compared to all NYC boroughs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524407"/>
              </p:ext>
            </p:extLst>
          </p:nvPr>
        </p:nvGraphicFramePr>
        <p:xfrm>
          <a:off x="609600" y="1205345"/>
          <a:ext cx="10155382" cy="514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404763" y="1191491"/>
            <a:ext cx="1517073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Overweight is &gt;=85th percentile to &lt;95th percentile for BMI, by age and sex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2003-2015 (Grades 9-12).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2003.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40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02933"/>
            <a:ext cx="10972801" cy="830997"/>
          </a:xfrm>
        </p:spPr>
        <p:txBody>
          <a:bodyPr/>
          <a:lstStyle/>
          <a:p>
            <a:r>
              <a:rPr lang="en-US" dirty="0" smtClean="0"/>
              <a:t>More female youth are overweight than male youth in the Bronx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9727"/>
              </p:ext>
            </p:extLst>
          </p:nvPr>
        </p:nvGraphicFramePr>
        <p:xfrm>
          <a:off x="609599" y="1357745"/>
          <a:ext cx="10529456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2003-2015.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2003.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52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Females, those 18 and older, and non-Hispanic black youth are the most likely to be overweight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660541"/>
              </p:ext>
            </p:extLst>
          </p:nvPr>
        </p:nvGraphicFramePr>
        <p:xfrm>
          <a:off x="1136072" y="1496291"/>
          <a:ext cx="9919855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2015. 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66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950" y="2747422"/>
            <a:ext cx="7104538" cy="1421928"/>
          </a:xfrm>
        </p:spPr>
        <p:txBody>
          <a:bodyPr/>
          <a:lstStyle/>
          <a:p>
            <a:r>
              <a:rPr lang="en-US" dirty="0" smtClean="0"/>
              <a:t>Adult Overweight and Obesity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30" y="341840"/>
            <a:ext cx="10969943" cy="830997"/>
          </a:xfrm>
        </p:spPr>
        <p:txBody>
          <a:bodyPr/>
          <a:lstStyle/>
          <a:p>
            <a:r>
              <a:rPr lang="en-US" dirty="0" smtClean="0"/>
              <a:t>The Bronx has the highest percent of obese adults of all NYC boroughs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</a:t>
            </a: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Body </a:t>
            </a:r>
            <a:r>
              <a:rPr lang="en-US" sz="1200" dirty="0">
                <a:solidFill>
                  <a:srgbClr val="1F78B4">
                    <a:lumMod val="60000"/>
                    <a:lumOff val="40000"/>
                  </a:srgbClr>
                </a:solidFill>
              </a:rPr>
              <a:t>Mass Index (BMI) is calculated based on respondents self-reported weight and height</a:t>
            </a:r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0469" y="1172837"/>
            <a:ext cx="156556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BMI </a:t>
            </a:r>
            <a:r>
              <a:rPr lang="en-US" sz="1600" dirty="0"/>
              <a:t>of 30 or greater is classified as obese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1444417"/>
              </p:ext>
            </p:extLst>
          </p:nvPr>
        </p:nvGraphicFramePr>
        <p:xfrm>
          <a:off x="802595" y="1172838"/>
          <a:ext cx="9667874" cy="516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79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The Bronx has the highest percent of youth that report not consuming any fruit or vegetables in the past 7 days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39498"/>
              </p:ext>
            </p:extLst>
          </p:nvPr>
        </p:nvGraphicFramePr>
        <p:xfrm>
          <a:off x="609600" y="1330037"/>
          <a:ext cx="10557164" cy="489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</a:t>
            </a:r>
            <a:r>
              <a:rPr lang="en-US" sz="1200" dirty="0" smtClean="0"/>
              <a:t>2007-2015 (Grades 9-12). </a:t>
            </a:r>
            <a:endParaRPr lang="en-US" sz="1200" dirty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4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Obesity is more common among women and individuals of lower socioeconomic status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134470"/>
              </p:ext>
            </p:extLst>
          </p:nvPr>
        </p:nvGraphicFramePr>
        <p:xfrm>
          <a:off x="609600" y="1446306"/>
          <a:ext cx="10668000" cy="492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2016. </a:t>
            </a: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Age group data is not age-adjusted.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30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Bronx females are more likely to be obese than Bronx males and obesity has increased in both groups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 </a:t>
            </a: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Body </a:t>
            </a:r>
            <a:r>
              <a:rPr lang="en-US" sz="1200" dirty="0">
                <a:solidFill>
                  <a:srgbClr val="1F78B4">
                    <a:lumMod val="60000"/>
                    <a:lumOff val="40000"/>
                  </a:srgbClr>
                </a:solidFill>
              </a:rPr>
              <a:t>Mass Index (BMI) is calculated based on respondents self-reported weight and height</a:t>
            </a:r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097703745"/>
              </p:ext>
            </p:extLst>
          </p:nvPr>
        </p:nvGraphicFramePr>
        <p:xfrm>
          <a:off x="609599" y="1397000"/>
          <a:ext cx="10972801" cy="47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518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Obesity is highest for Bronx adults aged 45-64, but the increase has been particularly dramatic for those 18-24y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 </a:t>
            </a: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Body </a:t>
            </a:r>
            <a:r>
              <a:rPr lang="en-US" sz="1200" dirty="0">
                <a:solidFill>
                  <a:srgbClr val="1F78B4">
                    <a:lumMod val="60000"/>
                    <a:lumOff val="40000"/>
                  </a:srgbClr>
                </a:solidFill>
              </a:rPr>
              <a:t>Mass Index (BMI) is calculated based on respondents self-reported weight and height</a:t>
            </a:r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97878471"/>
              </p:ext>
            </p:extLst>
          </p:nvPr>
        </p:nvGraphicFramePr>
        <p:xfrm>
          <a:off x="609600" y="1409700"/>
          <a:ext cx="10142681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5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1277600" cy="1200329"/>
          </a:xfrm>
        </p:spPr>
        <p:txBody>
          <a:bodyPr/>
          <a:lstStyle/>
          <a:p>
            <a:r>
              <a:rPr lang="en-US" dirty="0" smtClean="0"/>
              <a:t>Trends in adult obesity have increased for all race/ethnicity groups in the Bronx and disparities have remained constant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379" y="6147235"/>
            <a:ext cx="887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Community Health Survey, </a:t>
            </a:r>
            <a:r>
              <a:rPr lang="en-US" sz="1200" dirty="0" smtClean="0"/>
              <a:t>2002-2016. 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Data for non-Hispanic whites living in the Bronx is not presented in years that the estimate is statistically imprecise.  Body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</a:rPr>
              <a:t>Mass Index (BMI) is calculated based on respondents self-reported weight and height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70669972"/>
              </p:ext>
            </p:extLst>
          </p:nvPr>
        </p:nvGraphicFramePr>
        <p:xfrm>
          <a:off x="609600" y="1409700"/>
          <a:ext cx="10142681" cy="472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33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1069782" cy="830997"/>
          </a:xfrm>
        </p:spPr>
        <p:txBody>
          <a:bodyPr/>
          <a:lstStyle/>
          <a:p>
            <a:r>
              <a:rPr lang="en-US" dirty="0" smtClean="0"/>
              <a:t>The Bronx has the second highest percent of overweight adults of all NYC boroughs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62634" y="3707353"/>
            <a:ext cx="22444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 BMI between 25.0 and 29.9 is classified as overweight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 </a:t>
            </a: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Body </a:t>
            </a:r>
            <a:r>
              <a:rPr lang="en-US" sz="1200" dirty="0">
                <a:solidFill>
                  <a:srgbClr val="1F78B4">
                    <a:lumMod val="60000"/>
                    <a:lumOff val="40000"/>
                  </a:srgbClr>
                </a:solidFill>
              </a:rPr>
              <a:t>Mass Index (BMI) is calculated based on respondents self-reported weight and height</a:t>
            </a:r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71378701"/>
              </p:ext>
            </p:extLst>
          </p:nvPr>
        </p:nvGraphicFramePr>
        <p:xfrm>
          <a:off x="802595" y="1172838"/>
          <a:ext cx="9667874" cy="516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5758" y="3805535"/>
            <a:ext cx="42291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 While the prevalence of overweight has decreased modestly, the prevalence of obesity has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 smtClean="0"/>
              <a:t>Bronx males are more likely to be overweight than females, and the prevalence of overweight has decreased modestly*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03287173"/>
              </p:ext>
            </p:extLst>
          </p:nvPr>
        </p:nvGraphicFramePr>
        <p:xfrm>
          <a:off x="609599" y="1397000"/>
          <a:ext cx="10972801" cy="47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6379" y="6337735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14042"/>
                </a:solidFill>
              </a:rPr>
              <a:t>Data source: Community Health Survey, </a:t>
            </a:r>
            <a:r>
              <a:rPr lang="en-US" sz="1200" dirty="0" smtClean="0">
                <a:solidFill>
                  <a:srgbClr val="414042"/>
                </a:solidFill>
              </a:rPr>
              <a:t>2002-2016. </a:t>
            </a:r>
          </a:p>
          <a:p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Body </a:t>
            </a:r>
            <a:r>
              <a:rPr lang="en-US" sz="1200" dirty="0">
                <a:solidFill>
                  <a:srgbClr val="1F78B4">
                    <a:lumMod val="60000"/>
                    <a:lumOff val="40000"/>
                  </a:srgbClr>
                </a:solidFill>
              </a:rPr>
              <a:t>Mass Index (BMI) is calculated based on respondents self-reported weight and height</a:t>
            </a:r>
            <a:r>
              <a:rPr lang="en-US" sz="1200" dirty="0" smtClean="0">
                <a:solidFill>
                  <a:srgbClr val="1F78B4">
                    <a:lumMod val="60000"/>
                    <a:lumOff val="40000"/>
                  </a:srgbClr>
                </a:solidFill>
              </a:rPr>
              <a:t>.</a:t>
            </a:r>
            <a:endParaRPr lang="en-US" sz="1200" dirty="0">
              <a:solidFill>
                <a:srgbClr val="1F78B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8900" y="4267200"/>
            <a:ext cx="42291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 While the prevalence of overweight has decreased modestly, the prevalence of obesity has increased.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Community Health Dashboard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390" y="1524000"/>
            <a:ext cx="105183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 goal of the project is to </a:t>
            </a:r>
            <a:r>
              <a:rPr lang="en-US" dirty="0" smtClean="0"/>
              <a:t>provide Bronx-specific data on risk factors and health outcomes with an emphasis on presenting data on trends, socio-demographic differences (e.g., by age, sex, race/ethnicity, etc.) and sub-county/neighborhood level data 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Data will be periodically updated as new data becomes available.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Produced by Montefiore’s Office of Community &amp; Population Health using publicly-available data sources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more information please contact Colin Rehm, PhD, Manager of Research &amp; Evaluation (</a:t>
            </a:r>
            <a:r>
              <a:rPr lang="en-US" dirty="0" smtClean="0">
                <a:hlinkClick r:id="rId2"/>
              </a:rPr>
              <a:t>crehm@montefiore.org</a:t>
            </a:r>
            <a:r>
              <a:rPr lang="en-US" dirty="0" smtClean="0"/>
              <a:t>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0642"/>
            <a:ext cx="10972801" cy="830997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ale Bronx youth have a higher percent reporting no consumption of fruit or vegetables in the last 7 days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45969"/>
              </p:ext>
            </p:extLst>
          </p:nvPr>
        </p:nvGraphicFramePr>
        <p:xfrm>
          <a:off x="1655618" y="1676400"/>
          <a:ext cx="888076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2007-2015  (Grades 9-12).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 smtClean="0"/>
              <a:t>Bronx males, 18 years and older, and Hispanic youth are most likely to report not consuming any fruit or vegetables in the past 7 days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13386"/>
              </p:ext>
            </p:extLst>
          </p:nvPr>
        </p:nvGraphicFramePr>
        <p:xfrm>
          <a:off x="1081667" y="1471961"/>
          <a:ext cx="9824225" cy="472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7881505" y="5073817"/>
            <a:ext cx="777966" cy="457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smtClean="0"/>
              <a:t>Data unstable</a:t>
            </a:r>
            <a:endParaRPr lang="en-US" sz="1100"/>
          </a:p>
        </p:txBody>
      </p:sp>
      <p:sp>
        <p:nvSpPr>
          <p:cNvPr id="6" name="TextBox 5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Youth Risk Behavior Survey</a:t>
            </a:r>
            <a:r>
              <a:rPr lang="en-US" sz="1200" dirty="0"/>
              <a:t>, 2015  (Grades 9-12). 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Age group data is not age-adjusted.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 smtClean="0"/>
              <a:t>The Bronx has the lowest percent of youth reporting consuming 4 or more servings of fruit and/or vegetables in the past 7 days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3758164"/>
              </p:ext>
            </p:extLst>
          </p:nvPr>
        </p:nvGraphicFramePr>
        <p:xfrm>
          <a:off x="947854" y="1494263"/>
          <a:ext cx="9913434" cy="454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2007-2015  (Grades 9-12). Analysis by Montefiore OCPH. </a:t>
            </a:r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/>
              <a:t>Male Bronx youth have a higher percent </a:t>
            </a:r>
            <a:r>
              <a:rPr lang="en-US" dirty="0" smtClean="0"/>
              <a:t>reporting consumption </a:t>
            </a:r>
            <a:r>
              <a:rPr lang="en-US" dirty="0"/>
              <a:t>of </a:t>
            </a:r>
            <a:r>
              <a:rPr lang="en-US" dirty="0" smtClean="0"/>
              <a:t>4 or more servings of fruit </a:t>
            </a:r>
            <a:r>
              <a:rPr lang="en-US" dirty="0"/>
              <a:t>or vegetables in the last 7 days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956450"/>
              </p:ext>
            </p:extLst>
          </p:nvPr>
        </p:nvGraphicFramePr>
        <p:xfrm>
          <a:off x="1025236" y="1302327"/>
          <a:ext cx="10141527" cy="490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source: New York City Youth </a:t>
            </a:r>
            <a:r>
              <a:rPr lang="en-US" sz="1200" dirty="0" smtClean="0"/>
              <a:t>Risk </a:t>
            </a:r>
            <a:r>
              <a:rPr lang="en-US" sz="1200" dirty="0"/>
              <a:t>Behavior Survey, 2007-2015</a:t>
            </a:r>
            <a:r>
              <a:rPr lang="en-US" sz="1200" dirty="0" smtClean="0"/>
              <a:t>. </a:t>
            </a:r>
            <a:endParaRPr lang="en-US" sz="1200" dirty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Data </a:t>
            </a:r>
            <a:r>
              <a:rPr lang="en-US" sz="1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captured biennially and not available before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2007.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0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5976"/>
            <a:ext cx="10972801" cy="1200329"/>
          </a:xfrm>
        </p:spPr>
        <p:txBody>
          <a:bodyPr/>
          <a:lstStyle/>
          <a:p>
            <a:r>
              <a:rPr lang="en-US" dirty="0"/>
              <a:t>Bronx </a:t>
            </a:r>
            <a:r>
              <a:rPr lang="en-US" dirty="0" smtClean="0"/>
              <a:t>males, 14 years and younger, </a:t>
            </a:r>
            <a:r>
              <a:rPr lang="en-US" dirty="0"/>
              <a:t>and </a:t>
            </a:r>
            <a:r>
              <a:rPr lang="en-US" dirty="0" smtClean="0"/>
              <a:t>non-Hispanic white </a:t>
            </a:r>
            <a:r>
              <a:rPr lang="en-US" dirty="0"/>
              <a:t>youth are most likely to report </a:t>
            </a:r>
            <a:r>
              <a:rPr lang="en-US" dirty="0" smtClean="0"/>
              <a:t>consuming 4 or more servings of fruit and/or </a:t>
            </a:r>
            <a:r>
              <a:rPr lang="en-US" dirty="0"/>
              <a:t>vegetables in the past 7 days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561346"/>
              </p:ext>
            </p:extLst>
          </p:nvPr>
        </p:nvGraphicFramePr>
        <p:xfrm>
          <a:off x="970155" y="1713396"/>
          <a:ext cx="9958039" cy="437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14791" y="6337734"/>
            <a:ext cx="887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 source: </a:t>
            </a:r>
            <a:r>
              <a:rPr lang="en-US" sz="1200" dirty="0"/>
              <a:t>New York City </a:t>
            </a:r>
            <a:r>
              <a:rPr lang="en-US" sz="1200" dirty="0" smtClean="0"/>
              <a:t>Youth Risk Behavior Survey</a:t>
            </a:r>
            <a:r>
              <a:rPr lang="en-US" sz="1200" dirty="0"/>
              <a:t>, </a:t>
            </a:r>
            <a:r>
              <a:rPr lang="en-US" sz="1200" dirty="0" smtClean="0"/>
              <a:t>2015</a:t>
            </a:r>
            <a:r>
              <a:rPr lang="en-US" sz="1200" dirty="0"/>
              <a:t>. 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Age group data is not age-adjusted.</a:t>
            </a:r>
            <a:endParaRPr lang="en-US" sz="1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51298"/>
      </p:ext>
    </p:extLst>
  </p:cSld>
  <p:clrMapOvr>
    <a:masterClrMapping/>
  </p:clrMapOvr>
</p:sld>
</file>

<file path=ppt/theme/theme1.xml><?xml version="1.0" encoding="utf-8"?>
<a:theme xmlns:a="http://schemas.openxmlformats.org/drawingml/2006/main" name="Montefiore DOING MORE">
  <a:themeElements>
    <a:clrScheme name="montefiore data">
      <a:dk1>
        <a:srgbClr val="414042"/>
      </a:dk1>
      <a:lt1>
        <a:srgbClr val="FFFFFF"/>
      </a:lt1>
      <a:dk2>
        <a:srgbClr val="A6CEE3"/>
      </a:dk2>
      <a:lt2>
        <a:srgbClr val="1F78B4"/>
      </a:lt2>
      <a:accent1>
        <a:srgbClr val="B2DF8A"/>
      </a:accent1>
      <a:accent2>
        <a:srgbClr val="33A02C"/>
      </a:accent2>
      <a:accent3>
        <a:srgbClr val="FB9A99"/>
      </a:accent3>
      <a:accent4>
        <a:srgbClr val="E31A1C"/>
      </a:accent4>
      <a:accent5>
        <a:srgbClr val="FDBF6F"/>
      </a:accent5>
      <a:accent6>
        <a:srgbClr val="FF7F00"/>
      </a:accent6>
      <a:hlink>
        <a:srgbClr val="6A3D9A"/>
      </a:hlink>
      <a:folHlink>
        <a:srgbClr val="B159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2589</Words>
  <Application>Microsoft Office PowerPoint</Application>
  <PresentationFormat>Custom</PresentationFormat>
  <Paragraphs>242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Montefiore DOING MORE</vt:lpstr>
      <vt:lpstr>Bronx Community Health Dashboard:  Nutrition, Physical Activity and Obesity  Last Updated: 1/16/2018  See last slide for more information about this project.</vt:lpstr>
      <vt:lpstr>More than one-third of children in the USA are overweight or obese</vt:lpstr>
      <vt:lpstr>Youth (Grades 9-12) Nutrition</vt:lpstr>
      <vt:lpstr>The Bronx has the highest percent of youth that report not consuming any fruit or vegetables in the past 7 days</vt:lpstr>
      <vt:lpstr>Male Bronx youth have a higher percent reporting no consumption of fruit or vegetables in the last 7 days</vt:lpstr>
      <vt:lpstr>Bronx males, 18 years and older, and Hispanic youth are most likely to report not consuming any fruit or vegetables in the past 7 days</vt:lpstr>
      <vt:lpstr>The Bronx has the lowest percent of youth reporting consuming 4 or more servings of fruit and/or vegetables in the past 7 days</vt:lpstr>
      <vt:lpstr>Male Bronx youth have a higher percent reporting consumption of 4 or more servings of fruit or vegetables in the last 7 days</vt:lpstr>
      <vt:lpstr>Bronx males, 14 years and younger, and non-Hispanic white youth are most likely to report consuming 4 or more servings of fruit and/or vegetables in the past 7 days</vt:lpstr>
      <vt:lpstr>The Bronx has the highest percent of youth reporting consumption of 1 or more sugary drinks in the past 7 days</vt:lpstr>
      <vt:lpstr>Male Bronx youth have a higher percent reporting consumption of 1 or more servings of sugary drinks in the last 7 days</vt:lpstr>
      <vt:lpstr>Bronx males, 14 years and younger, and non-Hispanic black youth are most likely to report consuming 1 or more sugary drinks in the past 7 days</vt:lpstr>
      <vt:lpstr>The Bronx has the highest percentage of youth consuming one or more sodas in the last 7 days</vt:lpstr>
      <vt:lpstr>Male Bronx youth have a higher percent reporting consumption of 1 or more sodas in the last 7 days</vt:lpstr>
      <vt:lpstr>Bronx males, 18 years and older, and non-Hispanic black youth are most likely to report consuming 1 or more sodas in the past 7 days</vt:lpstr>
      <vt:lpstr>Adult Nutrition: Fruits/vegetables &amp; sugar-sweetened beverages</vt:lpstr>
      <vt:lpstr>The Bronx has the lowest percentage of adults that report eating 5 or more servings of fruit and/or vegetables in a day</vt:lpstr>
      <vt:lpstr>Individuals of higher socioeconomic status are more likely to consume ≥5 servings of fruits and vegetables</vt:lpstr>
      <vt:lpstr>Sugar-sweetened beverage consumption has declined throughout New York City, but remains highest in the Bronx</vt:lpstr>
      <vt:lpstr>Bronx males are more likely to drink one or more sugary beverages per day, but consumption has declined among both sexes</vt:lpstr>
      <vt:lpstr>Younger adults, non-Hispanic black adults and those with less education are more likely to consume sugar-sweetened beverages</vt:lpstr>
      <vt:lpstr>Youth (Grades 9-12) Exercise</vt:lpstr>
      <vt:lpstr>The Bronx has the third highest percent of youth reporting being physically active for 60 minutes throughout the last week</vt:lpstr>
      <vt:lpstr>A greater percent of Bronx male youth report being physically active for 60 minutes each day in the last 7 days</vt:lpstr>
      <vt:lpstr>Bronx males, aged16, and non-Hispanic black youth are most likely to have exercised for 60 minutes each day of the last week</vt:lpstr>
      <vt:lpstr>Adult Exercise</vt:lpstr>
      <vt:lpstr>The Bronx has the lowest percentage of adults that report exercising in the previous 30 days amongst all NYC boroughs</vt:lpstr>
      <vt:lpstr>More Bronx males report exercising in the past 30 days than Bronx females</vt:lpstr>
      <vt:lpstr>Racial/ethnic disparities in physical activity have persisted</vt:lpstr>
      <vt:lpstr>Bronx adults 18-24, non-Hispanic white, in lowest poverty, and with college degrees are most likely to have exercised in the past 30 days</vt:lpstr>
      <vt:lpstr>Youth  (Grades 9-12) Overweight and Obesity</vt:lpstr>
      <vt:lpstr>The Bronx has the highest percent of obese youth compared to all NYC boroughs</vt:lpstr>
      <vt:lpstr>Bronx Males are more likely to be obese than Bronx females</vt:lpstr>
      <vt:lpstr>Bronx males, 16 year olds, and Hispanic youth are the most likely to be obese</vt:lpstr>
      <vt:lpstr>The Bronx has the second highest percent of overweight youth compared to all NYC boroughs</vt:lpstr>
      <vt:lpstr>More female youth are overweight than male youth in the Bronx</vt:lpstr>
      <vt:lpstr>Females, those 18 and older, and non-Hispanic black youth are the most likely to be overweight</vt:lpstr>
      <vt:lpstr>Adult Overweight and Obesity</vt:lpstr>
      <vt:lpstr>The Bronx has the highest percent of obese adults of all NYC boroughs</vt:lpstr>
      <vt:lpstr>Obesity is more common among women and individuals of lower socioeconomic status</vt:lpstr>
      <vt:lpstr>Bronx females are more likely to be obese than Bronx males and obesity has increased in both groups</vt:lpstr>
      <vt:lpstr>Obesity is highest for Bronx adults aged 45-64, but the increase has been particularly dramatic for those 18-24y</vt:lpstr>
      <vt:lpstr>Trends in adult obesity have increased for all race/ethnicity groups in the Bronx and disparities have remained constant</vt:lpstr>
      <vt:lpstr>The Bronx has the second highest percent of overweight adults of all NYC boroughs</vt:lpstr>
      <vt:lpstr>Bronx males are more likely to be overweight than females, and the prevalence of overweight has decreased modestly*</vt:lpstr>
      <vt:lpstr>About the Community Health Dashboard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Bronx Community Health Dashboard:  Obesity  Created: 7/11/2017 Last Updated: 7/11/2017</dc:title>
  <dc:creator>Kaitlin Shaw</dc:creator>
  <cp:lastModifiedBy>Laura Ortiz</cp:lastModifiedBy>
  <cp:revision>77</cp:revision>
  <cp:lastPrinted>2018-01-16T16:37:31Z</cp:lastPrinted>
  <dcterms:created xsi:type="dcterms:W3CDTF">2017-07-11T19:46:42Z</dcterms:created>
  <dcterms:modified xsi:type="dcterms:W3CDTF">2018-02-09T20:51:27Z</dcterms:modified>
</cp:coreProperties>
</file>