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96" r:id="rId2"/>
    <p:sldId id="539" r:id="rId3"/>
    <p:sldId id="567" r:id="rId4"/>
    <p:sldId id="525" r:id="rId5"/>
    <p:sldId id="526" r:id="rId6"/>
    <p:sldId id="581" r:id="rId7"/>
    <p:sldId id="569" r:id="rId8"/>
    <p:sldId id="580" r:id="rId9"/>
    <p:sldId id="578" r:id="rId10"/>
    <p:sldId id="579" r:id="rId11"/>
    <p:sldId id="536" r:id="rId12"/>
    <p:sldId id="529" r:id="rId13"/>
    <p:sldId id="582" r:id="rId14"/>
    <p:sldId id="583" r:id="rId15"/>
    <p:sldId id="584" r:id="rId16"/>
    <p:sldId id="576" r:id="rId17"/>
    <p:sldId id="577" r:id="rId18"/>
  </p:sldIdLst>
  <p:sldSz cx="12188825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6">
          <p15:clr>
            <a:srgbClr val="A4A3A4"/>
          </p15:clr>
        </p15:guide>
        <p15:guide id="2" pos="7677">
          <p15:clr>
            <a:srgbClr val="A4A3A4"/>
          </p15:clr>
        </p15:guide>
        <p15:guide id="3" orient="horz" pos="908">
          <p15:clr>
            <a:srgbClr val="A4A3A4"/>
          </p15:clr>
        </p15:guide>
        <p15:guide id="4" pos="384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3D9A"/>
    <a:srgbClr val="E31A1C"/>
    <a:srgbClr val="FF7F00"/>
    <a:srgbClr val="1F78B4"/>
    <a:srgbClr val="B2DF8A"/>
    <a:srgbClr val="B15928"/>
    <a:srgbClr val="A6CEE3"/>
    <a:srgbClr val="33A02C"/>
    <a:srgbClr val="7F7F7F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9" autoAdjust="0"/>
    <p:restoredTop sz="89146" autoAdjust="0"/>
  </p:normalViewPr>
  <p:slideViewPr>
    <p:cSldViewPr snapToGrid="0" snapToObjects="1" showGuides="1">
      <p:cViewPr>
        <p:scale>
          <a:sx n="100" d="100"/>
          <a:sy n="100" d="100"/>
        </p:scale>
        <p:origin x="-1110" y="-402"/>
      </p:cViewPr>
      <p:guideLst>
        <p:guide orient="horz" pos="2166"/>
        <p:guide orient="horz" pos="908"/>
        <p:guide pos="7677"/>
        <p:guide pos="38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22"/>
    </p:cViewPr>
  </p:sorterViewPr>
  <p:notesViewPr>
    <p:cSldViewPr snapToGrid="0" snapToObjects="1">
      <p:cViewPr varScale="1">
        <p:scale>
          <a:sx n="93" d="100"/>
          <a:sy n="93" d="100"/>
        </p:scale>
        <p:origin x="3582" y="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64792640107882"/>
          <c:y val="1.985640670621136E-2"/>
          <c:w val="0.64112710286383923"/>
          <c:h val="0.87877158436545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+1.5</a:t>
                    </a:r>
                    <a:r>
                      <a:rPr lang="en-US" sz="14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Sheet1!$A$2:$A$21</c:f>
              <c:strCache>
                <c:ptCount val="20"/>
                <c:pt idx="0">
                  <c:v>Ischemic heart disease</c:v>
                </c:pt>
                <c:pt idx="1">
                  <c:v>Neonatal disorders</c:v>
                </c:pt>
                <c:pt idx="2">
                  <c:v>Road injuries</c:v>
                </c:pt>
                <c:pt idx="3">
                  <c:v>Colon and rectum cancer</c:v>
                </c:pt>
                <c:pt idx="4">
                  <c:v>Lower respiratory infections</c:v>
                </c:pt>
                <c:pt idx="5">
                  <c:v>Stroke</c:v>
                </c:pt>
                <c:pt idx="6">
                  <c:v>Lung cancer</c:v>
                </c:pt>
                <c:pt idx="7">
                  <c:v>Falls</c:v>
                </c:pt>
                <c:pt idx="8">
                  <c:v>Depressive disorders</c:v>
                </c:pt>
                <c:pt idx="9">
                  <c:v>Headache disorders</c:v>
                </c:pt>
                <c:pt idx="10">
                  <c:v>Anxiety disorders</c:v>
                </c:pt>
                <c:pt idx="11">
                  <c:v>Low back pain</c:v>
                </c:pt>
                <c:pt idx="12">
                  <c:v>Hearing loss</c:v>
                </c:pt>
                <c:pt idx="13">
                  <c:v>Oth. musculoskeletal disord</c:v>
                </c:pt>
                <c:pt idx="14">
                  <c:v>COPD</c:v>
                </c:pt>
                <c:pt idx="15">
                  <c:v>Neck pain</c:v>
                </c:pt>
                <c:pt idx="16">
                  <c:v>Alzheimer's/dementia</c:v>
                </c:pt>
                <c:pt idx="17">
                  <c:v>Chronic kidney disease</c:v>
                </c:pt>
                <c:pt idx="18">
                  <c:v>Diabetes mellitus</c:v>
                </c:pt>
                <c:pt idx="19">
                  <c:v>Drug use disorders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-2.1858325254378301E-2</c:v>
                </c:pt>
                <c:pt idx="1">
                  <c:v>-2.1358156354241199E-2</c:v>
                </c:pt>
                <c:pt idx="2">
                  <c:v>-2.1248758618361001E-2</c:v>
                </c:pt>
                <c:pt idx="3">
                  <c:v>-1.1012173193561301E-2</c:v>
                </c:pt>
                <c:pt idx="4">
                  <c:v>-1.0074453124765801E-2</c:v>
                </c:pt>
                <c:pt idx="5">
                  <c:v>-9.7296496534804294E-3</c:v>
                </c:pt>
                <c:pt idx="6">
                  <c:v>-9.5300758831446796E-3</c:v>
                </c:pt>
                <c:pt idx="7">
                  <c:v>-5.0806961106753699E-3</c:v>
                </c:pt>
                <c:pt idx="8">
                  <c:v>9.3911229788952897E-5</c:v>
                </c:pt>
                <c:pt idx="9">
                  <c:v>3.42345710349637E-4</c:v>
                </c:pt>
                <c:pt idx="10">
                  <c:v>5.4957979780791599E-4</c:v>
                </c:pt>
                <c:pt idx="11">
                  <c:v>3.74215900306063E-3</c:v>
                </c:pt>
                <c:pt idx="12">
                  <c:v>7.2301761245115804E-3</c:v>
                </c:pt>
                <c:pt idx="13">
                  <c:v>7.46110763039806E-3</c:v>
                </c:pt>
                <c:pt idx="14">
                  <c:v>7.6621669488267201E-3</c:v>
                </c:pt>
                <c:pt idx="15">
                  <c:v>7.8477117306636601E-3</c:v>
                </c:pt>
                <c:pt idx="16">
                  <c:v>8.6878710749937697E-3</c:v>
                </c:pt>
                <c:pt idx="17">
                  <c:v>1.18512312121202E-2</c:v>
                </c:pt>
                <c:pt idx="18">
                  <c:v>1.5425161727424501E-2</c:v>
                </c:pt>
                <c:pt idx="19">
                  <c:v>2.2302199588526E-2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2734208"/>
        <c:axId val="222735744"/>
      </c:barChart>
      <c:catAx>
        <c:axId val="22273420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222735744"/>
        <c:crosses val="autoZero"/>
        <c:auto val="1"/>
        <c:lblAlgn val="ctr"/>
        <c:lblOffset val="100"/>
        <c:noMultiLvlLbl val="0"/>
      </c:catAx>
      <c:valAx>
        <c:axId val="222735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Annual</a:t>
                </a:r>
                <a:r>
                  <a:rPr lang="en-US" sz="1200" baseline="0" dirty="0" smtClean="0"/>
                  <a:t> </a:t>
                </a:r>
                <a:r>
                  <a:rPr lang="en-US" sz="1200" dirty="0" smtClean="0"/>
                  <a:t>% Change in</a:t>
                </a:r>
                <a:r>
                  <a:rPr lang="en-US" sz="1200" baseline="0" dirty="0" smtClean="0"/>
                  <a:t> DALYs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42688434396123948"/>
              <c:y val="0.95882257380522684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222734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63729305382249E-2"/>
          <c:y val="4.4458281304616112E-2"/>
          <c:w val="0.88747137000531828"/>
          <c:h val="0.867690579880293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55-64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55.7</c:v>
                </c:pt>
                <c:pt idx="1">
                  <c:v>57</c:v>
                </c:pt>
                <c:pt idx="2">
                  <c:v>61.9</c:v>
                </c:pt>
                <c:pt idx="3">
                  <c:v>63.9</c:v>
                </c:pt>
                <c:pt idx="4">
                  <c:v>45.9</c:v>
                </c:pt>
                <c:pt idx="5">
                  <c:v>51.5</c:v>
                </c:pt>
                <c:pt idx="6">
                  <c:v>57.5</c:v>
                </c:pt>
                <c:pt idx="7">
                  <c:v>37.1</c:v>
                </c:pt>
                <c:pt idx="8">
                  <c:v>53.1</c:v>
                </c:pt>
                <c:pt idx="9">
                  <c:v>56.2</c:v>
                </c:pt>
                <c:pt idx="10">
                  <c:v>42</c:v>
                </c:pt>
                <c:pt idx="11">
                  <c:v>50.2</c:v>
                </c:pt>
                <c:pt idx="12">
                  <c:v>41.2</c:v>
                </c:pt>
                <c:pt idx="13">
                  <c:v>37.299999999999997</c:v>
                </c:pt>
                <c:pt idx="14">
                  <c:v>39.5</c:v>
                </c:pt>
                <c:pt idx="15">
                  <c:v>46.7</c:v>
                </c:pt>
                <c:pt idx="16">
                  <c:v>50.7</c:v>
                </c:pt>
                <c:pt idx="17">
                  <c:v>39.9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65-74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166.6</c:v>
                </c:pt>
                <c:pt idx="1">
                  <c:v>135.9</c:v>
                </c:pt>
                <c:pt idx="2">
                  <c:v>132.4</c:v>
                </c:pt>
                <c:pt idx="3">
                  <c:v>159</c:v>
                </c:pt>
                <c:pt idx="4">
                  <c:v>138.9</c:v>
                </c:pt>
                <c:pt idx="5">
                  <c:v>135.19999999999999</c:v>
                </c:pt>
                <c:pt idx="6">
                  <c:v>120</c:v>
                </c:pt>
                <c:pt idx="7">
                  <c:v>123</c:v>
                </c:pt>
                <c:pt idx="8">
                  <c:v>131.6</c:v>
                </c:pt>
                <c:pt idx="9">
                  <c:v>93.9</c:v>
                </c:pt>
                <c:pt idx="10">
                  <c:v>111.1</c:v>
                </c:pt>
                <c:pt idx="11">
                  <c:v>104.3</c:v>
                </c:pt>
                <c:pt idx="12">
                  <c:v>88.4</c:v>
                </c:pt>
                <c:pt idx="13">
                  <c:v>97.4</c:v>
                </c:pt>
                <c:pt idx="14">
                  <c:v>73.8</c:v>
                </c:pt>
                <c:pt idx="15">
                  <c:v>91.3</c:v>
                </c:pt>
                <c:pt idx="16">
                  <c:v>83.4</c:v>
                </c:pt>
                <c:pt idx="17">
                  <c:v>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75-84</c:v>
                </c:pt>
              </c:strCache>
            </c:strRef>
          </c:tx>
          <c:dLbls>
            <c:dLbl>
              <c:idx val="0"/>
              <c:layout>
                <c:manualLayout>
                  <c:x val="-2.2150576124491547E-2"/>
                  <c:y val="-4.8551789332378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248.7</c:v>
                </c:pt>
                <c:pt idx="1">
                  <c:v>198.9</c:v>
                </c:pt>
                <c:pt idx="2">
                  <c:v>232.8</c:v>
                </c:pt>
                <c:pt idx="3">
                  <c:v>268.7</c:v>
                </c:pt>
                <c:pt idx="4">
                  <c:v>223.8</c:v>
                </c:pt>
                <c:pt idx="5">
                  <c:v>233.3</c:v>
                </c:pt>
                <c:pt idx="6">
                  <c:v>259.7</c:v>
                </c:pt>
                <c:pt idx="7">
                  <c:v>186.5</c:v>
                </c:pt>
                <c:pt idx="8">
                  <c:v>200.7</c:v>
                </c:pt>
                <c:pt idx="9">
                  <c:v>190.2</c:v>
                </c:pt>
                <c:pt idx="10">
                  <c:v>203.5</c:v>
                </c:pt>
                <c:pt idx="11">
                  <c:v>183.6</c:v>
                </c:pt>
                <c:pt idx="12">
                  <c:v>157.6</c:v>
                </c:pt>
                <c:pt idx="13">
                  <c:v>202.5</c:v>
                </c:pt>
                <c:pt idx="14">
                  <c:v>158.5</c:v>
                </c:pt>
                <c:pt idx="15">
                  <c:v>187.5</c:v>
                </c:pt>
                <c:pt idx="16">
                  <c:v>194.9</c:v>
                </c:pt>
                <c:pt idx="17">
                  <c:v>173.1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85+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384</c:v>
                </c:pt>
                <c:pt idx="1">
                  <c:v>380.1</c:v>
                </c:pt>
                <c:pt idx="2">
                  <c:v>430.5</c:v>
                </c:pt>
                <c:pt idx="3">
                  <c:v>426.3</c:v>
                </c:pt>
                <c:pt idx="4">
                  <c:v>428.7</c:v>
                </c:pt>
                <c:pt idx="5">
                  <c:v>424.6</c:v>
                </c:pt>
                <c:pt idx="6">
                  <c:v>441.1</c:v>
                </c:pt>
                <c:pt idx="7">
                  <c:v>381.1</c:v>
                </c:pt>
                <c:pt idx="8">
                  <c:v>443.1</c:v>
                </c:pt>
                <c:pt idx="9">
                  <c:v>360.4</c:v>
                </c:pt>
                <c:pt idx="10">
                  <c:v>249.5</c:v>
                </c:pt>
                <c:pt idx="11">
                  <c:v>281.39999999999998</c:v>
                </c:pt>
                <c:pt idx="12">
                  <c:v>378.6</c:v>
                </c:pt>
                <c:pt idx="13">
                  <c:v>353.1</c:v>
                </c:pt>
                <c:pt idx="14">
                  <c:v>328.7</c:v>
                </c:pt>
                <c:pt idx="15">
                  <c:v>337.6</c:v>
                </c:pt>
                <c:pt idx="16">
                  <c:v>364.8</c:v>
                </c:pt>
                <c:pt idx="17">
                  <c:v>234.3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46912"/>
        <c:axId val="225048448"/>
      </c:lineChart>
      <c:catAx>
        <c:axId val="2250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5048448"/>
        <c:crosses val="autoZero"/>
        <c:auto val="1"/>
        <c:lblAlgn val="ctr"/>
        <c:lblOffset val="100"/>
        <c:tickLblSkip val="1"/>
        <c:noMultiLvlLbl val="0"/>
      </c:catAx>
      <c:valAx>
        <c:axId val="2250484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Diabetes</a:t>
                </a:r>
                <a:r>
                  <a:rPr lang="en-US" sz="1200" baseline="0" dirty="0" smtClean="0"/>
                  <a:t> m</a:t>
                </a:r>
                <a:r>
                  <a:rPr lang="en-US" sz="1200" dirty="0" smtClean="0"/>
                  <a:t>ortality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5604249113867976E-2"/>
              <c:y val="0.182263981447615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5046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492979914013562"/>
          <c:y val="0"/>
          <c:w val="0.36797685821661819"/>
          <c:h val="5.892426244324754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numFmt formatCode="#,##0.0" sourceLinked="0"/>
            <c:txPr>
              <a:bodyPr/>
              <a:lstStyle/>
              <a:p>
                <a:pPr>
                  <a:defRPr sz="13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Belmont &amp; East Tremont (206)</c:v>
                </c:pt>
                <c:pt idx="1">
                  <c:v>Mott Haven &amp; Melrose (201)</c:v>
                </c:pt>
                <c:pt idx="2">
                  <c:v>Highbridge &amp; Concourse (204)</c:v>
                </c:pt>
                <c:pt idx="3">
                  <c:v>Morris Park &amp; Bronxdale (211)</c:v>
                </c:pt>
                <c:pt idx="4">
                  <c:v>Hunts Point &amp; Longwood (202)</c:v>
                </c:pt>
                <c:pt idx="5">
                  <c:v>Parkchester &amp; Soundview (209)</c:v>
                </c:pt>
                <c:pt idx="6">
                  <c:v>Riverdale &amp; Fieldston (208)</c:v>
                </c:pt>
                <c:pt idx="7">
                  <c:v>Kingsbridge Heights &amp; Bedford (207)</c:v>
                </c:pt>
                <c:pt idx="8">
                  <c:v>Fordham &amp; University Heights (205)</c:v>
                </c:pt>
                <c:pt idx="9">
                  <c:v>Morrisania &amp; Crotona (203)</c:v>
                </c:pt>
                <c:pt idx="10">
                  <c:v>Williamsbridge &amp; Baychester (212)</c:v>
                </c:pt>
                <c:pt idx="11">
                  <c:v>Throgs Neck &amp; Co-op City (210)</c:v>
                </c:pt>
                <c:pt idx="13">
                  <c:v>NYC Overall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41.7</c:v>
                </c:pt>
                <c:pt idx="1">
                  <c:v>38.799999999999997</c:v>
                </c:pt>
                <c:pt idx="2">
                  <c:v>32.700000000000003</c:v>
                </c:pt>
                <c:pt idx="3">
                  <c:v>29.3</c:v>
                </c:pt>
                <c:pt idx="4">
                  <c:v>29.1</c:v>
                </c:pt>
                <c:pt idx="5">
                  <c:v>27.9</c:v>
                </c:pt>
                <c:pt idx="6">
                  <c:v>27.8</c:v>
                </c:pt>
                <c:pt idx="7">
                  <c:v>27.6</c:v>
                </c:pt>
                <c:pt idx="8">
                  <c:v>25.3</c:v>
                </c:pt>
                <c:pt idx="9">
                  <c:v>23.6</c:v>
                </c:pt>
                <c:pt idx="10">
                  <c:v>23.4</c:v>
                </c:pt>
                <c:pt idx="11">
                  <c:v>16.7</c:v>
                </c:pt>
                <c:pt idx="13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5308672"/>
        <c:axId val="225310208"/>
      </c:barChart>
      <c:catAx>
        <c:axId val="22530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25310208"/>
        <c:crosses val="autoZero"/>
        <c:auto val="1"/>
        <c:lblAlgn val="ctr"/>
        <c:lblOffset val="100"/>
        <c:noMultiLvlLbl val="0"/>
      </c:catAx>
      <c:valAx>
        <c:axId val="22531020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530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43215600804472"/>
          <c:y val="2.7440829822330714E-2"/>
          <c:w val="0.86331133703939178"/>
          <c:h val="0.6552343105070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4"/>
              <c:layout>
                <c:manualLayout>
                  <c:x val="8.456911619114018E-3"/>
                  <c:y val="4.6887206364255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Sheet1!$A$2:$A$21</c:f>
              <c:strCache>
                <c:ptCount val="20"/>
                <c:pt idx="0">
                  <c:v>Ischemic heart disease</c:v>
                </c:pt>
                <c:pt idx="1">
                  <c:v>Drug use disorders</c:v>
                </c:pt>
                <c:pt idx="2">
                  <c:v>Low back pain</c:v>
                </c:pt>
                <c:pt idx="3">
                  <c:v>COPD</c:v>
                </c:pt>
                <c:pt idx="4">
                  <c:v>Diabetes mellitus</c:v>
                </c:pt>
                <c:pt idx="5">
                  <c:v>Lung cancer</c:v>
                </c:pt>
                <c:pt idx="6">
                  <c:v>Headache disorders</c:v>
                </c:pt>
                <c:pt idx="7">
                  <c:v>Stroke</c:v>
                </c:pt>
                <c:pt idx="8">
                  <c:v>Depressive disorders</c:v>
                </c:pt>
                <c:pt idx="9">
                  <c:v>Alzheimer's/dementia</c:v>
                </c:pt>
                <c:pt idx="10">
                  <c:v>Oth. musculoskeletal disord</c:v>
                </c:pt>
                <c:pt idx="11">
                  <c:v>Neck pain</c:v>
                </c:pt>
                <c:pt idx="12">
                  <c:v>Anxiety disorders</c:v>
                </c:pt>
                <c:pt idx="13">
                  <c:v>Falls</c:v>
                </c:pt>
                <c:pt idx="14">
                  <c:v>Neonatal disorders</c:v>
                </c:pt>
                <c:pt idx="15">
                  <c:v>Hearing loss</c:v>
                </c:pt>
                <c:pt idx="16">
                  <c:v>Road injuries</c:v>
                </c:pt>
                <c:pt idx="17">
                  <c:v>Chronic kidney disease</c:v>
                </c:pt>
                <c:pt idx="18">
                  <c:v>Colon and rectum cancer</c:v>
                </c:pt>
                <c:pt idx="19">
                  <c:v>Lower respiratory infections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8.77680672021936E-2</c:v>
                </c:pt>
                <c:pt idx="1">
                  <c:v>4.6649070397212999E-2</c:v>
                </c:pt>
                <c:pt idx="2">
                  <c:v>4.4876915271456798E-2</c:v>
                </c:pt>
                <c:pt idx="3">
                  <c:v>4.3555609218723999E-2</c:v>
                </c:pt>
                <c:pt idx="4">
                  <c:v>3.9687733831584998E-2</c:v>
                </c:pt>
                <c:pt idx="5">
                  <c:v>3.3977822342075102E-2</c:v>
                </c:pt>
                <c:pt idx="6">
                  <c:v>2.9468225622860101E-2</c:v>
                </c:pt>
                <c:pt idx="7">
                  <c:v>2.86118839205773E-2</c:v>
                </c:pt>
                <c:pt idx="8">
                  <c:v>2.6959898673711701E-2</c:v>
                </c:pt>
                <c:pt idx="9">
                  <c:v>2.5696404864442898E-2</c:v>
                </c:pt>
                <c:pt idx="10">
                  <c:v>2.3293759619517799E-2</c:v>
                </c:pt>
                <c:pt idx="11">
                  <c:v>2.2123980726508299E-2</c:v>
                </c:pt>
                <c:pt idx="12">
                  <c:v>2.1077476306282102E-2</c:v>
                </c:pt>
                <c:pt idx="13">
                  <c:v>2.0086360036125201E-2</c:v>
                </c:pt>
                <c:pt idx="14">
                  <c:v>1.93350667433927E-2</c:v>
                </c:pt>
                <c:pt idx="15">
                  <c:v>1.9324586720273498E-2</c:v>
                </c:pt>
                <c:pt idx="16">
                  <c:v>1.7167672111431199E-2</c:v>
                </c:pt>
                <c:pt idx="17">
                  <c:v>1.6613864955106802E-2</c:v>
                </c:pt>
                <c:pt idx="18">
                  <c:v>1.5468646933836599E-2</c:v>
                </c:pt>
                <c:pt idx="19">
                  <c:v>1.5184091027678599E-2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2810496"/>
        <c:axId val="222812032"/>
      </c:barChart>
      <c:catAx>
        <c:axId val="222810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22812032"/>
        <c:crosses val="autoZero"/>
        <c:auto val="1"/>
        <c:lblAlgn val="ctr"/>
        <c:lblOffset val="100"/>
        <c:noMultiLvlLbl val="0"/>
      </c:catAx>
      <c:valAx>
        <c:axId val="222812032"/>
        <c:scaling>
          <c:orientation val="minMax"/>
          <c:max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% of</a:t>
                </a:r>
                <a:r>
                  <a:rPr lang="en-US" sz="1200" baseline="0" dirty="0" smtClean="0"/>
                  <a:t> total DALYs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6.3426837143355144E-3"/>
              <c:y val="0.231310833381328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2810496"/>
        <c:crosses val="autoZero"/>
        <c:crossBetween val="between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68965082325391E-2"/>
          <c:y val="2.8188188280446405E-2"/>
          <c:w val="0.9107343080418645"/>
          <c:h val="0.91554565027591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2.6372717429284109E-2"/>
                  <c:y val="-4.2705144417167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11.9</c:v>
                </c:pt>
                <c:pt idx="1">
                  <c:v>12.3</c:v>
                </c:pt>
                <c:pt idx="2">
                  <c:v>12.4</c:v>
                </c:pt>
                <c:pt idx="4">
                  <c:v>12.4</c:v>
                </c:pt>
                <c:pt idx="5">
                  <c:v>12.4</c:v>
                </c:pt>
                <c:pt idx="6">
                  <c:v>11.3</c:v>
                </c:pt>
                <c:pt idx="7">
                  <c:v>11</c:v>
                </c:pt>
                <c:pt idx="8">
                  <c:v>12.1</c:v>
                </c:pt>
                <c:pt idx="9">
                  <c:v>13.1</c:v>
                </c:pt>
                <c:pt idx="10">
                  <c:v>15.2</c:v>
                </c:pt>
                <c:pt idx="11">
                  <c:v>14.8</c:v>
                </c:pt>
                <c:pt idx="12">
                  <c:v>14</c:v>
                </c:pt>
                <c:pt idx="13">
                  <c:v>15.1</c:v>
                </c:pt>
                <c:pt idx="14">
                  <c:v>16.7</c:v>
                </c:pt>
                <c:pt idx="15">
                  <c:v>17.5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9.1</c:v>
                </c:pt>
                <c:pt idx="1">
                  <c:v>9.8000000000000007</c:v>
                </c:pt>
                <c:pt idx="2">
                  <c:v>9.6999999999999993</c:v>
                </c:pt>
                <c:pt idx="4">
                  <c:v>9.9</c:v>
                </c:pt>
                <c:pt idx="5">
                  <c:v>9.4</c:v>
                </c:pt>
                <c:pt idx="6">
                  <c:v>10.5</c:v>
                </c:pt>
                <c:pt idx="7">
                  <c:v>10.6</c:v>
                </c:pt>
                <c:pt idx="8">
                  <c:v>9.6999999999999993</c:v>
                </c:pt>
                <c:pt idx="9">
                  <c:v>11.7</c:v>
                </c:pt>
                <c:pt idx="10">
                  <c:v>11.8</c:v>
                </c:pt>
                <c:pt idx="11">
                  <c:v>11.8</c:v>
                </c:pt>
                <c:pt idx="12">
                  <c:v>10.5</c:v>
                </c:pt>
                <c:pt idx="13">
                  <c:v>12.1</c:v>
                </c:pt>
                <c:pt idx="14">
                  <c:v>11.7</c:v>
                </c:pt>
                <c:pt idx="15">
                  <c:v>11.6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CAE-49CA-A0BC-3FE7B48D0691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rgbClr val="6A3D9A"/>
              </a:solidFill>
            </a:ln>
          </c:spPr>
          <c:marker>
            <c:spPr>
              <a:solidFill>
                <a:srgbClr val="6A3D9A"/>
              </a:solidFill>
              <a:ln>
                <a:solidFill>
                  <a:srgbClr val="6A3D9A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6.2</c:v>
                </c:pt>
                <c:pt idx="1">
                  <c:v>5.6</c:v>
                </c:pt>
                <c:pt idx="2">
                  <c:v>7.4</c:v>
                </c:pt>
                <c:pt idx="4">
                  <c:v>8</c:v>
                </c:pt>
                <c:pt idx="5">
                  <c:v>6.6</c:v>
                </c:pt>
                <c:pt idx="6">
                  <c:v>6.1</c:v>
                </c:pt>
                <c:pt idx="7">
                  <c:v>7.7</c:v>
                </c:pt>
                <c:pt idx="8">
                  <c:v>8.5</c:v>
                </c:pt>
                <c:pt idx="9">
                  <c:v>6.1</c:v>
                </c:pt>
                <c:pt idx="10">
                  <c:v>6.5</c:v>
                </c:pt>
                <c:pt idx="11">
                  <c:v>7.3</c:v>
                </c:pt>
                <c:pt idx="12">
                  <c:v>7.4</c:v>
                </c:pt>
                <c:pt idx="13">
                  <c:v>9.1999999999999993</c:v>
                </c:pt>
                <c:pt idx="14">
                  <c:v>6.6</c:v>
                </c:pt>
                <c:pt idx="15">
                  <c:v>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8CAE-49CA-A0BC-3FE7B48D0691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Sheet1!$E$2:$E$17</c:f>
              <c:numCache>
                <c:formatCode>0.0</c:formatCode>
                <c:ptCount val="16"/>
                <c:pt idx="0">
                  <c:v>6.9</c:v>
                </c:pt>
                <c:pt idx="1">
                  <c:v>9.1999999999999993</c:v>
                </c:pt>
                <c:pt idx="2">
                  <c:v>8.6999999999999993</c:v>
                </c:pt>
                <c:pt idx="4">
                  <c:v>8.9</c:v>
                </c:pt>
                <c:pt idx="5">
                  <c:v>9.3000000000000007</c:v>
                </c:pt>
                <c:pt idx="6">
                  <c:v>11</c:v>
                </c:pt>
                <c:pt idx="7">
                  <c:v>9.6999999999999993</c:v>
                </c:pt>
                <c:pt idx="8">
                  <c:v>8.5</c:v>
                </c:pt>
                <c:pt idx="9">
                  <c:v>10.9</c:v>
                </c:pt>
                <c:pt idx="10">
                  <c:v>10.5</c:v>
                </c:pt>
                <c:pt idx="11">
                  <c:v>10.199999999999999</c:v>
                </c:pt>
                <c:pt idx="12">
                  <c:v>11.2</c:v>
                </c:pt>
                <c:pt idx="13">
                  <c:v>11.7</c:v>
                </c:pt>
                <c:pt idx="14">
                  <c:v>11.1</c:v>
                </c:pt>
                <c:pt idx="15">
                  <c:v>11.5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8CAE-49CA-A0BC-3FE7B48D0691}"/>
            </c:ext>
          </c:extLst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Sheet1!$F$2:$F$17</c:f>
              <c:numCache>
                <c:formatCode>0.0</c:formatCode>
                <c:ptCount val="16"/>
                <c:pt idx="0">
                  <c:v>4.7</c:v>
                </c:pt>
                <c:pt idx="1">
                  <c:v>8.6</c:v>
                </c:pt>
                <c:pt idx="2">
                  <c:v>8</c:v>
                </c:pt>
                <c:pt idx="4">
                  <c:v>8.1</c:v>
                </c:pt>
                <c:pt idx="5">
                  <c:v>7.4</c:v>
                </c:pt>
                <c:pt idx="6">
                  <c:v>8.5</c:v>
                </c:pt>
                <c:pt idx="7">
                  <c:v>8.6999999999999993</c:v>
                </c:pt>
                <c:pt idx="8">
                  <c:v>7</c:v>
                </c:pt>
                <c:pt idx="9">
                  <c:v>10.199999999999999</c:v>
                </c:pt>
                <c:pt idx="10">
                  <c:v>9.8000000000000007</c:v>
                </c:pt>
                <c:pt idx="11">
                  <c:v>10.7</c:v>
                </c:pt>
                <c:pt idx="12">
                  <c:v>11.7</c:v>
                </c:pt>
                <c:pt idx="13">
                  <c:v>7.3</c:v>
                </c:pt>
                <c:pt idx="14">
                  <c:v>7.6</c:v>
                </c:pt>
                <c:pt idx="15">
                  <c:v>10.6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978048"/>
        <c:axId val="222979968"/>
      </c:lineChart>
      <c:catAx>
        <c:axId val="2229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79968"/>
        <c:crosses val="autoZero"/>
        <c:auto val="1"/>
        <c:lblAlgn val="ctr"/>
        <c:lblOffset val="100"/>
        <c:noMultiLvlLbl val="0"/>
      </c:catAx>
      <c:valAx>
        <c:axId val="222979968"/>
        <c:scaling>
          <c:orientation val="minMax"/>
          <c:max val="1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Age-adjusted prevalence of diabetes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94630006263721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9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868480252758396"/>
          <c:y val="0"/>
          <c:w val="0.60988674158354561"/>
          <c:h val="4.832307638445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3637776542768E-2"/>
          <c:y val="7.7605893590391078E-2"/>
          <c:w val="0.90752792786282221"/>
          <c:h val="0.69335852837532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bg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1.4*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Sheet1!$A$2:$A$17</c:f>
              <c:strCache>
                <c:ptCount val="16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  <c:pt idx="5">
                  <c:v>Male</c:v>
                </c:pt>
                <c:pt idx="6">
                  <c:v>Female</c:v>
                </c:pt>
                <c:pt idx="8">
                  <c:v>Hispanic</c:v>
                </c:pt>
                <c:pt idx="9">
                  <c:v>NHB</c:v>
                </c:pt>
                <c:pt idx="10">
                  <c:v>NHW</c:v>
                </c:pt>
                <c:pt idx="12">
                  <c:v>&lt;HS</c:v>
                </c:pt>
                <c:pt idx="13">
                  <c:v>HS</c:v>
                </c:pt>
                <c:pt idx="14">
                  <c:v>Some college</c:v>
                </c:pt>
                <c:pt idx="15">
                  <c:v>≥College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1.4</c:v>
                </c:pt>
                <c:pt idx="1">
                  <c:v>7.6</c:v>
                </c:pt>
                <c:pt idx="2">
                  <c:v>24.4</c:v>
                </c:pt>
                <c:pt idx="3">
                  <c:v>41</c:v>
                </c:pt>
                <c:pt idx="5">
                  <c:v>14.8</c:v>
                </c:pt>
                <c:pt idx="6">
                  <c:v>19.5</c:v>
                </c:pt>
                <c:pt idx="8">
                  <c:v>19.600000000000001</c:v>
                </c:pt>
                <c:pt idx="9">
                  <c:v>18.8</c:v>
                </c:pt>
                <c:pt idx="10">
                  <c:v>7.1</c:v>
                </c:pt>
                <c:pt idx="12">
                  <c:v>23.7</c:v>
                </c:pt>
                <c:pt idx="13">
                  <c:v>15.7</c:v>
                </c:pt>
                <c:pt idx="14">
                  <c:v>16.7</c:v>
                </c:pt>
                <c:pt idx="1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3138944"/>
        <c:axId val="223140480"/>
      </c:barChart>
      <c:catAx>
        <c:axId val="22313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 vert="horz"/>
          <a:lstStyle/>
          <a:p>
            <a:pPr>
              <a:defRPr sz="1200"/>
            </a:pPr>
            <a:endParaRPr lang="en-US"/>
          </a:p>
        </c:txPr>
        <c:crossAx val="223140480"/>
        <c:crosses val="autoZero"/>
        <c:auto val="1"/>
        <c:lblAlgn val="ctr"/>
        <c:lblOffset val="100"/>
        <c:noMultiLvlLbl val="0"/>
      </c:catAx>
      <c:valAx>
        <c:axId val="223140480"/>
        <c:scaling>
          <c:orientation val="minMax"/>
          <c:max val="43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prevalence of diagnosed diabetes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8949500865545105E-2"/>
              <c:y val="7.134907660096828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313894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68965082325391E-2"/>
          <c:y val="2.8188188280446405E-2"/>
          <c:w val="0.9107343080418645"/>
          <c:h val="0.91554565027591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College graduate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Sheet1!$B$2:$B$17</c:f>
              <c:numCache>
                <c:formatCode>0.0</c:formatCode>
                <c:ptCount val="16"/>
                <c:pt idx="0">
                  <c:v>9.8000000000000007</c:v>
                </c:pt>
                <c:pt idx="1">
                  <c:v>7.7</c:v>
                </c:pt>
                <c:pt idx="2">
                  <c:v>9.6999999999999993</c:v>
                </c:pt>
                <c:pt idx="4">
                  <c:v>5.6</c:v>
                </c:pt>
                <c:pt idx="5">
                  <c:v>9.1999999999999993</c:v>
                </c:pt>
                <c:pt idx="6">
                  <c:v>6.7</c:v>
                </c:pt>
                <c:pt idx="7">
                  <c:v>10.3</c:v>
                </c:pt>
                <c:pt idx="8">
                  <c:v>8.8000000000000007</c:v>
                </c:pt>
                <c:pt idx="9">
                  <c:v>7.8</c:v>
                </c:pt>
                <c:pt idx="10">
                  <c:v>10.9</c:v>
                </c:pt>
                <c:pt idx="11">
                  <c:v>11.1</c:v>
                </c:pt>
                <c:pt idx="12">
                  <c:v>8.4</c:v>
                </c:pt>
                <c:pt idx="13">
                  <c:v>10.3</c:v>
                </c:pt>
                <c:pt idx="14">
                  <c:v>10.6</c:v>
                </c:pt>
                <c:pt idx="15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Some college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Sheet1!$C$2:$C$17</c:f>
              <c:numCache>
                <c:formatCode>0.0</c:formatCode>
                <c:ptCount val="16"/>
                <c:pt idx="0">
                  <c:v>8.4</c:v>
                </c:pt>
                <c:pt idx="1">
                  <c:v>11.1</c:v>
                </c:pt>
                <c:pt idx="2">
                  <c:v>11.7</c:v>
                </c:pt>
                <c:pt idx="4">
                  <c:v>13.6</c:v>
                </c:pt>
                <c:pt idx="5">
                  <c:v>12</c:v>
                </c:pt>
                <c:pt idx="6">
                  <c:v>12.8</c:v>
                </c:pt>
                <c:pt idx="7">
                  <c:v>8.8000000000000007</c:v>
                </c:pt>
                <c:pt idx="8">
                  <c:v>10.8</c:v>
                </c:pt>
                <c:pt idx="9">
                  <c:v>13.7</c:v>
                </c:pt>
                <c:pt idx="10">
                  <c:v>13.8</c:v>
                </c:pt>
                <c:pt idx="11">
                  <c:v>14.2</c:v>
                </c:pt>
                <c:pt idx="12">
                  <c:v>11.6</c:v>
                </c:pt>
                <c:pt idx="13">
                  <c:v>12.3</c:v>
                </c:pt>
                <c:pt idx="14">
                  <c:v>15.3</c:v>
                </c:pt>
                <c:pt idx="15">
                  <c:v>16.7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CAE-49CA-A0BC-3FE7B48D0691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HS</c:v>
                </c:pt>
              </c:strCache>
            </c:strRef>
          </c:tx>
          <c:spPr>
            <a:ln>
              <a:solidFill>
                <a:srgbClr val="6A3D9A"/>
              </a:solidFill>
            </a:ln>
          </c:spPr>
          <c:marker>
            <c:spPr>
              <a:solidFill>
                <a:srgbClr val="6A3D9A"/>
              </a:solidFill>
              <a:ln>
                <a:solidFill>
                  <a:srgbClr val="6A3D9A"/>
                </a:solidFill>
              </a:ln>
            </c:spPr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Sheet1!$D$2:$D$17</c:f>
              <c:numCache>
                <c:formatCode>0.0</c:formatCode>
                <c:ptCount val="16"/>
                <c:pt idx="0">
                  <c:v>13.2</c:v>
                </c:pt>
                <c:pt idx="1">
                  <c:v>13.5</c:v>
                </c:pt>
                <c:pt idx="2">
                  <c:v>13.8</c:v>
                </c:pt>
                <c:pt idx="4">
                  <c:v>12</c:v>
                </c:pt>
                <c:pt idx="5">
                  <c:v>11.3</c:v>
                </c:pt>
                <c:pt idx="6">
                  <c:v>11.4</c:v>
                </c:pt>
                <c:pt idx="7">
                  <c:v>10.1</c:v>
                </c:pt>
                <c:pt idx="8">
                  <c:v>13.9</c:v>
                </c:pt>
                <c:pt idx="9">
                  <c:v>11.1</c:v>
                </c:pt>
                <c:pt idx="10">
                  <c:v>12.4</c:v>
                </c:pt>
                <c:pt idx="11">
                  <c:v>14.7</c:v>
                </c:pt>
                <c:pt idx="12">
                  <c:v>12.8</c:v>
                </c:pt>
                <c:pt idx="13">
                  <c:v>15.6</c:v>
                </c:pt>
                <c:pt idx="14">
                  <c:v>15.9</c:v>
                </c:pt>
                <c:pt idx="15">
                  <c:v>15.7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8CAE-49CA-A0BC-3FE7B48D0691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&lt;HS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3579866788800759E-2"/>
                  <c:y val="4.07803385943278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</c:numCache>
            </c:numRef>
          </c:cat>
          <c:val>
            <c:numRef>
              <c:f>Sheet1!$E$2:$E$17</c:f>
              <c:numCache>
                <c:formatCode>0.0</c:formatCode>
                <c:ptCount val="16"/>
                <c:pt idx="0">
                  <c:v>14.9</c:v>
                </c:pt>
                <c:pt idx="1">
                  <c:v>15.5</c:v>
                </c:pt>
                <c:pt idx="2">
                  <c:v>13.8</c:v>
                </c:pt>
                <c:pt idx="4">
                  <c:v>17.399999999999999</c:v>
                </c:pt>
                <c:pt idx="5">
                  <c:v>17.7</c:v>
                </c:pt>
                <c:pt idx="6">
                  <c:v>13.9</c:v>
                </c:pt>
                <c:pt idx="7">
                  <c:v>17.2</c:v>
                </c:pt>
                <c:pt idx="8">
                  <c:v>13.9</c:v>
                </c:pt>
                <c:pt idx="9">
                  <c:v>16</c:v>
                </c:pt>
                <c:pt idx="10">
                  <c:v>21.3</c:v>
                </c:pt>
                <c:pt idx="11">
                  <c:v>16.8</c:v>
                </c:pt>
                <c:pt idx="12">
                  <c:v>19.600000000000001</c:v>
                </c:pt>
                <c:pt idx="13">
                  <c:v>18.899999999999999</c:v>
                </c:pt>
                <c:pt idx="14">
                  <c:v>21</c:v>
                </c:pt>
                <c:pt idx="15">
                  <c:v>23.7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8CAE-49CA-A0BC-3FE7B48D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416320"/>
        <c:axId val="223417856"/>
      </c:lineChart>
      <c:catAx>
        <c:axId val="22341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17856"/>
        <c:crosses val="autoZero"/>
        <c:auto val="1"/>
        <c:lblAlgn val="ctr"/>
        <c:lblOffset val="100"/>
        <c:noMultiLvlLbl val="0"/>
      </c:catAx>
      <c:valAx>
        <c:axId val="223417856"/>
        <c:scaling>
          <c:orientation val="minMax"/>
          <c:max val="2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Age-adjusted prevalence of diabetes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946300062637214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1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868480252758396"/>
          <c:y val="0"/>
          <c:w val="0.60988674158354561"/>
          <c:h val="4.832307638445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62356679099328E-2"/>
          <c:y val="2.8600728033923609E-2"/>
          <c:w val="0.89496872101513625"/>
          <c:h val="0.53372447840909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 of diabetes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Sheet1!$A$2:$A$15</c:f>
              <c:strCache>
                <c:ptCount val="14"/>
                <c:pt idx="0">
                  <c:v>Morrisania &amp; Crotona (203)</c:v>
                </c:pt>
                <c:pt idx="1">
                  <c:v>Belmont &amp; East Tremont (206)</c:v>
                </c:pt>
                <c:pt idx="2">
                  <c:v>Mott Haven &amp; Melrose (201)</c:v>
                </c:pt>
                <c:pt idx="3">
                  <c:v>Hunts Point &amp; Longwood (202)</c:v>
                </c:pt>
                <c:pt idx="4">
                  <c:v>Kingsbridge Heights &amp; Bedford (207)</c:v>
                </c:pt>
                <c:pt idx="5">
                  <c:v>Highbridge &amp; Concourse (204)</c:v>
                </c:pt>
                <c:pt idx="6">
                  <c:v>Fordham &amp; University Heights (205)</c:v>
                </c:pt>
                <c:pt idx="7">
                  <c:v>Parkchester &amp; Soundview (209)</c:v>
                </c:pt>
                <c:pt idx="8">
                  <c:v>Morris Park &amp; Bronxdale (211)</c:v>
                </c:pt>
                <c:pt idx="9">
                  <c:v>Williamsbridge &amp; Baychester (212)</c:v>
                </c:pt>
                <c:pt idx="10">
                  <c:v>Throgs Neck &amp; Co-op City (210)</c:v>
                </c:pt>
                <c:pt idx="11">
                  <c:v>Riverdale &amp; Fieldston (208)</c:v>
                </c:pt>
                <c:pt idx="13">
                  <c:v>NYC Overall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22</c:v>
                </c:pt>
                <c:pt idx="1">
                  <c:v>22</c:v>
                </c:pt>
                <c:pt idx="2">
                  <c:v>20</c:v>
                </c:pt>
                <c:pt idx="3">
                  <c:v>20</c:v>
                </c:pt>
                <c:pt idx="4">
                  <c:v>19</c:v>
                </c:pt>
                <c:pt idx="5">
                  <c:v>17</c:v>
                </c:pt>
                <c:pt idx="6">
                  <c:v>16</c:v>
                </c:pt>
                <c:pt idx="7">
                  <c:v>16</c:v>
                </c:pt>
                <c:pt idx="8">
                  <c:v>14</c:v>
                </c:pt>
                <c:pt idx="9">
                  <c:v>14</c:v>
                </c:pt>
                <c:pt idx="10">
                  <c:v>13</c:v>
                </c:pt>
                <c:pt idx="11">
                  <c:v>12</c:v>
                </c:pt>
                <c:pt idx="13" formatCode="General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3696000"/>
        <c:axId val="223697536"/>
      </c:barChart>
      <c:catAx>
        <c:axId val="22369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en-US"/>
          </a:p>
        </c:txPr>
        <c:crossAx val="223697536"/>
        <c:crosses val="autoZero"/>
        <c:auto val="1"/>
        <c:lblAlgn val="ctr"/>
        <c:lblOffset val="100"/>
        <c:noMultiLvlLbl val="0"/>
      </c:catAx>
      <c:valAx>
        <c:axId val="22369753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3696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68965082325391E-2"/>
          <c:y val="2.8188188280446405E-2"/>
          <c:w val="0.9107343080418645"/>
          <c:h val="0.91554565027591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1FB-40D0-865E-909D22CA772F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1FB-40D0-865E-909D22CA772F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1FB-40D0-865E-909D22CA772F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1FB-40D0-865E-909D22CA772F}"/>
              </c:ext>
            </c:extLst>
          </c:dPt>
          <c:dLbls>
            <c:dLbl>
              <c:idx val="0"/>
              <c:layout>
                <c:manualLayout>
                  <c:x val="-2.6372717429284109E-2"/>
                  <c:y val="-4.2705144417167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0.0</c:formatCode>
                <c:ptCount val="18"/>
                <c:pt idx="0">
                  <c:v>36.799999999999997</c:v>
                </c:pt>
                <c:pt idx="1">
                  <c:v>33</c:v>
                </c:pt>
                <c:pt idx="2">
                  <c:v>35.1</c:v>
                </c:pt>
                <c:pt idx="3">
                  <c:v>38.6</c:v>
                </c:pt>
                <c:pt idx="4">
                  <c:v>33.1</c:v>
                </c:pt>
                <c:pt idx="5">
                  <c:v>33.9</c:v>
                </c:pt>
                <c:pt idx="6">
                  <c:v>36.700000000000003</c:v>
                </c:pt>
                <c:pt idx="7">
                  <c:v>31</c:v>
                </c:pt>
                <c:pt idx="8">
                  <c:v>32.6</c:v>
                </c:pt>
                <c:pt idx="9">
                  <c:v>29.3</c:v>
                </c:pt>
                <c:pt idx="10">
                  <c:v>27.1</c:v>
                </c:pt>
                <c:pt idx="11">
                  <c:v>27.5</c:v>
                </c:pt>
                <c:pt idx="12">
                  <c:v>25.4</c:v>
                </c:pt>
                <c:pt idx="13">
                  <c:v>27.3</c:v>
                </c:pt>
                <c:pt idx="14">
                  <c:v>24.2</c:v>
                </c:pt>
                <c:pt idx="15">
                  <c:v>26.9</c:v>
                </c:pt>
                <c:pt idx="16">
                  <c:v>27.8</c:v>
                </c:pt>
                <c:pt idx="17">
                  <c:v>22.9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113-4ED0-AAE3-E8FE8C694AD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NYC, excluding the Bronx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1.6758615456853712E-2"/>
                  <c:y val="-4.9256508980478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0.0</c:formatCode>
                <c:ptCount val="18"/>
                <c:pt idx="0">
                  <c:v>20.2</c:v>
                </c:pt>
                <c:pt idx="1">
                  <c:v>20.7</c:v>
                </c:pt>
                <c:pt idx="2">
                  <c:v>19.7</c:v>
                </c:pt>
                <c:pt idx="3">
                  <c:v>21.6</c:v>
                </c:pt>
                <c:pt idx="4">
                  <c:v>20</c:v>
                </c:pt>
                <c:pt idx="5">
                  <c:v>20.5</c:v>
                </c:pt>
                <c:pt idx="6">
                  <c:v>18.7</c:v>
                </c:pt>
                <c:pt idx="7">
                  <c:v>17.5</c:v>
                </c:pt>
                <c:pt idx="8">
                  <c:v>17.899999999999999</c:v>
                </c:pt>
                <c:pt idx="9">
                  <c:v>19.100000000000001</c:v>
                </c:pt>
                <c:pt idx="10">
                  <c:v>19.399999999999999</c:v>
                </c:pt>
                <c:pt idx="11">
                  <c:v>19.7</c:v>
                </c:pt>
                <c:pt idx="12">
                  <c:v>20.100000000000001</c:v>
                </c:pt>
                <c:pt idx="13">
                  <c:v>20.100000000000001</c:v>
                </c:pt>
                <c:pt idx="14">
                  <c:v>19.5</c:v>
                </c:pt>
                <c:pt idx="15">
                  <c:v>19</c:v>
                </c:pt>
                <c:pt idx="16">
                  <c:v>17.600000000000001</c:v>
                </c:pt>
                <c:pt idx="17">
                  <c:v>17.5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8CAE-49CA-A0BC-3FE7B48D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921280"/>
        <c:axId val="223922816"/>
      </c:lineChart>
      <c:catAx>
        <c:axId val="22392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22816"/>
        <c:crosses val="autoZero"/>
        <c:auto val="1"/>
        <c:lblAlgn val="ctr"/>
        <c:lblOffset val="100"/>
        <c:noMultiLvlLbl val="0"/>
      </c:catAx>
      <c:valAx>
        <c:axId val="2239228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Age-adjusted diabetes mortality rates per 100,000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3965512880711427E-3"/>
              <c:y val="9.611698830276418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9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583994862450698"/>
          <c:y val="0"/>
          <c:w val="0.75093838349738229"/>
          <c:h val="4.83230763844507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441959346561137E-2"/>
          <c:y val="3.2024949542495129E-2"/>
          <c:w val="0.88747137000531828"/>
          <c:h val="0.867690579880293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43</c:v>
                </c:pt>
                <c:pt idx="1">
                  <c:v>40.4</c:v>
                </c:pt>
                <c:pt idx="2">
                  <c:v>38.4</c:v>
                </c:pt>
                <c:pt idx="3">
                  <c:v>41.4</c:v>
                </c:pt>
                <c:pt idx="4">
                  <c:v>35.1</c:v>
                </c:pt>
                <c:pt idx="5">
                  <c:v>40.6</c:v>
                </c:pt>
                <c:pt idx="6">
                  <c:v>45.7</c:v>
                </c:pt>
                <c:pt idx="7">
                  <c:v>35</c:v>
                </c:pt>
                <c:pt idx="8">
                  <c:v>33.1</c:v>
                </c:pt>
                <c:pt idx="9">
                  <c:v>36.1</c:v>
                </c:pt>
                <c:pt idx="10">
                  <c:v>31.2</c:v>
                </c:pt>
                <c:pt idx="11">
                  <c:v>30.7</c:v>
                </c:pt>
                <c:pt idx="12">
                  <c:v>31.2</c:v>
                </c:pt>
                <c:pt idx="13">
                  <c:v>31.5</c:v>
                </c:pt>
                <c:pt idx="14">
                  <c:v>28.2</c:v>
                </c:pt>
                <c:pt idx="15">
                  <c:v>35.6</c:v>
                </c:pt>
                <c:pt idx="16">
                  <c:v>33.1</c:v>
                </c:pt>
                <c:pt idx="17">
                  <c:v>29.9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33</c:v>
                </c:pt>
                <c:pt idx="1">
                  <c:v>28.4</c:v>
                </c:pt>
                <c:pt idx="2">
                  <c:v>32.4</c:v>
                </c:pt>
                <c:pt idx="3">
                  <c:v>36.9</c:v>
                </c:pt>
                <c:pt idx="4">
                  <c:v>31.2</c:v>
                </c:pt>
                <c:pt idx="5">
                  <c:v>29.5</c:v>
                </c:pt>
                <c:pt idx="6">
                  <c:v>31</c:v>
                </c:pt>
                <c:pt idx="7">
                  <c:v>27.8</c:v>
                </c:pt>
                <c:pt idx="8">
                  <c:v>31.8</c:v>
                </c:pt>
                <c:pt idx="9">
                  <c:v>24.9</c:v>
                </c:pt>
                <c:pt idx="10">
                  <c:v>24.4</c:v>
                </c:pt>
                <c:pt idx="11">
                  <c:v>25.4</c:v>
                </c:pt>
                <c:pt idx="12">
                  <c:v>21.6</c:v>
                </c:pt>
                <c:pt idx="13">
                  <c:v>24.8</c:v>
                </c:pt>
                <c:pt idx="14">
                  <c:v>21.3</c:v>
                </c:pt>
                <c:pt idx="15">
                  <c:v>20.7</c:v>
                </c:pt>
                <c:pt idx="16">
                  <c:v>24.6</c:v>
                </c:pt>
                <c:pt idx="17">
                  <c:v>18.100000000000001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062464"/>
        <c:axId val="224330496"/>
      </c:lineChart>
      <c:catAx>
        <c:axId val="2240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4330496"/>
        <c:crosses val="autoZero"/>
        <c:auto val="1"/>
        <c:lblAlgn val="ctr"/>
        <c:lblOffset val="100"/>
        <c:tickLblSkip val="1"/>
        <c:noMultiLvlLbl val="0"/>
      </c:catAx>
      <c:valAx>
        <c:axId val="2243304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mortality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3110522456352174E-2"/>
              <c:y val="0.149937490610479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40624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734824568784105"/>
          <c:y val="0"/>
          <c:w val="0.2199992165378454"/>
          <c:h val="6.442642132741027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663729305382249E-2"/>
          <c:y val="4.4458281304616112E-2"/>
          <c:w val="0.88747137000531828"/>
          <c:h val="0.867690579880293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43.9</c:v>
                </c:pt>
                <c:pt idx="1">
                  <c:v>38.1</c:v>
                </c:pt>
                <c:pt idx="2">
                  <c:v>40</c:v>
                </c:pt>
                <c:pt idx="3">
                  <c:v>45</c:v>
                </c:pt>
                <c:pt idx="4">
                  <c:v>37.9</c:v>
                </c:pt>
                <c:pt idx="5">
                  <c:v>36.4</c:v>
                </c:pt>
                <c:pt idx="6">
                  <c:v>40.799999999999997</c:v>
                </c:pt>
                <c:pt idx="7">
                  <c:v>35.9</c:v>
                </c:pt>
                <c:pt idx="8">
                  <c:v>35</c:v>
                </c:pt>
                <c:pt idx="9">
                  <c:v>32.1</c:v>
                </c:pt>
                <c:pt idx="10">
                  <c:v>26.8</c:v>
                </c:pt>
                <c:pt idx="11">
                  <c:v>23.5</c:v>
                </c:pt>
                <c:pt idx="12">
                  <c:v>24.4</c:v>
                </c:pt>
                <c:pt idx="13">
                  <c:v>26.7</c:v>
                </c:pt>
                <c:pt idx="14">
                  <c:v>22.8</c:v>
                </c:pt>
                <c:pt idx="15">
                  <c:v>26.3</c:v>
                </c:pt>
                <c:pt idx="16">
                  <c:v>27.4</c:v>
                </c:pt>
                <c:pt idx="17">
                  <c:v>22.8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48.2</c:v>
                </c:pt>
                <c:pt idx="1">
                  <c:v>40.4</c:v>
                </c:pt>
                <c:pt idx="2">
                  <c:v>42.2</c:v>
                </c:pt>
                <c:pt idx="3">
                  <c:v>45.4</c:v>
                </c:pt>
                <c:pt idx="4">
                  <c:v>36.9</c:v>
                </c:pt>
                <c:pt idx="5">
                  <c:v>45.3</c:v>
                </c:pt>
                <c:pt idx="6">
                  <c:v>45.1</c:v>
                </c:pt>
                <c:pt idx="7">
                  <c:v>38</c:v>
                </c:pt>
                <c:pt idx="8">
                  <c:v>41</c:v>
                </c:pt>
                <c:pt idx="9">
                  <c:v>37.5</c:v>
                </c:pt>
                <c:pt idx="10">
                  <c:v>37.700000000000003</c:v>
                </c:pt>
                <c:pt idx="11">
                  <c:v>38.4</c:v>
                </c:pt>
                <c:pt idx="12">
                  <c:v>33</c:v>
                </c:pt>
                <c:pt idx="13">
                  <c:v>32.5</c:v>
                </c:pt>
                <c:pt idx="14">
                  <c:v>31.7</c:v>
                </c:pt>
                <c:pt idx="15">
                  <c:v>33.299999999999997</c:v>
                </c:pt>
                <c:pt idx="16">
                  <c:v>30.8</c:v>
                </c:pt>
                <c:pt idx="17">
                  <c:v>28.1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Sheet1!$A$2:$A$19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24.4</c:v>
                </c:pt>
                <c:pt idx="1">
                  <c:v>24</c:v>
                </c:pt>
                <c:pt idx="2">
                  <c:v>26.5</c:v>
                </c:pt>
                <c:pt idx="3">
                  <c:v>24.7</c:v>
                </c:pt>
                <c:pt idx="4">
                  <c:v>28.2</c:v>
                </c:pt>
                <c:pt idx="5">
                  <c:v>23.6</c:v>
                </c:pt>
                <c:pt idx="6">
                  <c:v>28</c:v>
                </c:pt>
                <c:pt idx="7">
                  <c:v>21.1</c:v>
                </c:pt>
                <c:pt idx="8">
                  <c:v>24.7</c:v>
                </c:pt>
                <c:pt idx="9">
                  <c:v>20.9</c:v>
                </c:pt>
                <c:pt idx="10">
                  <c:v>11.7</c:v>
                </c:pt>
                <c:pt idx="11">
                  <c:v>23.2</c:v>
                </c:pt>
                <c:pt idx="12">
                  <c:v>17.7</c:v>
                </c:pt>
                <c:pt idx="13">
                  <c:v>18.7</c:v>
                </c:pt>
                <c:pt idx="14">
                  <c:v>19.600000000000001</c:v>
                </c:pt>
                <c:pt idx="15">
                  <c:v>17.100000000000001</c:v>
                </c:pt>
                <c:pt idx="16">
                  <c:v>25.6</c:v>
                </c:pt>
                <c:pt idx="17">
                  <c:v>14.1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42176"/>
        <c:axId val="224643712"/>
      </c:lineChart>
      <c:catAx>
        <c:axId val="22464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4643712"/>
        <c:crosses val="autoZero"/>
        <c:auto val="1"/>
        <c:lblAlgn val="ctr"/>
        <c:lblOffset val="100"/>
        <c:tickLblSkip val="1"/>
        <c:noMultiLvlLbl val="0"/>
      </c:catAx>
      <c:valAx>
        <c:axId val="224643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Age-adjusted mortality</a:t>
                </a:r>
                <a:r>
                  <a:rPr lang="en-US" sz="1200" baseline="0" dirty="0" smtClean="0"/>
                  <a:t> rate per 100,000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0591702428899586E-2"/>
              <c:y val="0.149937500832147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246421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492979914013562"/>
          <c:y val="0"/>
          <c:w val="0.33220179668096761"/>
          <c:h val="6.442642132741027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r">
              <a:defRPr sz="1300"/>
            </a:lvl1pPr>
          </a:lstStyle>
          <a:p>
            <a:fld id="{AD501CEF-2510-4D83-B05C-6C2C94A5B5CE}" type="datetimeFigureOut">
              <a:rPr lang="en-US" smtClean="0">
                <a:latin typeface="Arial" panose="020B0604020202020204" pitchFamily="34" charset="0"/>
              </a:rPr>
              <a:t>4/19/2019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l">
              <a:defRPr sz="13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r">
              <a:defRPr sz="1300"/>
            </a:lvl1pPr>
          </a:lstStyle>
          <a:p>
            <a:fld id="{1E9D9415-2E0E-449C-AAA4-9B13757014C4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83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3C0EB677-3968-4D5D-9A31-C01A83E01C2F}" type="datetimeFigureOut">
              <a:rPr lang="en-US" smtClean="0"/>
              <a:pPr/>
              <a:t>4/19/2019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6" tIns="46648" rIns="93296" bIns="466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6" tIns="46648" rIns="93296" bIns="4664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1"/>
            <a:ext cx="3043343" cy="465455"/>
          </a:xfrm>
          <a:prstGeom prst="rect">
            <a:avLst/>
          </a:prstGeom>
        </p:spPr>
        <p:txBody>
          <a:bodyPr vert="horz" lIns="93296" tIns="46648" rIns="93296" bIns="46648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D95807FB-1213-4A92-9A80-793965F707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3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3"/>
            <a:ext cx="5618480" cy="467707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96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14042"/>
                </a:solidFill>
              </a:rPr>
              <a:t>Diabetes Prevalence by NYC Borough, 2002-2015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24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14042"/>
                </a:solidFill>
              </a:rPr>
              <a:t>Diabetes Prevalence, Bronx 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5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414042"/>
                </a:solidFill>
              </a:rPr>
              <a:t>Diabetes Prevalence by NYC Borough, 2002-2015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2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4"/>
            <a:ext cx="5618480" cy="477716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21824"/>
            <a:ext cx="5618480" cy="4777169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1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09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r>
              <a:rPr lang="en-US" baseline="0" dirty="0" smtClean="0"/>
              <a:t> of NYC and diabetes mortality rate will be added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012872"/>
            <a:ext cx="7783997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477" y="3665825"/>
            <a:ext cx="7783997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728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53408"/>
            <a:ext cx="10969625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27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58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477" y="2223880"/>
            <a:ext cx="7783997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237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381" y="2223880"/>
            <a:ext cx="7783997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281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362" y="2415023"/>
            <a:ext cx="7288688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60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2791902"/>
            <a:ext cx="7683500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5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1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1" y="1666741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81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0" y="386816"/>
            <a:ext cx="6056504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3186" y="3865206"/>
            <a:ext cx="4578164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815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6693" y="3130828"/>
            <a:ext cx="3997057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30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6295" y="1220737"/>
            <a:ext cx="8316213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46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0" y="1"/>
            <a:ext cx="1218882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309" y="1200342"/>
            <a:ext cx="7783997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309" y="3665825"/>
            <a:ext cx="7783997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4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6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0570" y="3672746"/>
            <a:ext cx="346193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1" y="0"/>
            <a:ext cx="121888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1" y="2507554"/>
            <a:ext cx="3949699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678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4527" y="2967060"/>
            <a:ext cx="3949699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313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48" y="0"/>
            <a:ext cx="12246120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3638195"/>
            <a:ext cx="391477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617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741" y="1251047"/>
            <a:ext cx="6838996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1959" y="1476375"/>
            <a:ext cx="5165731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1135" y="1476375"/>
            <a:ext cx="5165853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915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442" y="1764934"/>
            <a:ext cx="3474720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7053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4664" y="1764921"/>
            <a:ext cx="3474720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00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7406" y="6064247"/>
            <a:ext cx="3700329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020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" y="0"/>
            <a:ext cx="1218590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68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0"/>
            <a:ext cx="12188826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1969" y="2327454"/>
            <a:ext cx="8122878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638" y="3875088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44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1" y="3429000"/>
            <a:ext cx="8191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234" y="1160472"/>
            <a:ext cx="8122878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6903" y="2554217"/>
            <a:ext cx="8121650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02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1"/>
            <a:ext cx="744583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7659" y="1837580"/>
            <a:ext cx="8601453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8400" y="2554217"/>
            <a:ext cx="860015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7245" y="1760462"/>
            <a:ext cx="8316213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7943" y="3055719"/>
            <a:ext cx="8314956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315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3" y="0"/>
            <a:ext cx="8267744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4346" y="0"/>
            <a:ext cx="247174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1520" y="1161062"/>
            <a:ext cx="3461938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1483" y="2801028"/>
            <a:ext cx="3461415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5498" y="5990097"/>
            <a:ext cx="2422237" cy="7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10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6120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567" y="3281174"/>
            <a:ext cx="4486577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408" y="4762071"/>
            <a:ext cx="391417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8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615305"/>
            <a:ext cx="10969943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4883" y="6154845"/>
            <a:ext cx="1862852" cy="54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827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615305"/>
            <a:ext cx="10969943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441" y="6488923"/>
            <a:ext cx="39452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algn="l"/>
            <a:fld id="{DB8190B8-F56C-7C4A-BF6A-960A1DB52AB1}" type="slidenum"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48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50" r:id="rId9"/>
    <p:sldLayoutId id="2147483677" r:id="rId10"/>
    <p:sldLayoutId id="2147483651" r:id="rId11"/>
    <p:sldLayoutId id="2147483663" r:id="rId12"/>
    <p:sldLayoutId id="2147483672" r:id="rId13"/>
    <p:sldLayoutId id="2147483661" r:id="rId14"/>
    <p:sldLayoutId id="2147483673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76" r:id="rId24"/>
    <p:sldLayoutId id="2147483674" r:id="rId25"/>
    <p:sldLayoutId id="2147483675" r:id="rId26"/>
    <p:sldLayoutId id="2147483693" r:id="rId27"/>
    <p:sldLayoutId id="2147483658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OCPHDept@montefiore.org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9076" y="1954317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 smtClean="0"/>
              <a:t>Bronx Community Health Dashboard: 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4400" b="0" i="1" dirty="0" smtClean="0"/>
              <a:t>Diabetes</a:t>
            </a:r>
            <a:r>
              <a:rPr lang="en-US" sz="5200" dirty="0" smtClean="0"/>
              <a:t/>
            </a:r>
            <a:br>
              <a:rPr lang="en-US" sz="5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>Last Updated: 4/19/2019</a:t>
            </a:r>
            <a:br>
              <a:rPr lang="en-US" sz="2400" b="0" dirty="0" smtClean="0"/>
            </a:b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b="0" dirty="0" smtClean="0"/>
              <a:t>See last </a:t>
            </a:r>
            <a:r>
              <a:rPr lang="en-US" sz="2400" b="0" dirty="0" smtClean="0">
                <a:hlinkClick r:id="rId3" action="ppaction://hlinksldjump"/>
              </a:rPr>
              <a:t>slide</a:t>
            </a:r>
            <a:r>
              <a:rPr lang="en-US" sz="2400" b="0" dirty="0" smtClean="0"/>
              <a:t> for more information about this project.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510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34600" y="5119854"/>
            <a:ext cx="19558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441" y="308312"/>
            <a:ext cx="10969943" cy="830997"/>
          </a:xfrm>
        </p:spPr>
        <p:txBody>
          <a:bodyPr/>
          <a:lstStyle/>
          <a:p>
            <a:r>
              <a:rPr lang="en-US" dirty="0" smtClean="0"/>
              <a:t>Preventable diabetes hospitalizations are highest in the South Bronx</a:t>
            </a:r>
            <a:endParaRPr lang="en-US" dirty="0"/>
          </a:p>
        </p:txBody>
      </p:sp>
      <p:pic>
        <p:nvPicPr>
          <p:cNvPr id="3074" name="Picture 2" descr="C:\Users\crehm\Pictures\NYNTA_PrevDiabet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0556" r="1380" b="14629"/>
          <a:stretch/>
        </p:blipFill>
        <p:spPr bwMode="auto">
          <a:xfrm>
            <a:off x="501649" y="1140470"/>
            <a:ext cx="5665772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crehm\Pictures\NYNTA_PrevDiabetes_ZOO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" t="10556" r="2039" b="14260"/>
          <a:stretch/>
        </p:blipFill>
        <p:spPr bwMode="auto">
          <a:xfrm>
            <a:off x="6167421" y="1140470"/>
            <a:ext cx="5599461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9900" y="6153356"/>
            <a:ext cx="431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Includes principal or other diagnosis of ICD-9 codes 250.10-250.33, 250.40-250.93, 250.02-250.03, 841.0-841.9, or 250.00-250.93</a:t>
            </a:r>
            <a:r>
              <a:rPr lang="en-US" sz="1000" dirty="0" smtClean="0"/>
              <a:t>. </a:t>
            </a:r>
          </a:p>
          <a:p>
            <a:pPr algn="r"/>
            <a:r>
              <a:rPr lang="en-US" sz="1000" dirty="0" smtClean="0"/>
              <a:t>Data source: SPARCS, 2012-2014. Data are age-adjusted.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9309100" y="1275090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Data is by Neighborhood Tabulation Area (NTA)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39231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3079821"/>
            <a:ext cx="7104538" cy="757130"/>
          </a:xfrm>
        </p:spPr>
        <p:txBody>
          <a:bodyPr/>
          <a:lstStyle/>
          <a:p>
            <a:r>
              <a:rPr lang="en-US" dirty="0" smtClean="0"/>
              <a:t>Diabetes Mortality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225761"/>
            <a:ext cx="11725275" cy="984885"/>
          </a:xfrm>
        </p:spPr>
        <p:txBody>
          <a:bodyPr/>
          <a:lstStyle/>
          <a:p>
            <a:pPr>
              <a:lnSpc>
                <a:spcPct val="100000"/>
              </a:lnSpc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900" dirty="0" smtClean="0">
                <a:solidFill>
                  <a:srgbClr val="414042"/>
                </a:solidFill>
              </a:rPr>
              <a:t>The diabetes mortality rate has fallen by 38% over the last 17 years in the Bronx, but remains higher than NYC</a:t>
            </a:r>
            <a:endParaRPr lang="en-US" sz="2900" dirty="0">
              <a:solidFill>
                <a:srgbClr val="4140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4791" y="6363612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Underlying Cause of Death, </a:t>
            </a:r>
            <a:r>
              <a:rPr lang="en-US" sz="1200" dirty="0" smtClean="0"/>
              <a:t>2000-2017.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027420"/>
              </p:ext>
            </p:extLst>
          </p:nvPr>
        </p:nvGraphicFramePr>
        <p:xfrm>
          <a:off x="1014791" y="1444687"/>
          <a:ext cx="9093830" cy="464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11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30639"/>
            <a:ext cx="10969943" cy="830997"/>
          </a:xfrm>
        </p:spPr>
        <p:txBody>
          <a:bodyPr/>
          <a:lstStyle/>
          <a:p>
            <a:r>
              <a:rPr lang="en-US" dirty="0" smtClean="0"/>
              <a:t>Diabetes mortality has declined among both sexes, but the drop is larger for women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77044957"/>
              </p:ext>
            </p:extLst>
          </p:nvPr>
        </p:nvGraphicFramePr>
        <p:xfrm>
          <a:off x="609441" y="1308100"/>
          <a:ext cx="10185559" cy="51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15368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Underlying Cause of Death, </a:t>
            </a:r>
            <a:r>
              <a:rPr lang="en-US" sz="1200" dirty="0" smtClean="0"/>
              <a:t>2000-2017.</a:t>
            </a:r>
          </a:p>
        </p:txBody>
      </p:sp>
    </p:spTree>
    <p:extLst>
      <p:ext uri="{BB962C8B-B14F-4D97-AF65-F5344CB8AC3E}">
        <p14:creationId xmlns:p14="http://schemas.microsoft.com/office/powerpoint/2010/main" val="104099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22733"/>
            <a:ext cx="10969943" cy="732508"/>
          </a:xfrm>
        </p:spPr>
        <p:txBody>
          <a:bodyPr/>
          <a:lstStyle/>
          <a:p>
            <a:r>
              <a:rPr lang="en-US" sz="2600" dirty="0" smtClean="0"/>
              <a:t>Racial/ethnic disparities in diabetes mortality have declined in the Bronx, but remain highest for non-Hispanic black residents</a:t>
            </a:r>
            <a:endParaRPr lang="en-US" sz="26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21733183"/>
              </p:ext>
            </p:extLst>
          </p:nvPr>
        </p:nvGraphicFramePr>
        <p:xfrm>
          <a:off x="609441" y="1308100"/>
          <a:ext cx="10185559" cy="51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15368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Underlying Cause of Death, </a:t>
            </a:r>
            <a:r>
              <a:rPr lang="en-US" sz="1200" dirty="0" smtClean="0"/>
              <a:t>2000-2017. NHB is non-Hispanic black; NHW is non-Hispanic white.</a:t>
            </a:r>
          </a:p>
        </p:txBody>
      </p:sp>
    </p:spTree>
    <p:extLst>
      <p:ext uri="{BB962C8B-B14F-4D97-AF65-F5344CB8AC3E}">
        <p14:creationId xmlns:p14="http://schemas.microsoft.com/office/powerpoint/2010/main" val="3225039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422733"/>
            <a:ext cx="10969943" cy="732508"/>
          </a:xfrm>
        </p:spPr>
        <p:txBody>
          <a:bodyPr/>
          <a:lstStyle/>
          <a:p>
            <a:r>
              <a:rPr lang="en-US" sz="2600" dirty="0" smtClean="0"/>
              <a:t>Among all age groups, the diabetes mortality rate has declined in the Bronx</a:t>
            </a:r>
            <a:endParaRPr lang="en-US" sz="26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17993975"/>
              </p:ext>
            </p:extLst>
          </p:nvPr>
        </p:nvGraphicFramePr>
        <p:xfrm>
          <a:off x="609441" y="1308100"/>
          <a:ext cx="10185559" cy="510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15368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Underlying Cause of Death, </a:t>
            </a:r>
            <a:r>
              <a:rPr lang="en-US" sz="1200" dirty="0" smtClean="0"/>
              <a:t>2000-2017. Data are not age-adjusted.</a:t>
            </a:r>
          </a:p>
        </p:txBody>
      </p:sp>
    </p:spTree>
    <p:extLst>
      <p:ext uri="{BB962C8B-B14F-4D97-AF65-F5344CB8AC3E}">
        <p14:creationId xmlns:p14="http://schemas.microsoft.com/office/powerpoint/2010/main" val="160010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1296" y="124736"/>
            <a:ext cx="9011904" cy="1200329"/>
          </a:xfrm>
        </p:spPr>
        <p:txBody>
          <a:bodyPr/>
          <a:lstStyle/>
          <a:p>
            <a:r>
              <a:rPr lang="en-US" dirty="0" smtClean="0"/>
              <a:t>Out of 59 </a:t>
            </a:r>
            <a:r>
              <a:rPr lang="en-US" u="sng" dirty="0" smtClean="0"/>
              <a:t>Community Districts</a:t>
            </a:r>
            <a:r>
              <a:rPr lang="en-US" dirty="0" smtClean="0"/>
              <a:t>, the Bronx has 2 of 5 highest diabetes mortality rates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Mortality Data, 2016.</a:t>
            </a:r>
          </a:p>
        </p:txBody>
      </p:sp>
      <p:pic>
        <p:nvPicPr>
          <p:cNvPr id="1026" name="Picture 2" descr="C:\Users\crehm\Pictures\diabetes_mortality_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21667" r="11625" b="21111"/>
          <a:stretch/>
        </p:blipFill>
        <p:spPr bwMode="auto">
          <a:xfrm>
            <a:off x="1371956" y="1338889"/>
            <a:ext cx="5202516" cy="479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163054321"/>
              </p:ext>
            </p:extLst>
          </p:nvPr>
        </p:nvGraphicFramePr>
        <p:xfrm>
          <a:off x="6113737" y="1038772"/>
          <a:ext cx="5958926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68716"/>
              </p:ext>
            </p:extLst>
          </p:nvPr>
        </p:nvGraphicFramePr>
        <p:xfrm>
          <a:off x="81296" y="3437323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209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212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5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212" y="1524000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Dashboards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more information please contact us at </a:t>
            </a:r>
            <a:r>
              <a:rPr lang="en-US" dirty="0" smtClean="0">
                <a:hlinkClick r:id="rId2"/>
              </a:rPr>
              <a:t>OCPHDept@montefiore.org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3426" y="6438763"/>
            <a:ext cx="8340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Centers for Disease Control and Prevention. Division </a:t>
            </a:r>
            <a:r>
              <a:rPr lang="en-US" sz="1200" dirty="0"/>
              <a:t>of Diabetes Translation At A Glance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338" y="352130"/>
            <a:ext cx="4988247" cy="683264"/>
          </a:xfrm>
        </p:spPr>
        <p:txBody>
          <a:bodyPr/>
          <a:lstStyle/>
          <a:p>
            <a:pPr algn="ctr"/>
            <a:r>
              <a:rPr lang="en-US" sz="2400" i="1" dirty="0" smtClean="0"/>
              <a:t>Diabetes exerts a tremendous economic &amp; health toll</a:t>
            </a:r>
            <a:endParaRPr lang="en-US" sz="2400" i="1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10558463" y="2232591"/>
            <a:ext cx="838200" cy="2848103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63151" y="5180242"/>
            <a:ext cx="202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From 0.93% to 7.40%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9896475" y="1426763"/>
            <a:ext cx="21336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FF0000"/>
                </a:solidFill>
              </a:rPr>
              <a:t>+796% increase in prevalence of diabetes from late 1950s to 2014</a:t>
            </a:r>
            <a:endParaRPr lang="en-US" sz="14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3"/>
          <a:stretch/>
        </p:blipFill>
        <p:spPr bwMode="auto">
          <a:xfrm>
            <a:off x="373113" y="1037641"/>
            <a:ext cx="94090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02607" y="767034"/>
            <a:ext cx="269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Statistics for the entire United States</a:t>
            </a:r>
            <a:endParaRPr lang="en-US" sz="12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648" t="42005" r="30955" b="41762"/>
          <a:stretch/>
        </p:blipFill>
        <p:spPr bwMode="auto">
          <a:xfrm>
            <a:off x="2191081" y="4678155"/>
            <a:ext cx="6131008" cy="155817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0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21361431"/>
              </p:ext>
            </p:extLst>
          </p:nvPr>
        </p:nvGraphicFramePr>
        <p:xfrm>
          <a:off x="6110288" y="993936"/>
          <a:ext cx="6282266" cy="518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19502430"/>
              </p:ext>
            </p:extLst>
          </p:nvPr>
        </p:nvGraphicFramePr>
        <p:xfrm>
          <a:off x="103367" y="769077"/>
          <a:ext cx="6006921" cy="541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15882"/>
            <a:ext cx="10969943" cy="400110"/>
          </a:xfrm>
        </p:spPr>
        <p:txBody>
          <a:bodyPr/>
          <a:lstStyle/>
          <a:p>
            <a:r>
              <a:rPr lang="en-US" sz="2500" dirty="0" smtClean="0"/>
              <a:t>Diabetes is a leading cause of morbidity &amp; mortality in New York State</a:t>
            </a:r>
            <a:endParaRPr lang="en-US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2332360" y="1443447"/>
            <a:ext cx="246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In New York State in 2017, diabetes was the fifth leading cause of morbidity + mortality. 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998889" y="6371193"/>
            <a:ext cx="8780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Data source: 2017 Global Burden of Disease Project.  DALY = Disability Adjusted Life Years and is a measure that captures the impact of a risk factor or condition on total health, including both morbidity (i.e., disability) and mortality.  Analysis limited to top 20 causes.</a:t>
            </a:r>
            <a:endParaRPr lang="en-US" sz="1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18643" y="3953123"/>
            <a:ext cx="207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Diabetes has experienced the 2</a:t>
            </a:r>
            <a:r>
              <a:rPr lang="en-US" sz="1200" i="1" baseline="30000" dirty="0" smtClean="0"/>
              <a:t>nd</a:t>
            </a:r>
            <a:r>
              <a:rPr lang="en-US" sz="1200" i="1" dirty="0" smtClean="0"/>
              <a:t> highest annual increase in morbidity + mortality in New York State since 1990, trailing only drug use disorders</a:t>
            </a:r>
            <a:endParaRPr lang="en-US" sz="1200" i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873878" y="2656094"/>
            <a:ext cx="692868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369412" y="2694194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FF0000"/>
                </a:solidFill>
              </a:rPr>
              <a:t>Burden increasing</a:t>
            </a:r>
            <a:endParaRPr lang="en-US" sz="1000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8334734" y="3668120"/>
            <a:ext cx="744727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41929" y="3339232"/>
            <a:ext cx="177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>
                <a:solidFill>
                  <a:srgbClr val="00B050"/>
                </a:solidFill>
              </a:rPr>
              <a:t>Burden decreasing</a:t>
            </a:r>
            <a:endParaRPr lang="en-US" sz="1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53964"/>
            <a:ext cx="10872317" cy="880241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rgbClr val="414042"/>
                </a:solidFill>
              </a:rPr>
              <a:t>The Bronx has the highest prevalence of diabetes in NYC and it continues to increase</a:t>
            </a:r>
            <a:endParaRPr lang="en-US" sz="3200" dirty="0">
              <a:solidFill>
                <a:srgbClr val="4140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791" y="6439334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New York City Community Health Survey, 2002-2017.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4861753"/>
              </p:ext>
            </p:extLst>
          </p:nvPr>
        </p:nvGraphicFramePr>
        <p:xfrm>
          <a:off x="912812" y="1475117"/>
          <a:ext cx="9093830" cy="464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62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49144"/>
            <a:ext cx="10969943" cy="11264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rgbClr val="414042"/>
                </a:solidFill>
              </a:rPr>
              <a:t>Older residents, women, Hispanic and non-Hispanic black populations and those with less education have the highest burden of diabetes</a:t>
            </a:r>
            <a:endParaRPr lang="en-US" sz="2800" dirty="0">
              <a:solidFill>
                <a:srgbClr val="4140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791" y="6404409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Community Health Survey, </a:t>
            </a:r>
            <a:r>
              <a:rPr lang="en-US" sz="1200" dirty="0" smtClean="0"/>
              <a:t>2017. NHB: non-Hispanic black; NHW: non-Hispanic white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5450" y="5943600"/>
            <a:ext cx="220027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Not age-adjusted</a:t>
            </a:r>
            <a:endParaRPr lang="en-US" sz="1200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74862749"/>
              </p:ext>
            </p:extLst>
          </p:nvPr>
        </p:nvGraphicFramePr>
        <p:xfrm>
          <a:off x="609441" y="1219199"/>
          <a:ext cx="11125359" cy="507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45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53964"/>
            <a:ext cx="10872317" cy="880241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rgbClr val="414042"/>
                </a:solidFill>
              </a:rPr>
              <a:t>Adults with the least education </a:t>
            </a:r>
            <a:r>
              <a:rPr lang="en-US" sz="3200" dirty="0" smtClean="0">
                <a:solidFill>
                  <a:srgbClr val="414042"/>
                </a:solidFill>
              </a:rPr>
              <a:t>have </a:t>
            </a:r>
            <a:r>
              <a:rPr lang="en-US" sz="3200" dirty="0">
                <a:solidFill>
                  <a:srgbClr val="414042"/>
                </a:solidFill>
              </a:rPr>
              <a:t>the highest </a:t>
            </a:r>
            <a:r>
              <a:rPr lang="en-US" sz="3200" dirty="0" smtClean="0">
                <a:solidFill>
                  <a:srgbClr val="414042"/>
                </a:solidFill>
              </a:rPr>
              <a:t>prevalence of diabetes and disparities are increasing</a:t>
            </a:r>
            <a:endParaRPr lang="en-US" sz="3200" dirty="0">
              <a:solidFill>
                <a:srgbClr val="41404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4791" y="6439334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New York City Community Health Survey, 2002-2017.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AC36EEB0-A66D-48AB-BC25-672B96321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431232"/>
              </p:ext>
            </p:extLst>
          </p:nvPr>
        </p:nvGraphicFramePr>
        <p:xfrm>
          <a:off x="912812" y="1475117"/>
          <a:ext cx="9093830" cy="464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7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6" y="1021207"/>
            <a:ext cx="541972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8" y="342009"/>
            <a:ext cx="8854277" cy="830997"/>
          </a:xfrm>
        </p:spPr>
        <p:txBody>
          <a:bodyPr/>
          <a:lstStyle/>
          <a:p>
            <a:r>
              <a:rPr lang="en-US" dirty="0" smtClean="0"/>
              <a:t>8 out of 10 </a:t>
            </a:r>
            <a:r>
              <a:rPr lang="en-US" u="sng" dirty="0" smtClean="0"/>
              <a:t>Community Districts</a:t>
            </a:r>
            <a:r>
              <a:rPr lang="en-US" dirty="0" smtClean="0"/>
              <a:t> with the  highest prevalence of diabetes are in the Bronx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382118" y="1601354"/>
            <a:ext cx="1213898" cy="1109058"/>
            <a:chOff x="4124943" y="1582304"/>
            <a:chExt cx="1213898" cy="1109058"/>
          </a:xfrm>
        </p:grpSpPr>
        <p:grpSp>
          <p:nvGrpSpPr>
            <p:cNvPr id="27" name="Group 26"/>
            <p:cNvGrpSpPr/>
            <p:nvPr/>
          </p:nvGrpSpPr>
          <p:grpSpPr>
            <a:xfrm>
              <a:off x="4124943" y="1582304"/>
              <a:ext cx="1213898" cy="1109058"/>
              <a:chOff x="4116317" y="1590930"/>
              <a:chExt cx="1213898" cy="110905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53422" y="2499933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401238" y="2437647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337627" y="2208382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16317" y="21765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204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387987" y="2044797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206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40993" y="1751973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207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26309" y="1624653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208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668627" y="2308409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209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964456" y="2256669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210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733563" y="1930078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211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746510" y="1590930"/>
                <a:ext cx="365759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 smtClean="0">
                    <a:solidFill>
                      <a:schemeClr val="bg1"/>
                    </a:solidFill>
                  </a:rPr>
                  <a:t>212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210407" y="1992425"/>
              <a:ext cx="3657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chemeClr val="bg1"/>
                  </a:solidFill>
                </a:rPr>
                <a:t>205</a:t>
              </a: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9142"/>
              </p:ext>
            </p:extLst>
          </p:nvPr>
        </p:nvGraphicFramePr>
        <p:xfrm>
          <a:off x="135499" y="3039789"/>
          <a:ext cx="1666903" cy="2001672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211688"/>
                <a:gridCol w="1455215"/>
              </a:tblGrid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Mott Haven &amp; Melrose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Hunts Point &amp; Longwood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Morrisania</a:t>
                      </a:r>
                      <a:r>
                        <a:rPr lang="en-US" sz="800" u="none" strike="noStrike" dirty="0">
                          <a:effectLst/>
                        </a:rPr>
                        <a:t> &amp; Crotona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Highbridge</a:t>
                      </a:r>
                      <a:r>
                        <a:rPr lang="en-US" sz="800" u="none" strike="noStrike" dirty="0">
                          <a:effectLst/>
                        </a:rPr>
                        <a:t> &amp; Concourse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Fordham &amp; University Heights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Belmont &amp; East Tremont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Kingsbridge Heights &amp; Bedford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Riverdale &amp; </a:t>
                      </a:r>
                      <a:r>
                        <a:rPr lang="en-US" sz="800" u="none" strike="noStrike" dirty="0" err="1">
                          <a:effectLst/>
                        </a:rPr>
                        <a:t>Fieldston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209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Parkchester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Soundview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Throgs</a:t>
                      </a:r>
                      <a:r>
                        <a:rPr lang="en-US" sz="800" u="none" strike="noStrike" dirty="0">
                          <a:effectLst/>
                        </a:rPr>
                        <a:t> Neck &amp; Co-op City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Morris Park &amp; </a:t>
                      </a:r>
                      <a:r>
                        <a:rPr lang="en-US" sz="800" u="none" strike="noStrike" dirty="0" err="1">
                          <a:effectLst/>
                        </a:rPr>
                        <a:t>Bronxdale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680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</a:rPr>
                        <a:t>212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</a:rPr>
                        <a:t>Williamsbridge</a:t>
                      </a:r>
                      <a:r>
                        <a:rPr lang="en-US" sz="800" u="none" strike="noStrike" dirty="0">
                          <a:effectLst/>
                        </a:rPr>
                        <a:t> &amp; </a:t>
                      </a:r>
                      <a:r>
                        <a:rPr lang="en-US" sz="800" u="none" strike="noStrike" dirty="0" err="1">
                          <a:effectLst/>
                        </a:rPr>
                        <a:t>Baychester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41" marR="8341" marT="834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68951" y="6456028"/>
            <a:ext cx="90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NYC Community Health Profiles.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55524673"/>
              </p:ext>
            </p:extLst>
          </p:nvPr>
        </p:nvGraphicFramePr>
        <p:xfrm>
          <a:off x="6858000" y="1357672"/>
          <a:ext cx="5067300" cy="519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18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33025" y="5232400"/>
            <a:ext cx="1955800" cy="162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9584" y="538327"/>
            <a:ext cx="10969943" cy="412421"/>
          </a:xfrm>
        </p:spPr>
        <p:txBody>
          <a:bodyPr/>
          <a:lstStyle/>
          <a:p>
            <a:r>
              <a:rPr lang="en-US" sz="2600" dirty="0" smtClean="0"/>
              <a:t>Poor diabetes control is clustered in the Bronx and Central Brooklyn</a:t>
            </a:r>
            <a:endParaRPr lang="en-US" sz="2600" dirty="0"/>
          </a:p>
        </p:txBody>
      </p:sp>
      <p:pic>
        <p:nvPicPr>
          <p:cNvPr id="2" name="Picture 2" descr="C:\Users\crehm\Pictures\NYNTA_PoorlyContrlsDiabetes_UPDAT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0370" r="2040" b="14630"/>
          <a:stretch/>
        </p:blipFill>
        <p:spPr bwMode="auto">
          <a:xfrm>
            <a:off x="479584" y="1118818"/>
            <a:ext cx="5537200" cy="560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rehm\Pictures\NYNTA_PoorlyContrlsDiabetes_UPDATE_ZOO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t="10408" r="1982" b="14407"/>
          <a:stretch/>
        </p:blipFill>
        <p:spPr bwMode="auto">
          <a:xfrm>
            <a:off x="6016784" y="1113051"/>
            <a:ext cx="5562600" cy="56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75084" y="6286177"/>
            <a:ext cx="3343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Data source: NYC A1C Registry, 2014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309100" y="1275090"/>
            <a:ext cx="215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Data is by Neighborhood Tabulation Area (NTA)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328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62" y="2747422"/>
            <a:ext cx="7104538" cy="1421928"/>
          </a:xfrm>
        </p:spPr>
        <p:txBody>
          <a:bodyPr/>
          <a:lstStyle/>
          <a:p>
            <a:r>
              <a:rPr lang="en-US" dirty="0" smtClean="0"/>
              <a:t>Diabetes Hospitalizations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ntefiore">
      <a:dk1>
        <a:srgbClr val="35353E"/>
      </a:dk1>
      <a:lt1>
        <a:sysClr val="window" lastClr="FFFFFF"/>
      </a:lt1>
      <a:dk2>
        <a:srgbClr val="35353E"/>
      </a:dk2>
      <a:lt2>
        <a:srgbClr val="FFFFFF"/>
      </a:lt2>
      <a:accent1>
        <a:srgbClr val="0D355E"/>
      </a:accent1>
      <a:accent2>
        <a:srgbClr val="C7036B"/>
      </a:accent2>
      <a:accent3>
        <a:srgbClr val="808285"/>
      </a:accent3>
      <a:accent4>
        <a:srgbClr val="A7A9AC"/>
      </a:accent4>
      <a:accent5>
        <a:srgbClr val="D1D3D4"/>
      </a:accent5>
      <a:accent6>
        <a:srgbClr val="E6E7E8"/>
      </a:accent6>
      <a:hlink>
        <a:srgbClr val="0D355E"/>
      </a:hlink>
      <a:folHlink>
        <a:srgbClr val="0D35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10842</TotalTime>
  <Words>835</Words>
  <Application>Microsoft Office PowerPoint</Application>
  <PresentationFormat>Custom</PresentationFormat>
  <Paragraphs>156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Montefiore DOING MORE</vt:lpstr>
      <vt:lpstr>Bronx Community Health Dashboard:  Diabetes  Last Updated: 4/19/2019  See last slide for more information about this project.</vt:lpstr>
      <vt:lpstr>Diabetes exerts a tremendous economic &amp; health toll</vt:lpstr>
      <vt:lpstr>Diabetes is a leading cause of morbidity &amp; mortality in New York State</vt:lpstr>
      <vt:lpstr>The Bronx has the highest prevalence of diabetes in NYC and it continues to increase</vt:lpstr>
      <vt:lpstr>Older residents, women, Hispanic and non-Hispanic black populations and those with less education have the highest burden of diabetes</vt:lpstr>
      <vt:lpstr>Adults with the least education have the highest prevalence of diabetes and disparities are increasing</vt:lpstr>
      <vt:lpstr>8 out of 10 Community Districts with the  highest prevalence of diabetes are in the Bronx</vt:lpstr>
      <vt:lpstr>Poor diabetes control is clustered in the Bronx and Central Brooklyn</vt:lpstr>
      <vt:lpstr>Diabetes Hospitalizations</vt:lpstr>
      <vt:lpstr>Preventable diabetes hospitalizations are highest in the South Bronx</vt:lpstr>
      <vt:lpstr>Diabetes Mortality</vt:lpstr>
      <vt:lpstr>The diabetes mortality rate has fallen by 38% over the last 17 years in the Bronx, but remains higher than NYC</vt:lpstr>
      <vt:lpstr>Diabetes mortality has declined among both sexes, but the drop is larger for women</vt:lpstr>
      <vt:lpstr>Racial/ethnic disparities in diabetes mortality have declined in the Bronx, but remain highest for non-Hispanic black residents</vt:lpstr>
      <vt:lpstr>Among all age groups, the diabetes mortality rate has declined in the Bronx</vt:lpstr>
      <vt:lpstr>Out of 59 Community Districts, the Bronx has 2 of 5 highest diabetes mortality rates</vt:lpstr>
      <vt:lpstr>About the Community Health Dashboard Project</vt:lpstr>
    </vt:vector>
  </TitlesOfParts>
  <Company>Montefiore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Montefiore PPT Template</dc:title>
  <dc:creator>Matt Klotz</dc:creator>
  <cp:lastModifiedBy>Colin Rehm</cp:lastModifiedBy>
  <cp:revision>1580</cp:revision>
  <cp:lastPrinted>2016-08-05T19:00:40Z</cp:lastPrinted>
  <dcterms:created xsi:type="dcterms:W3CDTF">2016-03-19T13:26:20Z</dcterms:created>
  <dcterms:modified xsi:type="dcterms:W3CDTF">2019-04-19T20:13:13Z</dcterms:modified>
</cp:coreProperties>
</file>