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24.xml" ContentType="application/vnd.openxmlformats-officedocument.presentationml.notesSlide+xml"/>
  <Override PartName="/ppt/charts/chart3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theme/themeOverride1.xml" ContentType="application/vnd.openxmlformats-officedocument.themeOverride+xml"/>
  <Override PartName="/ppt/charts/chart40.xml" ContentType="application/vnd.openxmlformats-officedocument.drawingml.chart+xml"/>
  <Override PartName="/ppt/notesSlides/notesSlide27.xml" ContentType="application/vnd.openxmlformats-officedocument.presentationml.notesSlide+xml"/>
  <Override PartName="/ppt/charts/chart41.xml" ContentType="application/vnd.openxmlformats-officedocument.drawingml.chart+xml"/>
  <Override PartName="/ppt/notesSlides/notesSlide28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29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8" r:id="rId2"/>
    <p:sldId id="307" r:id="rId3"/>
    <p:sldId id="263" r:id="rId4"/>
    <p:sldId id="317" r:id="rId5"/>
    <p:sldId id="333" r:id="rId6"/>
    <p:sldId id="319" r:id="rId7"/>
    <p:sldId id="320" r:id="rId8"/>
    <p:sldId id="322" r:id="rId9"/>
    <p:sldId id="271" r:id="rId10"/>
    <p:sldId id="321" r:id="rId11"/>
    <p:sldId id="269" r:id="rId12"/>
    <p:sldId id="334" r:id="rId13"/>
    <p:sldId id="282" r:id="rId14"/>
    <p:sldId id="323" r:id="rId15"/>
    <p:sldId id="324" r:id="rId16"/>
    <p:sldId id="325" r:id="rId17"/>
    <p:sldId id="326" r:id="rId18"/>
    <p:sldId id="287" r:id="rId19"/>
    <p:sldId id="329" r:id="rId20"/>
    <p:sldId id="330" r:id="rId21"/>
    <p:sldId id="332" r:id="rId22"/>
    <p:sldId id="328" r:id="rId23"/>
    <p:sldId id="275" r:id="rId24"/>
    <p:sldId id="293" r:id="rId25"/>
    <p:sldId id="335" r:id="rId26"/>
    <p:sldId id="336" r:id="rId27"/>
    <p:sldId id="338" r:id="rId28"/>
    <p:sldId id="340" r:id="rId29"/>
    <p:sldId id="339" r:id="rId30"/>
    <p:sldId id="341" r:id="rId31"/>
    <p:sldId id="295" r:id="rId32"/>
    <p:sldId id="342" r:id="rId33"/>
    <p:sldId id="343" r:id="rId34"/>
    <p:sldId id="344" r:id="rId35"/>
    <p:sldId id="345" r:id="rId36"/>
    <p:sldId id="346" r:id="rId37"/>
    <p:sldId id="296" r:id="rId38"/>
    <p:sldId id="347" r:id="rId39"/>
    <p:sldId id="356" r:id="rId40"/>
    <p:sldId id="348" r:id="rId41"/>
    <p:sldId id="349" r:id="rId42"/>
    <p:sldId id="350" r:id="rId43"/>
    <p:sldId id="294" r:id="rId44"/>
    <p:sldId id="355" r:id="rId45"/>
    <p:sldId id="352" r:id="rId46"/>
    <p:sldId id="353" r:id="rId47"/>
    <p:sldId id="354" r:id="rId48"/>
    <p:sldId id="316" r:id="rId49"/>
    <p:sldId id="357" r:id="rId5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70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Panczner" initials="KP" lastIdx="9" clrIdx="0"/>
  <p:cmAuthor id="1" name="Caroline Heller" initials="C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173" autoAdjust="0"/>
  </p:normalViewPr>
  <p:slideViewPr>
    <p:cSldViewPr>
      <p:cViewPr>
        <p:scale>
          <a:sx n="75" d="100"/>
          <a:sy n="75" d="100"/>
        </p:scale>
        <p:origin x="-1872" y="-954"/>
      </p:cViewPr>
      <p:guideLst>
        <p:guide orient="horz" pos="2256"/>
        <p:guide pos="7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2190871974337E-2"/>
          <c:y val="5.0152887139107614E-2"/>
          <c:w val="0.82286262394284049"/>
          <c:h val="0.85408770778652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4722313356663752E-2"/>
                  <c:y val="-2.200182274582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Sheet1!$B$2:$P$2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25.2</c:v>
                </c:pt>
                <c:pt idx="1">
                  <c:v>21.3</c:v>
                </c:pt>
                <c:pt idx="2">
                  <c:v>20.399999999999999</c:v>
                </c:pt>
                <c:pt idx="3">
                  <c:v>20.399999999999999</c:v>
                </c:pt>
                <c:pt idx="4">
                  <c:v>19</c:v>
                </c:pt>
                <c:pt idx="5">
                  <c:v>18.2</c:v>
                </c:pt>
                <c:pt idx="6">
                  <c:v>17.100000000000001</c:v>
                </c:pt>
                <c:pt idx="7">
                  <c:v>17.8</c:v>
                </c:pt>
                <c:pt idx="8">
                  <c:v>16.2</c:v>
                </c:pt>
                <c:pt idx="9">
                  <c:v>17.100000000000001</c:v>
                </c:pt>
                <c:pt idx="10">
                  <c:v>15.8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14.2</c:v>
                </c:pt>
                <c:pt idx="14">
                  <c:v>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Brooklyn</c:v>
                </c:pt>
              </c:strCache>
            </c:strRef>
          </c:tx>
          <c:dLbls>
            <c:dLbl>
              <c:idx val="0"/>
              <c:layout>
                <c:manualLayout>
                  <c:x val="-3.4722313356663752E-2"/>
                  <c:y val="2.63226888360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472222222222222E-3"/>
                  <c:y val="1.278660624139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Sheet1!$B$2:$P$2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19.7</c:v>
                </c:pt>
                <c:pt idx="1">
                  <c:v>18.7</c:v>
                </c:pt>
                <c:pt idx="2">
                  <c:v>18.7</c:v>
                </c:pt>
                <c:pt idx="3">
                  <c:v>18.5</c:v>
                </c:pt>
                <c:pt idx="4">
                  <c:v>17.100000000000001</c:v>
                </c:pt>
                <c:pt idx="5">
                  <c:v>17</c:v>
                </c:pt>
                <c:pt idx="6">
                  <c:v>16.399999999999999</c:v>
                </c:pt>
                <c:pt idx="7">
                  <c:v>16</c:v>
                </c:pt>
                <c:pt idx="8">
                  <c:v>13.9</c:v>
                </c:pt>
                <c:pt idx="9">
                  <c:v>15.9</c:v>
                </c:pt>
                <c:pt idx="10">
                  <c:v>16</c:v>
                </c:pt>
                <c:pt idx="11">
                  <c:v>15.9</c:v>
                </c:pt>
                <c:pt idx="12">
                  <c:v>14.1</c:v>
                </c:pt>
                <c:pt idx="13">
                  <c:v>14.9</c:v>
                </c:pt>
                <c:pt idx="14">
                  <c:v>12.2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14"/>
              <c:layout>
                <c:manualLayout>
                  <c:x val="-3.472222222222222E-3"/>
                  <c:y val="-2.5573212482788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Sheet1!$B$2:$P$2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21.1</c:v>
                </c:pt>
                <c:pt idx="1">
                  <c:v>18.399999999999999</c:v>
                </c:pt>
                <c:pt idx="2">
                  <c:v>17.100000000000001</c:v>
                </c:pt>
                <c:pt idx="3">
                  <c:v>18.3</c:v>
                </c:pt>
                <c:pt idx="4">
                  <c:v>16.100000000000001</c:v>
                </c:pt>
                <c:pt idx="5">
                  <c:v>16.399999999999999</c:v>
                </c:pt>
                <c:pt idx="6">
                  <c:v>13.8</c:v>
                </c:pt>
                <c:pt idx="7">
                  <c:v>14.7</c:v>
                </c:pt>
                <c:pt idx="8">
                  <c:v>12.8</c:v>
                </c:pt>
                <c:pt idx="9">
                  <c:v>12.7</c:v>
                </c:pt>
                <c:pt idx="10">
                  <c:v>15.3</c:v>
                </c:pt>
                <c:pt idx="11">
                  <c:v>15.2</c:v>
                </c:pt>
                <c:pt idx="12">
                  <c:v>12.7</c:v>
                </c:pt>
                <c:pt idx="13">
                  <c:v>12.9</c:v>
                </c:pt>
                <c:pt idx="14">
                  <c:v>12.8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4722313356663752E-2"/>
                  <c:y val="-3.778673712791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472222222222222E-3"/>
                  <c:y val="-1.278660624139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Sheet1!$B$2:$P$2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20.8</c:v>
                </c:pt>
                <c:pt idx="1">
                  <c:v>18.100000000000001</c:v>
                </c:pt>
                <c:pt idx="2">
                  <c:v>16</c:v>
                </c:pt>
                <c:pt idx="3">
                  <c:v>17.8</c:v>
                </c:pt>
                <c:pt idx="4">
                  <c:v>16.3</c:v>
                </c:pt>
                <c:pt idx="5">
                  <c:v>16</c:v>
                </c:pt>
                <c:pt idx="6">
                  <c:v>15.5</c:v>
                </c:pt>
                <c:pt idx="7">
                  <c:v>14.4</c:v>
                </c:pt>
                <c:pt idx="8">
                  <c:v>14.1</c:v>
                </c:pt>
                <c:pt idx="9">
                  <c:v>12.3</c:v>
                </c:pt>
                <c:pt idx="10">
                  <c:v>14.9</c:v>
                </c:pt>
                <c:pt idx="11">
                  <c:v>16.399999999999999</c:v>
                </c:pt>
                <c:pt idx="12">
                  <c:v>12.6</c:v>
                </c:pt>
                <c:pt idx="13" formatCode="0.0">
                  <c:v>14</c:v>
                </c:pt>
                <c:pt idx="14">
                  <c:v>13.6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Staten Island </c:v>
                </c:pt>
              </c:strCache>
            </c:strRef>
          </c:tx>
          <c:marker>
            <c:symbol val="star"/>
            <c:size val="7"/>
          </c:marker>
          <c:dLbls>
            <c:dLbl>
              <c:idx val="0"/>
              <c:layout>
                <c:manualLayout>
                  <c:x val="-3.4722313356663752E-2"/>
                  <c:y val="-3.399465258086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472222222222222E-3"/>
                  <c:y val="-5.1146424965576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Sheet1!$B$2:$P$2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27.2</c:v>
                </c:pt>
                <c:pt idx="1">
                  <c:v>25.6</c:v>
                </c:pt>
                <c:pt idx="2">
                  <c:v>28.8</c:v>
                </c:pt>
                <c:pt idx="3">
                  <c:v>25.2</c:v>
                </c:pt>
                <c:pt idx="4">
                  <c:v>27.2</c:v>
                </c:pt>
                <c:pt idx="5">
                  <c:v>20.100000000000001</c:v>
                </c:pt>
                <c:pt idx="6">
                  <c:v>21</c:v>
                </c:pt>
                <c:pt idx="7">
                  <c:v>19.399999999999999</c:v>
                </c:pt>
                <c:pt idx="8">
                  <c:v>13.5</c:v>
                </c:pt>
                <c:pt idx="9">
                  <c:v>26.4</c:v>
                </c:pt>
                <c:pt idx="10">
                  <c:v>16.5</c:v>
                </c:pt>
                <c:pt idx="11">
                  <c:v>18.5</c:v>
                </c:pt>
                <c:pt idx="12">
                  <c:v>16.600000000000001</c:v>
                </c:pt>
                <c:pt idx="13">
                  <c:v>17.399999999999999</c:v>
                </c:pt>
                <c:pt idx="14">
                  <c:v>15.9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98208"/>
        <c:axId val="175199744"/>
      </c:lineChart>
      <c:catAx>
        <c:axId val="17519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199744"/>
        <c:crosses val="autoZero"/>
        <c:auto val="1"/>
        <c:lblAlgn val="ctr"/>
        <c:lblOffset val="100"/>
        <c:noMultiLvlLbl val="0"/>
      </c:catAx>
      <c:valAx>
        <c:axId val="1751997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Percent of Adult Current Smokers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6.9732429279673377E-3"/>
              <c:y val="8.51550743657042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5198208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596E-2"/>
          <c:y val="9.2048191479956395E-2"/>
          <c:w val="0.89745603674540697"/>
          <c:h val="0.80084712841684502"/>
        </c:manualLayout>
      </c:layout>
      <c:lineChart>
        <c:grouping val="standard"/>
        <c:varyColors val="0"/>
        <c:ser>
          <c:idx val="0"/>
          <c:order val="0"/>
          <c:tx>
            <c:strRef>
              <c:f>'Quit Attempts'!$A$5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7731529836873813E-2"/>
                  <c:y val="-3.206375412750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Attempts'!$B$5:$M$5</c:f>
              <c:numCache>
                <c:formatCode>General</c:formatCode>
                <c:ptCount val="12"/>
                <c:pt idx="0">
                  <c:v>65.599999999999994</c:v>
                </c:pt>
                <c:pt idx="1">
                  <c:v>68.7</c:v>
                </c:pt>
                <c:pt idx="2">
                  <c:v>64.7</c:v>
                </c:pt>
                <c:pt idx="3">
                  <c:v>69</c:v>
                </c:pt>
                <c:pt idx="4">
                  <c:v>63.3</c:v>
                </c:pt>
                <c:pt idx="5">
                  <c:v>69.3</c:v>
                </c:pt>
                <c:pt idx="6">
                  <c:v>76.900000000000006</c:v>
                </c:pt>
                <c:pt idx="7">
                  <c:v>68</c:v>
                </c:pt>
                <c:pt idx="8">
                  <c:v>68.5</c:v>
                </c:pt>
                <c:pt idx="9">
                  <c:v>73.3</c:v>
                </c:pt>
                <c:pt idx="10">
                  <c:v>74.7</c:v>
                </c:pt>
                <c:pt idx="11">
                  <c:v>63.7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'Quit Attempts'!$A$6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Attempts'!$B$6:$M$6</c:f>
              <c:numCache>
                <c:formatCode>General</c:formatCode>
                <c:ptCount val="12"/>
                <c:pt idx="0">
                  <c:v>64.3</c:v>
                </c:pt>
                <c:pt idx="1">
                  <c:v>62.5</c:v>
                </c:pt>
                <c:pt idx="2">
                  <c:v>65.2</c:v>
                </c:pt>
                <c:pt idx="3">
                  <c:v>65.2</c:v>
                </c:pt>
                <c:pt idx="4">
                  <c:v>68.3</c:v>
                </c:pt>
                <c:pt idx="5">
                  <c:v>67.400000000000006</c:v>
                </c:pt>
                <c:pt idx="6">
                  <c:v>65.7</c:v>
                </c:pt>
                <c:pt idx="7">
                  <c:v>69.7</c:v>
                </c:pt>
                <c:pt idx="8">
                  <c:v>68.599999999999994</c:v>
                </c:pt>
                <c:pt idx="9">
                  <c:v>72</c:v>
                </c:pt>
                <c:pt idx="10">
                  <c:v>68.7</c:v>
                </c:pt>
                <c:pt idx="11">
                  <c:v>66.2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'Quit Attempts'!$A$7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Attempts'!$B$7:$M$7</c:f>
              <c:numCache>
                <c:formatCode>General</c:formatCode>
                <c:ptCount val="12"/>
                <c:pt idx="0">
                  <c:v>64.099999999999994</c:v>
                </c:pt>
                <c:pt idx="1">
                  <c:v>65.099999999999994</c:v>
                </c:pt>
                <c:pt idx="2">
                  <c:v>68.900000000000006</c:v>
                </c:pt>
                <c:pt idx="3">
                  <c:v>60.8</c:v>
                </c:pt>
                <c:pt idx="4">
                  <c:v>63.1</c:v>
                </c:pt>
                <c:pt idx="5">
                  <c:v>69.099999999999994</c:v>
                </c:pt>
                <c:pt idx="6">
                  <c:v>57</c:v>
                </c:pt>
                <c:pt idx="7">
                  <c:v>59.3</c:v>
                </c:pt>
                <c:pt idx="8">
                  <c:v>63.1</c:v>
                </c:pt>
                <c:pt idx="9">
                  <c:v>55.2</c:v>
                </c:pt>
                <c:pt idx="10">
                  <c:v>57.5</c:v>
                </c:pt>
                <c:pt idx="11">
                  <c:v>62.7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'Quit Attempts'!$A$8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Attempts'!$B$8:$M$8</c:f>
              <c:numCache>
                <c:formatCode>General</c:formatCode>
                <c:ptCount val="12"/>
                <c:pt idx="0">
                  <c:v>62.3</c:v>
                </c:pt>
                <c:pt idx="1">
                  <c:v>63.4</c:v>
                </c:pt>
                <c:pt idx="2">
                  <c:v>68.2</c:v>
                </c:pt>
                <c:pt idx="3">
                  <c:v>63.4</c:v>
                </c:pt>
                <c:pt idx="4">
                  <c:v>65.099999999999994</c:v>
                </c:pt>
                <c:pt idx="5">
                  <c:v>69.3</c:v>
                </c:pt>
                <c:pt idx="6">
                  <c:v>66.2</c:v>
                </c:pt>
                <c:pt idx="7">
                  <c:v>73.400000000000006</c:v>
                </c:pt>
                <c:pt idx="8">
                  <c:v>63.5</c:v>
                </c:pt>
                <c:pt idx="9">
                  <c:v>65.400000000000006</c:v>
                </c:pt>
                <c:pt idx="10">
                  <c:v>66.900000000000006</c:v>
                </c:pt>
                <c:pt idx="11">
                  <c:v>65.400000000000006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'Quit Attempts'!$A$9</c:f>
              <c:strCache>
                <c:ptCount val="1"/>
                <c:pt idx="0">
                  <c:v>Staten Island 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Attempts'!$B$9:$M$9</c:f>
              <c:numCache>
                <c:formatCode>General</c:formatCode>
                <c:ptCount val="12"/>
                <c:pt idx="0">
                  <c:v>61.1</c:v>
                </c:pt>
                <c:pt idx="1">
                  <c:v>62.3</c:v>
                </c:pt>
                <c:pt idx="2">
                  <c:v>58.4</c:v>
                </c:pt>
                <c:pt idx="3">
                  <c:v>59.9</c:v>
                </c:pt>
                <c:pt idx="4">
                  <c:v>67</c:v>
                </c:pt>
                <c:pt idx="5">
                  <c:v>58.9</c:v>
                </c:pt>
                <c:pt idx="6">
                  <c:v>60.6</c:v>
                </c:pt>
                <c:pt idx="7">
                  <c:v>63.4</c:v>
                </c:pt>
                <c:pt idx="8">
                  <c:v>70.7</c:v>
                </c:pt>
                <c:pt idx="9">
                  <c:v>64.400000000000006</c:v>
                </c:pt>
                <c:pt idx="10">
                  <c:v>57.5</c:v>
                </c:pt>
                <c:pt idx="11">
                  <c:v>60.7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58272"/>
        <c:axId val="179559808"/>
      </c:lineChart>
      <c:catAx>
        <c:axId val="1795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559808"/>
        <c:crossesAt val="0"/>
        <c:auto val="1"/>
        <c:lblAlgn val="ctr"/>
        <c:lblOffset val="100"/>
        <c:noMultiLvlLbl val="0"/>
      </c:catAx>
      <c:valAx>
        <c:axId val="179559808"/>
        <c:scaling>
          <c:orientation val="minMax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Percent of Respondents</a:t>
                </a:r>
                <a:r>
                  <a:rPr lang="en-US" sz="1200" baseline="0" dirty="0" smtClean="0"/>
                  <a:t> Reporting Quit Attempts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6872653731864001E-3"/>
              <c:y val="0.1271379430532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79558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111111111111097E-2"/>
          <c:y val="2.7777777777777801E-2"/>
          <c:w val="0.82375735581065401"/>
          <c:h val="7.690764639220279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Tobacco Retail Rate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Riverdale &amp; Fieldston (208)</c:v>
                </c:pt>
                <c:pt idx="1">
                  <c:v>Williamsbridge &amp; Baychester (212)</c:v>
                </c:pt>
                <c:pt idx="2">
                  <c:v>Kingsbridge Heights &amp; Bedford (207)</c:v>
                </c:pt>
                <c:pt idx="3">
                  <c:v>Throgs Neck &amp; Co-op City (210)</c:v>
                </c:pt>
                <c:pt idx="4">
                  <c:v>Morris Park &amp; Bronxdale (211)</c:v>
                </c:pt>
                <c:pt idx="5">
                  <c:v>Parkchester &amp; Soundview (209)</c:v>
                </c:pt>
                <c:pt idx="6">
                  <c:v>Morrisania &amp; Crotona (203)</c:v>
                </c:pt>
                <c:pt idx="7">
                  <c:v>Fordham &amp; University Heights (205)</c:v>
                </c:pt>
                <c:pt idx="8">
                  <c:v>Highbridge &amp; Concourse (204)</c:v>
                </c:pt>
                <c:pt idx="9">
                  <c:v>Belmont &amp; East Tremont (206)</c:v>
                </c:pt>
                <c:pt idx="10">
                  <c:v>Mott Haven &amp; Melrose (201)</c:v>
                </c:pt>
                <c:pt idx="11">
                  <c:v>Hunts Point &amp; Longwood (202)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3097216"/>
        <c:axId val="183098752"/>
      </c:barChart>
      <c:catAx>
        <c:axId val="18309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098752"/>
        <c:crosses val="autoZero"/>
        <c:auto val="1"/>
        <c:lblAlgn val="ctr"/>
        <c:lblOffset val="100"/>
        <c:noMultiLvlLbl val="0"/>
      </c:catAx>
      <c:valAx>
        <c:axId val="18309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09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Tobacco Retail Rate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Sheet1!$A$2:$A$60</c:f>
              <c:strCache>
                <c:ptCount val="59"/>
                <c:pt idx="0">
                  <c:v>Upper West Side</c:v>
                </c:pt>
                <c:pt idx="1">
                  <c:v>Borough Park</c:v>
                </c:pt>
                <c:pt idx="2">
                  <c:v>Hillcrest and Fresh Meadows</c:v>
                </c:pt>
                <c:pt idx="3">
                  <c:v>Bayside and Little Neck</c:v>
                </c:pt>
                <c:pt idx="4">
                  <c:v>Tottenville and Great Kills</c:v>
                </c:pt>
                <c:pt idx="5">
                  <c:v>Coney Island</c:v>
                </c:pt>
                <c:pt idx="6">
                  <c:v>Flushing and Whitestone</c:v>
                </c:pt>
                <c:pt idx="7">
                  <c:v>Queens Village</c:v>
                </c:pt>
                <c:pt idx="8">
                  <c:v>Rockaway and Broad Channel</c:v>
                </c:pt>
                <c:pt idx="9">
                  <c:v>Upper East Side</c:v>
                </c:pt>
                <c:pt idx="10">
                  <c:v>Riverdale &amp; Fieldston</c:v>
                </c:pt>
                <c:pt idx="11">
                  <c:v>Flatbush and Midwood</c:v>
                </c:pt>
                <c:pt idx="12">
                  <c:v>Flatlands and Canarsie</c:v>
                </c:pt>
                <c:pt idx="13">
                  <c:v>Rego Park and Forest Hills</c:v>
                </c:pt>
                <c:pt idx="14">
                  <c:v>South Beach and Willowbrook</c:v>
                </c:pt>
                <c:pt idx="15">
                  <c:v>Morningside Heights and Hamilton Heights</c:v>
                </c:pt>
                <c:pt idx="16">
                  <c:v>Williamsbridge &amp; Baychester</c:v>
                </c:pt>
                <c:pt idx="17">
                  <c:v>Kingsbridge Heights &amp; Bedford</c:v>
                </c:pt>
                <c:pt idx="18">
                  <c:v>South Crown Heights and Lefferts Gardens</c:v>
                </c:pt>
                <c:pt idx="19">
                  <c:v>Sheepshead Bay</c:v>
                </c:pt>
                <c:pt idx="20">
                  <c:v>Jackson Heights</c:v>
                </c:pt>
                <c:pt idx="21">
                  <c:v>Elmhurst and Corona</c:v>
                </c:pt>
                <c:pt idx="22">
                  <c:v>South Ozone Park and Howard Beach</c:v>
                </c:pt>
                <c:pt idx="23">
                  <c:v>Washington Heights and Inwood</c:v>
                </c:pt>
                <c:pt idx="24">
                  <c:v>Throgs Neck &amp; Co-op City</c:v>
                </c:pt>
                <c:pt idx="25">
                  <c:v>Morris Park &amp; Bronxdale</c:v>
                </c:pt>
                <c:pt idx="26">
                  <c:v>Parkchester &amp; Soundview</c:v>
                </c:pt>
                <c:pt idx="27">
                  <c:v>Bensonhurst</c:v>
                </c:pt>
                <c:pt idx="28">
                  <c:v>East Flatbush</c:v>
                </c:pt>
                <c:pt idx="29">
                  <c:v>Stuyvesant Town and Turtle Bay</c:v>
                </c:pt>
                <c:pt idx="30">
                  <c:v>Park Slope and Carroll Gardens</c:v>
                </c:pt>
                <c:pt idx="31">
                  <c:v>Bay Ridge and Dyker Heights</c:v>
                </c:pt>
                <c:pt idx="32">
                  <c:v>Kew Gardens and Woodhaven</c:v>
                </c:pt>
                <c:pt idx="33">
                  <c:v>Jamaica and Hollis</c:v>
                </c:pt>
                <c:pt idx="34">
                  <c:v>Lower East Side and Chinatown</c:v>
                </c:pt>
                <c:pt idx="35">
                  <c:v>Central Harlem</c:v>
                </c:pt>
                <c:pt idx="36">
                  <c:v>East Harlem</c:v>
                </c:pt>
                <c:pt idx="37">
                  <c:v>Morrisania &amp; Crotona</c:v>
                </c:pt>
                <c:pt idx="38">
                  <c:v>Fordham &amp; University Heights</c:v>
                </c:pt>
                <c:pt idx="39">
                  <c:v>Sunset Park</c:v>
                </c:pt>
                <c:pt idx="40">
                  <c:v>Crown Heights and Prospect Heights</c:v>
                </c:pt>
                <c:pt idx="41">
                  <c:v>Long Island City and Astoria</c:v>
                </c:pt>
                <c:pt idx="42">
                  <c:v>Highbridge &amp; Concourse</c:v>
                </c:pt>
                <c:pt idx="43">
                  <c:v>East New York and Starrett City</c:v>
                </c:pt>
                <c:pt idx="44">
                  <c:v>St. George and Stapleton</c:v>
                </c:pt>
                <c:pt idx="45">
                  <c:v>Greenpoint and Williamsburg</c:v>
                </c:pt>
                <c:pt idx="46">
                  <c:v>Fort Greene and Brooklyn Heights</c:v>
                </c:pt>
                <c:pt idx="47">
                  <c:v>Woodside and Sunnyside</c:v>
                </c:pt>
                <c:pt idx="48">
                  <c:v>Ridgewood and Maspeth</c:v>
                </c:pt>
                <c:pt idx="49">
                  <c:v>Brownsville</c:v>
                </c:pt>
                <c:pt idx="50">
                  <c:v>Belmont &amp; East Tremont</c:v>
                </c:pt>
                <c:pt idx="51">
                  <c:v>Mott Haven &amp; Melrose</c:v>
                </c:pt>
                <c:pt idx="52">
                  <c:v>Bedford Stuyvesant</c:v>
                </c:pt>
                <c:pt idx="53">
                  <c:v>Bushwick</c:v>
                </c:pt>
                <c:pt idx="54">
                  <c:v>Greenwich Village and Soho</c:v>
                </c:pt>
                <c:pt idx="55">
                  <c:v>Clinton and Chelsea</c:v>
                </c:pt>
                <c:pt idx="56">
                  <c:v>Hunts Point &amp; Longwood</c:v>
                </c:pt>
                <c:pt idx="57">
                  <c:v>Financial District</c:v>
                </c:pt>
                <c:pt idx="58">
                  <c:v>Midtown</c:v>
                </c:pt>
              </c:strCache>
            </c:str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25</c:v>
                </c:pt>
                <c:pt idx="58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Sheet1!$A$2:$A$60</c:f>
              <c:strCache>
                <c:ptCount val="59"/>
                <c:pt idx="0">
                  <c:v>Upper West Side</c:v>
                </c:pt>
                <c:pt idx="1">
                  <c:v>Borough Park</c:v>
                </c:pt>
                <c:pt idx="2">
                  <c:v>Hillcrest and Fresh Meadows</c:v>
                </c:pt>
                <c:pt idx="3">
                  <c:v>Bayside and Little Neck</c:v>
                </c:pt>
                <c:pt idx="4">
                  <c:v>Tottenville and Great Kills</c:v>
                </c:pt>
                <c:pt idx="5">
                  <c:v>Coney Island</c:v>
                </c:pt>
                <c:pt idx="6">
                  <c:v>Flushing and Whitestone</c:v>
                </c:pt>
                <c:pt idx="7">
                  <c:v>Queens Village</c:v>
                </c:pt>
                <c:pt idx="8">
                  <c:v>Rockaway and Broad Channel</c:v>
                </c:pt>
                <c:pt idx="9">
                  <c:v>Upper East Side</c:v>
                </c:pt>
                <c:pt idx="10">
                  <c:v>Riverdale &amp; Fieldston</c:v>
                </c:pt>
                <c:pt idx="11">
                  <c:v>Flatbush and Midwood</c:v>
                </c:pt>
                <c:pt idx="12">
                  <c:v>Flatlands and Canarsie</c:v>
                </c:pt>
                <c:pt idx="13">
                  <c:v>Rego Park and Forest Hills</c:v>
                </c:pt>
                <c:pt idx="14">
                  <c:v>South Beach and Willowbrook</c:v>
                </c:pt>
                <c:pt idx="15">
                  <c:v>Morningside Heights and Hamilton Heights</c:v>
                </c:pt>
                <c:pt idx="16">
                  <c:v>Williamsbridge &amp; Baychester</c:v>
                </c:pt>
                <c:pt idx="17">
                  <c:v>Kingsbridge Heights &amp; Bedford</c:v>
                </c:pt>
                <c:pt idx="18">
                  <c:v>South Crown Heights and Lefferts Gardens</c:v>
                </c:pt>
                <c:pt idx="19">
                  <c:v>Sheepshead Bay</c:v>
                </c:pt>
                <c:pt idx="20">
                  <c:v>Jackson Heights</c:v>
                </c:pt>
                <c:pt idx="21">
                  <c:v>Elmhurst and Corona</c:v>
                </c:pt>
                <c:pt idx="22">
                  <c:v>South Ozone Park and Howard Beach</c:v>
                </c:pt>
                <c:pt idx="23">
                  <c:v>Washington Heights and Inwood</c:v>
                </c:pt>
                <c:pt idx="24">
                  <c:v>Throgs Neck &amp; Co-op City</c:v>
                </c:pt>
                <c:pt idx="25">
                  <c:v>Morris Park &amp; Bronxdale</c:v>
                </c:pt>
                <c:pt idx="26">
                  <c:v>Parkchester &amp; Soundview</c:v>
                </c:pt>
                <c:pt idx="27">
                  <c:v>Bensonhurst</c:v>
                </c:pt>
                <c:pt idx="28">
                  <c:v>East Flatbush</c:v>
                </c:pt>
                <c:pt idx="29">
                  <c:v>Stuyvesant Town and Turtle Bay</c:v>
                </c:pt>
                <c:pt idx="30">
                  <c:v>Park Slope and Carroll Gardens</c:v>
                </c:pt>
                <c:pt idx="31">
                  <c:v>Bay Ridge and Dyker Heights</c:v>
                </c:pt>
                <c:pt idx="32">
                  <c:v>Kew Gardens and Woodhaven</c:v>
                </c:pt>
                <c:pt idx="33">
                  <c:v>Jamaica and Hollis</c:v>
                </c:pt>
                <c:pt idx="34">
                  <c:v>Lower East Side and Chinatown</c:v>
                </c:pt>
                <c:pt idx="35">
                  <c:v>Central Harlem</c:v>
                </c:pt>
                <c:pt idx="36">
                  <c:v>East Harlem</c:v>
                </c:pt>
                <c:pt idx="37">
                  <c:v>Morrisania &amp; Crotona</c:v>
                </c:pt>
                <c:pt idx="38">
                  <c:v>Fordham &amp; University Heights</c:v>
                </c:pt>
                <c:pt idx="39">
                  <c:v>Sunset Park</c:v>
                </c:pt>
                <c:pt idx="40">
                  <c:v>Crown Heights and Prospect Heights</c:v>
                </c:pt>
                <c:pt idx="41">
                  <c:v>Long Island City and Astoria</c:v>
                </c:pt>
                <c:pt idx="42">
                  <c:v>Highbridge &amp; Concourse</c:v>
                </c:pt>
                <c:pt idx="43">
                  <c:v>East New York and Starrett City</c:v>
                </c:pt>
                <c:pt idx="44">
                  <c:v>St. George and Stapleton</c:v>
                </c:pt>
                <c:pt idx="45">
                  <c:v>Greenpoint and Williamsburg</c:v>
                </c:pt>
                <c:pt idx="46">
                  <c:v>Fort Greene and Brooklyn Heights</c:v>
                </c:pt>
                <c:pt idx="47">
                  <c:v>Woodside and Sunnyside</c:v>
                </c:pt>
                <c:pt idx="48">
                  <c:v>Ridgewood and Maspeth</c:v>
                </c:pt>
                <c:pt idx="49">
                  <c:v>Brownsville</c:v>
                </c:pt>
                <c:pt idx="50">
                  <c:v>Belmont &amp; East Tremont</c:v>
                </c:pt>
                <c:pt idx="51">
                  <c:v>Mott Haven &amp; Melrose</c:v>
                </c:pt>
                <c:pt idx="52">
                  <c:v>Bedford Stuyvesant</c:v>
                </c:pt>
                <c:pt idx="53">
                  <c:v>Bushwick</c:v>
                </c:pt>
                <c:pt idx="54">
                  <c:v>Greenwich Village and Soho</c:v>
                </c:pt>
                <c:pt idx="55">
                  <c:v>Clinton and Chelsea</c:v>
                </c:pt>
                <c:pt idx="56">
                  <c:v>Hunts Point &amp; Longwood</c:v>
                </c:pt>
                <c:pt idx="57">
                  <c:v>Financial District</c:v>
                </c:pt>
                <c:pt idx="58">
                  <c:v>Midtown</c:v>
                </c:pt>
              </c:strCache>
            </c:strRef>
          </c:cat>
          <c:val>
            <c:numRef>
              <c:f>Sheet1!$C$2:$C$60</c:f>
              <c:numCache>
                <c:formatCode>General</c:formatCode>
                <c:ptCount val="59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Bronx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spPr>
              <a:ln w="31750">
                <a:solidFill>
                  <a:schemeClr val="accent6"/>
                </a:solidFill>
                <a:prstDash val="dash"/>
              </a:ln>
            </c:spPr>
            <c:trendlineType val="linear"/>
            <c:dispRSqr val="0"/>
            <c:dispEq val="0"/>
          </c:trendline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Sheet1!$A$2:$A$60</c:f>
              <c:strCache>
                <c:ptCount val="59"/>
                <c:pt idx="0">
                  <c:v>Upper West Side</c:v>
                </c:pt>
                <c:pt idx="1">
                  <c:v>Borough Park</c:v>
                </c:pt>
                <c:pt idx="2">
                  <c:v>Hillcrest and Fresh Meadows</c:v>
                </c:pt>
                <c:pt idx="3">
                  <c:v>Bayside and Little Neck</c:v>
                </c:pt>
                <c:pt idx="4">
                  <c:v>Tottenville and Great Kills</c:v>
                </c:pt>
                <c:pt idx="5">
                  <c:v>Coney Island</c:v>
                </c:pt>
                <c:pt idx="6">
                  <c:v>Flushing and Whitestone</c:v>
                </c:pt>
                <c:pt idx="7">
                  <c:v>Queens Village</c:v>
                </c:pt>
                <c:pt idx="8">
                  <c:v>Rockaway and Broad Channel</c:v>
                </c:pt>
                <c:pt idx="9">
                  <c:v>Upper East Side</c:v>
                </c:pt>
                <c:pt idx="10">
                  <c:v>Riverdale &amp; Fieldston</c:v>
                </c:pt>
                <c:pt idx="11">
                  <c:v>Flatbush and Midwood</c:v>
                </c:pt>
                <c:pt idx="12">
                  <c:v>Flatlands and Canarsie</c:v>
                </c:pt>
                <c:pt idx="13">
                  <c:v>Rego Park and Forest Hills</c:v>
                </c:pt>
                <c:pt idx="14">
                  <c:v>South Beach and Willowbrook</c:v>
                </c:pt>
                <c:pt idx="15">
                  <c:v>Morningside Heights and Hamilton Heights</c:v>
                </c:pt>
                <c:pt idx="16">
                  <c:v>Williamsbridge &amp; Baychester</c:v>
                </c:pt>
                <c:pt idx="17">
                  <c:v>Kingsbridge Heights &amp; Bedford</c:v>
                </c:pt>
                <c:pt idx="18">
                  <c:v>South Crown Heights and Lefferts Gardens</c:v>
                </c:pt>
                <c:pt idx="19">
                  <c:v>Sheepshead Bay</c:v>
                </c:pt>
                <c:pt idx="20">
                  <c:v>Jackson Heights</c:v>
                </c:pt>
                <c:pt idx="21">
                  <c:v>Elmhurst and Corona</c:v>
                </c:pt>
                <c:pt idx="22">
                  <c:v>South Ozone Park and Howard Beach</c:v>
                </c:pt>
                <c:pt idx="23">
                  <c:v>Washington Heights and Inwood</c:v>
                </c:pt>
                <c:pt idx="24">
                  <c:v>Throgs Neck &amp; Co-op City</c:v>
                </c:pt>
                <c:pt idx="25">
                  <c:v>Morris Park &amp; Bronxdale</c:v>
                </c:pt>
                <c:pt idx="26">
                  <c:v>Parkchester &amp; Soundview</c:v>
                </c:pt>
                <c:pt idx="27">
                  <c:v>Bensonhurst</c:v>
                </c:pt>
                <c:pt idx="28">
                  <c:v>East Flatbush</c:v>
                </c:pt>
                <c:pt idx="29">
                  <c:v>Stuyvesant Town and Turtle Bay</c:v>
                </c:pt>
                <c:pt idx="30">
                  <c:v>Park Slope and Carroll Gardens</c:v>
                </c:pt>
                <c:pt idx="31">
                  <c:v>Bay Ridge and Dyker Heights</c:v>
                </c:pt>
                <c:pt idx="32">
                  <c:v>Kew Gardens and Woodhaven</c:v>
                </c:pt>
                <c:pt idx="33">
                  <c:v>Jamaica and Hollis</c:v>
                </c:pt>
                <c:pt idx="34">
                  <c:v>Lower East Side and Chinatown</c:v>
                </c:pt>
                <c:pt idx="35">
                  <c:v>Central Harlem</c:v>
                </c:pt>
                <c:pt idx="36">
                  <c:v>East Harlem</c:v>
                </c:pt>
                <c:pt idx="37">
                  <c:v>Morrisania &amp; Crotona</c:v>
                </c:pt>
                <c:pt idx="38">
                  <c:v>Fordham &amp; University Heights</c:v>
                </c:pt>
                <c:pt idx="39">
                  <c:v>Sunset Park</c:v>
                </c:pt>
                <c:pt idx="40">
                  <c:v>Crown Heights and Prospect Heights</c:v>
                </c:pt>
                <c:pt idx="41">
                  <c:v>Long Island City and Astoria</c:v>
                </c:pt>
                <c:pt idx="42">
                  <c:v>Highbridge &amp; Concourse</c:v>
                </c:pt>
                <c:pt idx="43">
                  <c:v>East New York and Starrett City</c:v>
                </c:pt>
                <c:pt idx="44">
                  <c:v>St. George and Stapleton</c:v>
                </c:pt>
                <c:pt idx="45">
                  <c:v>Greenpoint and Williamsburg</c:v>
                </c:pt>
                <c:pt idx="46">
                  <c:v>Fort Greene and Brooklyn Heights</c:v>
                </c:pt>
                <c:pt idx="47">
                  <c:v>Woodside and Sunnyside</c:v>
                </c:pt>
                <c:pt idx="48">
                  <c:v>Ridgewood and Maspeth</c:v>
                </c:pt>
                <c:pt idx="49">
                  <c:v>Brownsville</c:v>
                </c:pt>
                <c:pt idx="50">
                  <c:v>Belmont &amp; East Tremont</c:v>
                </c:pt>
                <c:pt idx="51">
                  <c:v>Mott Haven &amp; Melrose</c:v>
                </c:pt>
                <c:pt idx="52">
                  <c:v>Bedford Stuyvesant</c:v>
                </c:pt>
                <c:pt idx="53">
                  <c:v>Bushwick</c:v>
                </c:pt>
                <c:pt idx="54">
                  <c:v>Greenwich Village and Soho</c:v>
                </c:pt>
                <c:pt idx="55">
                  <c:v>Clinton and Chelsea</c:v>
                </c:pt>
                <c:pt idx="56">
                  <c:v>Hunts Point &amp; Longwood</c:v>
                </c:pt>
                <c:pt idx="57">
                  <c:v>Financial District</c:v>
                </c:pt>
                <c:pt idx="58">
                  <c:v>Midtown</c:v>
                </c:pt>
              </c:strCache>
            </c:strRef>
          </c:cat>
          <c:val>
            <c:numRef>
              <c:f>Sheet1!$D$2:$D$60</c:f>
              <c:numCache>
                <c:formatCode>General</c:formatCode>
                <c:ptCount val="59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184983936"/>
        <c:axId val="184985472"/>
      </c:barChart>
      <c:catAx>
        <c:axId val="184983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84985472"/>
        <c:crosses val="autoZero"/>
        <c:auto val="1"/>
        <c:lblAlgn val="ctr"/>
        <c:lblOffset val="100"/>
        <c:noMultiLvlLbl val="0"/>
      </c:catAx>
      <c:valAx>
        <c:axId val="184985472"/>
        <c:scaling>
          <c:logBase val="2"/>
          <c:orientation val="minMax"/>
          <c:max val="64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 smtClean="0">
                    <a:effectLst/>
                  </a:rPr>
                  <a:t>Tobacco Retailer Rate per 10,000</a:t>
                </a:r>
                <a:endParaRPr lang="en-US" sz="11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49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43851126538106E-2"/>
          <c:y val="5.7483100988005596E-2"/>
          <c:w val="0.92695614887346189"/>
          <c:h val="0.871507175452176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51463603944918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86590098622969E-3"/>
                  <c:y val="2.615112711215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13.8</c:v>
                </c:pt>
                <c:pt idx="1">
                  <c:v>9.9</c:v>
                </c:pt>
                <c:pt idx="2">
                  <c:v>6.2</c:v>
                </c:pt>
                <c:pt idx="3">
                  <c:v>6.7</c:v>
                </c:pt>
                <c:pt idx="4">
                  <c:v>6.9</c:v>
                </c:pt>
                <c:pt idx="5">
                  <c:v>7</c:v>
                </c:pt>
                <c:pt idx="6">
                  <c:v>3.2</c:v>
                </c:pt>
                <c:pt idx="7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dLbls>
            <c:dLbl>
              <c:idx val="0"/>
              <c:layout>
                <c:manualLayout>
                  <c:x val="-5.5146360394491875E-2"/>
                  <c:y val="5.230266605633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86590098622969E-3"/>
                  <c:y val="1.5690799816899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13</c:v>
                </c:pt>
                <c:pt idx="1">
                  <c:v>8.5</c:v>
                </c:pt>
                <c:pt idx="2">
                  <c:v>7.9</c:v>
                </c:pt>
                <c:pt idx="3">
                  <c:v>6.7</c:v>
                </c:pt>
                <c:pt idx="4">
                  <c:v>6.9</c:v>
                </c:pt>
                <c:pt idx="5">
                  <c:v>6.8</c:v>
                </c:pt>
                <c:pt idx="6">
                  <c:v>5.9</c:v>
                </c:pt>
                <c:pt idx="7">
                  <c:v>4.4000000000000004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0"/>
              <c:layout>
                <c:manualLayout>
                  <c:x val="-5.5146360394491875E-2"/>
                  <c:y val="-1.569079981689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14.3</c:v>
                </c:pt>
                <c:pt idx="1">
                  <c:v>10.6</c:v>
                </c:pt>
                <c:pt idx="2">
                  <c:v>6.9</c:v>
                </c:pt>
                <c:pt idx="3">
                  <c:v>8.6999999999999993</c:v>
                </c:pt>
                <c:pt idx="4">
                  <c:v>8.9</c:v>
                </c:pt>
                <c:pt idx="5">
                  <c:v>7.7</c:v>
                </c:pt>
                <c:pt idx="6">
                  <c:v>5.3</c:v>
                </c:pt>
                <c:pt idx="7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5146360394491889E-2"/>
                  <c:y val="-1.569079981689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16.2</c:v>
                </c:pt>
                <c:pt idx="1">
                  <c:v>13.4</c:v>
                </c:pt>
                <c:pt idx="2">
                  <c:v>10.5</c:v>
                </c:pt>
                <c:pt idx="3">
                  <c:v>9.6999999999999993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7.3</c:v>
                </c:pt>
                <c:pt idx="7">
                  <c:v>6.1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Lbls>
            <c:dLbl>
              <c:idx val="0"/>
              <c:layout>
                <c:manualLayout>
                  <c:x val="-5.5146360394491875E-2"/>
                  <c:y val="2.6151333028165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138159963379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22.7</c:v>
                </c:pt>
                <c:pt idx="1">
                  <c:v>22.8</c:v>
                </c:pt>
                <c:pt idx="2">
                  <c:v>14.7</c:v>
                </c:pt>
                <c:pt idx="3">
                  <c:v>15.5</c:v>
                </c:pt>
                <c:pt idx="4">
                  <c:v>12</c:v>
                </c:pt>
                <c:pt idx="5">
                  <c:v>11.8</c:v>
                </c:pt>
                <c:pt idx="6">
                  <c:v>7.4</c:v>
                </c:pt>
                <c:pt idx="7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67904"/>
        <c:axId val="186670464"/>
      </c:lineChart>
      <c:catAx>
        <c:axId val="1862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6670464"/>
        <c:crosses val="autoZero"/>
        <c:auto val="1"/>
        <c:lblAlgn val="ctr"/>
        <c:lblOffset val="100"/>
        <c:noMultiLvlLbl val="0"/>
      </c:catAx>
      <c:valAx>
        <c:axId val="186670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Current Youth Smokers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6267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08607934345439"/>
          <c:y val="2.6151333028165809E-2"/>
          <c:w val="0.60691554899395883"/>
          <c:h val="5.040906244588269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45376363231862E-2"/>
          <c:y val="3.1194103796247565E-2"/>
          <c:w val="0.91904118784926347"/>
          <c:h val="0.72330293725872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4">
                  <c:v>Non-Hispanic Black</c:v>
                </c:pt>
                <c:pt idx="15">
                  <c:v>Hispanic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3.8</c:v>
                </c:pt>
                <c:pt idx="1">
                  <c:v>4.4000000000000004</c:v>
                </c:pt>
                <c:pt idx="2">
                  <c:v>5</c:v>
                </c:pt>
                <c:pt idx="3">
                  <c:v>6.1</c:v>
                </c:pt>
                <c:pt idx="4">
                  <c:v>6.2</c:v>
                </c:pt>
                <c:pt idx="6" formatCode="General">
                  <c:v>4.0999999999999996</c:v>
                </c:pt>
                <c:pt idx="7" formatCode="General">
                  <c:v>3.1</c:v>
                </c:pt>
                <c:pt idx="9" formatCode="General">
                  <c:v>2.5</c:v>
                </c:pt>
                <c:pt idx="10">
                  <c:v>3</c:v>
                </c:pt>
                <c:pt idx="11" formatCode="General">
                  <c:v>4.2</c:v>
                </c:pt>
                <c:pt idx="12" formatCode="General">
                  <c:v>4.9000000000000004</c:v>
                </c:pt>
                <c:pt idx="14" formatCode="General">
                  <c:v>2.2999999999999998</c:v>
                </c:pt>
                <c:pt idx="15" formatCode="General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87803520"/>
        <c:axId val="187805056"/>
      </c:barChart>
      <c:catAx>
        <c:axId val="18780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805056"/>
        <c:crosses val="autoZero"/>
        <c:auto val="1"/>
        <c:lblAlgn val="ctr"/>
        <c:lblOffset val="100"/>
        <c:noMultiLvlLbl val="0"/>
      </c:catAx>
      <c:valAx>
        <c:axId val="187805056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Youth Current Smokers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9247993132222743E-3"/>
              <c:y val="6.39977097157244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80352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84806248394915"/>
          <c:y val="3.1378530709417235E-2"/>
          <c:w val="0.87682944526193218"/>
          <c:h val="0.905599272083126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5.4902928491126386E-2"/>
                  <c:y val="-1.049103842280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11.9</c:v>
                </c:pt>
                <c:pt idx="1">
                  <c:v>7.5</c:v>
                </c:pt>
                <c:pt idx="2">
                  <c:v>4.3</c:v>
                </c:pt>
                <c:pt idx="3">
                  <c:v>6.7</c:v>
                </c:pt>
                <c:pt idx="4">
                  <c:v>6.7</c:v>
                </c:pt>
                <c:pt idx="5" formatCode="0.0">
                  <c:v>7</c:v>
                </c:pt>
                <c:pt idx="6">
                  <c:v>3.4</c:v>
                </c:pt>
                <c:pt idx="7">
                  <c:v>4.0999999999999996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638679142331899E-2"/>
                  <c:y val="-1.311379802851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15.7</c:v>
                </c:pt>
                <c:pt idx="1">
                  <c:v>12.3</c:v>
                </c:pt>
                <c:pt idx="2">
                  <c:v>7.9</c:v>
                </c:pt>
                <c:pt idx="3">
                  <c:v>6.6</c:v>
                </c:pt>
                <c:pt idx="4" formatCode="0.0">
                  <c:v>7</c:v>
                </c:pt>
                <c:pt idx="5">
                  <c:v>6.1</c:v>
                </c:pt>
                <c:pt idx="6">
                  <c:v>2.9</c:v>
                </c:pt>
                <c:pt idx="7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28512"/>
        <c:axId val="190792448"/>
      </c:lineChart>
      <c:catAx>
        <c:axId val="1905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792448"/>
        <c:crosses val="autoZero"/>
        <c:auto val="1"/>
        <c:lblAlgn val="ctr"/>
        <c:lblOffset val="100"/>
        <c:noMultiLvlLbl val="0"/>
      </c:catAx>
      <c:valAx>
        <c:axId val="190792448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Youth Current Smokers, Bronx 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3966956826131695E-2"/>
              <c:y val="0.127168733070809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52851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809628798250958"/>
          <c:y val="1.573655763421301E-2"/>
          <c:w val="0.20303754920991893"/>
          <c:h val="5.055606633970972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843693411566E-2"/>
          <c:y val="4.0280811600070229E-2"/>
          <c:w val="0.91508916733415968"/>
          <c:h val="0.89733873720153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occassional smokers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Pt>
            <c:idx val="6"/>
            <c:invertIfNegative val="0"/>
            <c:bubble3D val="0"/>
            <c:spPr>
              <a:noFill/>
            </c:spPr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10.199999999999999</c:v>
                </c:pt>
                <c:pt idx="1">
                  <c:v>7.6000000000000005</c:v>
                </c:pt>
                <c:pt idx="2">
                  <c:v>5</c:v>
                </c:pt>
                <c:pt idx="3">
                  <c:v>5.7</c:v>
                </c:pt>
                <c:pt idx="4">
                  <c:v>4.8000000000000007</c:v>
                </c:pt>
                <c:pt idx="5">
                  <c:v>5.5</c:v>
                </c:pt>
                <c:pt idx="6">
                  <c:v>2.1</c:v>
                </c:pt>
                <c:pt idx="7">
                  <c:v>3.1999999999999997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frequent smokers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Pt>
            <c:idx val="6"/>
            <c:invertIfNegative val="0"/>
            <c:bubble3D val="0"/>
            <c:spPr>
              <a:noFill/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3.5</c:v>
                </c:pt>
                <c:pt idx="1">
                  <c:v>2.2999999999999998</c:v>
                </c:pt>
                <c:pt idx="2">
                  <c:v>1.2</c:v>
                </c:pt>
                <c:pt idx="3">
                  <c:v>1</c:v>
                </c:pt>
                <c:pt idx="4">
                  <c:v>2.1</c:v>
                </c:pt>
                <c:pt idx="5">
                  <c:v>1.5</c:v>
                </c:pt>
                <c:pt idx="6">
                  <c:v>1.1000000000000001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0256256"/>
        <c:axId val="1902577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Bronx current youth smokers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2.8755590580148066E-2"/>
                  <c:y val="-2.9436312008682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647556651912993E-2"/>
                  <c:y val="-3.188933800940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13.7</c:v>
                </c:pt>
                <c:pt idx="1">
                  <c:v>9.9</c:v>
                </c:pt>
                <c:pt idx="2">
                  <c:v>6.2</c:v>
                </c:pt>
                <c:pt idx="3">
                  <c:v>6.7</c:v>
                </c:pt>
                <c:pt idx="4">
                  <c:v>6.9</c:v>
                </c:pt>
                <c:pt idx="5">
                  <c:v>7</c:v>
                </c:pt>
                <c:pt idx="6">
                  <c:v>3.2</c:v>
                </c:pt>
                <c:pt idx="7">
                  <c:v>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256256"/>
        <c:axId val="190257792"/>
      </c:lineChart>
      <c:catAx>
        <c:axId val="1902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257792"/>
        <c:crosses val="autoZero"/>
        <c:auto val="1"/>
        <c:lblAlgn val="ctr"/>
        <c:lblOffset val="100"/>
        <c:noMultiLvlLbl val="0"/>
      </c:catAx>
      <c:valAx>
        <c:axId val="190257792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of Youth Current Smokers, Bronx</a:t>
                </a:r>
                <a:endParaRPr lang="en-US" sz="12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25625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3110775025491245"/>
          <c:y val="1.21745418780792E-2"/>
          <c:w val="0.86706977533525698"/>
          <c:h val="6.727433464567006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4488188976398E-2"/>
          <c:y val="3.2297681539807499E-2"/>
          <c:w val="0.56522821901682896"/>
          <c:h val="0.83083316822808995"/>
        </c:manualLayout>
      </c:layout>
      <c:pieChart>
        <c:varyColors val="1"/>
        <c:ser>
          <c:idx val="0"/>
          <c:order val="0"/>
          <c:tx>
            <c:strRef>
              <c:f>'Purchase Cig Location'!$A$13</c:f>
              <c:strCache>
                <c:ptCount val="1"/>
                <c:pt idx="0">
                  <c:v>Bronx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'Purchase Cig Location'!$B$12:$D$12</c:f>
              <c:strCache>
                <c:ptCount val="3"/>
                <c:pt idx="0">
                  <c:v>Purchased from a Store</c:v>
                </c:pt>
                <c:pt idx="1">
                  <c:v>From Someone</c:v>
                </c:pt>
                <c:pt idx="2">
                  <c:v>Other</c:v>
                </c:pt>
              </c:strCache>
            </c:strRef>
          </c:cat>
          <c:val>
            <c:numRef>
              <c:f>'Purchase Cig Location'!$B$13:$D$13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40.1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1123941671337"/>
          <c:y val="0.35094982687535969"/>
          <c:w val="0.34913019841476101"/>
          <c:h val="0.1962537620408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889763779497E-2"/>
          <c:y val="3.7276046531374701E-2"/>
          <c:w val="0.553725039370079"/>
          <c:h val="0.82933637126980098"/>
        </c:manualLayout>
      </c:layout>
      <c:pieChart>
        <c:varyColors val="1"/>
        <c:ser>
          <c:idx val="0"/>
          <c:order val="0"/>
          <c:tx>
            <c:strRef>
              <c:f>'Purchase Cig Location'!$A$5</c:f>
              <c:strCache>
                <c:ptCount val="1"/>
                <c:pt idx="0">
                  <c:v>Bronx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'Purchase Cig Location'!$B$4:$D$4</c:f>
              <c:strCache>
                <c:ptCount val="3"/>
                <c:pt idx="0">
                  <c:v>Purchased from a Store</c:v>
                </c:pt>
                <c:pt idx="1">
                  <c:v>From Someone</c:v>
                </c:pt>
                <c:pt idx="2">
                  <c:v>Other</c:v>
                </c:pt>
              </c:strCache>
            </c:strRef>
          </c:cat>
          <c:val>
            <c:numRef>
              <c:f>'Purchase Cig Location'!$B$5:$D$5</c:f>
              <c:numCache>
                <c:formatCode>General</c:formatCode>
                <c:ptCount val="3"/>
                <c:pt idx="0">
                  <c:v>35.4</c:v>
                </c:pt>
                <c:pt idx="1">
                  <c:v>31.1</c:v>
                </c:pt>
                <c:pt idx="2">
                  <c:v>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099165354330705"/>
          <c:y val="0.33544998254601699"/>
          <c:w val="0.36159085696812199"/>
          <c:h val="0.19506524015736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76517530263211E-2"/>
          <c:y val="4.9588598984866832E-2"/>
          <c:w val="0.88750099021561812"/>
          <c:h val="0.88154725503792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13.7</c:v>
                </c:pt>
                <c:pt idx="1">
                  <c:v>16.2</c:v>
                </c:pt>
                <c:pt idx="2">
                  <c:v>17.399999999999999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16.899999999999999</c:v>
                </c:pt>
                <c:pt idx="1">
                  <c:v>15.4</c:v>
                </c:pt>
                <c:pt idx="2">
                  <c:v>17.899999999999999</c:v>
                </c:pt>
                <c:pt idx="3">
                  <c:v>17.8</c:v>
                </c:pt>
                <c:pt idx="4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90835712"/>
        <c:axId val="190960384"/>
      </c:barChart>
      <c:catAx>
        <c:axId val="1908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960384"/>
        <c:crosses val="autoZero"/>
        <c:auto val="1"/>
        <c:lblAlgn val="ctr"/>
        <c:lblOffset val="100"/>
        <c:noMultiLvlLbl val="0"/>
      </c:catAx>
      <c:valAx>
        <c:axId val="190960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Youth Current Users of E-Cigarettes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8818949713449803E-2"/>
              <c:y val="0.123490669593852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835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877134910949263"/>
          <c:y val="1.6247930627733043E-2"/>
          <c:w val="0.2397109146985579"/>
          <c:h val="4.919604727508130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021886518667"/>
          <c:y val="4.3259372296289234E-2"/>
          <c:w val="0.58019934952566743"/>
          <c:h val="0.92069115079013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Never smoked</c:v>
                </c:pt>
                <c:pt idx="1">
                  <c:v>Current smoker</c:v>
                </c:pt>
                <c:pt idx="2">
                  <c:v>Former smoker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0.71199999999999997</c:v>
                </c:pt>
                <c:pt idx="1">
                  <c:v>0.14000000000000001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375863452966894"/>
          <c:y val="0.3937043416447944"/>
          <c:w val="0.22739055887675419"/>
          <c:h val="0.1892396653543307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4179464718242"/>
          <c:y val="4.6772633297569997E-2"/>
          <c:w val="0.87862476837969439"/>
          <c:h val="0.72197297493684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6"/>
              <c:layout>
                <c:manualLayout>
                  <c:x val="1.47576589054163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112535190261052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Occasional user</c:v>
                </c:pt>
                <c:pt idx="1">
                  <c:v>Frequent user</c:v>
                </c:pt>
                <c:pt idx="3">
                  <c:v>Male</c:v>
                </c:pt>
                <c:pt idx="4">
                  <c:v>Female</c:v>
                </c:pt>
                <c:pt idx="6">
                  <c:v>Non-Hispanic Black</c:v>
                </c:pt>
                <c:pt idx="7">
                  <c:v>Hispanic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14.1</c:v>
                </c:pt>
                <c:pt idx="1">
                  <c:v>2.8</c:v>
                </c:pt>
                <c:pt idx="3">
                  <c:v>16.399999999999999</c:v>
                </c:pt>
                <c:pt idx="4">
                  <c:v>16.5</c:v>
                </c:pt>
                <c:pt idx="6">
                  <c:v>9.9</c:v>
                </c:pt>
                <c:pt idx="7">
                  <c:v>19.899999999999999</c:v>
                </c:pt>
                <c:pt idx="9">
                  <c:v>15.6</c:v>
                </c:pt>
                <c:pt idx="10">
                  <c:v>16.8</c:v>
                </c:pt>
                <c:pt idx="11">
                  <c:v>18.2</c:v>
                </c:pt>
                <c:pt idx="1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192647168"/>
        <c:axId val="192648704"/>
      </c:barChart>
      <c:catAx>
        <c:axId val="19264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92648704"/>
        <c:crosses val="autoZero"/>
        <c:auto val="1"/>
        <c:lblAlgn val="ctr"/>
        <c:lblOffset val="100"/>
        <c:noMultiLvlLbl val="0"/>
      </c:catAx>
      <c:valAx>
        <c:axId val="192648704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Youth Current Users of Electronic Vapor Products,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92114288007882E-2"/>
              <c:y val="4.41949130009251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264716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346831646046E-2"/>
          <c:y val="3.190785300322669E-2"/>
          <c:w val="0.89061260724762337"/>
          <c:h val="0.895270619348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7"/>
              <c:layout>
                <c:manualLayout>
                  <c:x val="5.7112535190261052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 Black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16.8</c:v>
                </c:pt>
                <c:pt idx="1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 Black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23.1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92778624"/>
        <c:axId val="192780160"/>
      </c:barChart>
      <c:catAx>
        <c:axId val="19277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2780160"/>
        <c:crosses val="autoZero"/>
        <c:auto val="1"/>
        <c:lblAlgn val="ctr"/>
        <c:lblOffset val="100"/>
        <c:noMultiLvlLbl val="0"/>
      </c:catAx>
      <c:valAx>
        <c:axId val="192780160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Youth Current Users of E-Cigarettes,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0576545578861478E-3"/>
              <c:y val="0.11974237746671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2778624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6744989003411257"/>
          <c:y val="3.102390347750757E-2"/>
          <c:w val="0.20632920884889389"/>
          <c:h val="5.20231722182312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7057140623995"/>
          <c:y val="7.1999064060695908E-2"/>
          <c:w val="0.69382810614705426"/>
          <c:h val="0.85852012853459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Occasional user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11.7</c:v>
                </c:pt>
                <c:pt idx="1">
                  <c:v>14.1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Frequent user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2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3069056"/>
        <c:axId val="193030016"/>
      </c:barChart>
      <c:valAx>
        <c:axId val="19303001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aseline="0" dirty="0" smtClean="0"/>
                  <a:t>Percent of Youth who use E-cigarettes in Past 30 Days, Bronx</a:t>
                </a:r>
              </a:p>
            </c:rich>
          </c:tx>
          <c:layout>
            <c:manualLayout>
              <c:xMode val="edge"/>
              <c:yMode val="edge"/>
              <c:x val="1.1153196620317963E-2"/>
              <c:y val="0.142972864279061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069056"/>
        <c:crosses val="autoZero"/>
        <c:crossBetween val="between"/>
        <c:majorUnit val="5"/>
      </c:valAx>
      <c:catAx>
        <c:axId val="1930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03001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36839189152989366"/>
          <c:y val="4.6031782469019164E-2"/>
          <c:w val="0.24626635668997593"/>
          <c:h val="4.6458875253869512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76517530263211E-2"/>
          <c:y val="5.1254146622271478E-2"/>
          <c:w val="0.88750099021561812"/>
          <c:h val="0.8775687459944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61.8</c:v>
                </c:pt>
                <c:pt idx="1">
                  <c:v>62.7</c:v>
                </c:pt>
                <c:pt idx="2">
                  <c:v>53.7</c:v>
                </c:pt>
                <c:pt idx="3">
                  <c:v>56.2</c:v>
                </c:pt>
                <c:pt idx="4">
                  <c:v>76.099999999999994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40.4</c:v>
                </c:pt>
                <c:pt idx="1">
                  <c:v>38.5</c:v>
                </c:pt>
                <c:pt idx="2">
                  <c:v>47.4</c:v>
                </c:pt>
                <c:pt idx="3">
                  <c:v>38</c:v>
                </c:pt>
                <c:pt idx="4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8924544"/>
        <c:axId val="198930432"/>
      </c:barChart>
      <c:catAx>
        <c:axId val="19892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8930432"/>
        <c:crosses val="autoZero"/>
        <c:auto val="1"/>
        <c:lblAlgn val="ctr"/>
        <c:lblOffset val="100"/>
        <c:noMultiLvlLbl val="0"/>
      </c:catAx>
      <c:valAx>
        <c:axId val="19893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Lung Cancer Incidence Rate per 100,000, 2011-2015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8924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699803312215745"/>
          <c:y val="1.6793654907582004E-2"/>
          <c:w val="0.16677789796678064"/>
          <c:h val="5.0848410156590917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76391766818622E-2"/>
          <c:y val="3.3891332374435049E-2"/>
          <c:w val="0.9181391470802992"/>
          <c:h val="0.858366560979775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3.7593984962406013E-3"/>
                  <c:y val="3.027985784722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Sheet1!$A$2:$A$41</c:f>
              <c:numCache>
                <c:formatCode>General</c:formatCode>
                <c:ptCount val="40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82.9</c:v>
                </c:pt>
                <c:pt idx="1">
                  <c:v>90.2</c:v>
                </c:pt>
                <c:pt idx="2">
                  <c:v>102.3</c:v>
                </c:pt>
                <c:pt idx="3">
                  <c:v>93.2</c:v>
                </c:pt>
                <c:pt idx="4">
                  <c:v>95.2</c:v>
                </c:pt>
                <c:pt idx="5">
                  <c:v>87.5</c:v>
                </c:pt>
                <c:pt idx="6">
                  <c:v>88.6</c:v>
                </c:pt>
                <c:pt idx="7">
                  <c:v>92.7</c:v>
                </c:pt>
                <c:pt idx="8">
                  <c:v>97.5</c:v>
                </c:pt>
                <c:pt idx="9">
                  <c:v>91.1</c:v>
                </c:pt>
                <c:pt idx="10">
                  <c:v>96.4</c:v>
                </c:pt>
                <c:pt idx="11">
                  <c:v>92</c:v>
                </c:pt>
                <c:pt idx="12">
                  <c:v>92.1</c:v>
                </c:pt>
                <c:pt idx="13">
                  <c:v>93.9</c:v>
                </c:pt>
                <c:pt idx="14">
                  <c:v>91.9</c:v>
                </c:pt>
                <c:pt idx="15">
                  <c:v>90.5</c:v>
                </c:pt>
                <c:pt idx="16">
                  <c:v>78.900000000000006</c:v>
                </c:pt>
                <c:pt idx="17">
                  <c:v>88.6</c:v>
                </c:pt>
                <c:pt idx="18">
                  <c:v>91.7</c:v>
                </c:pt>
                <c:pt idx="19">
                  <c:v>78.7</c:v>
                </c:pt>
                <c:pt idx="20">
                  <c:v>90</c:v>
                </c:pt>
                <c:pt idx="21">
                  <c:v>72.900000000000006</c:v>
                </c:pt>
                <c:pt idx="22">
                  <c:v>88.1</c:v>
                </c:pt>
                <c:pt idx="23">
                  <c:v>73</c:v>
                </c:pt>
                <c:pt idx="24">
                  <c:v>78.5</c:v>
                </c:pt>
                <c:pt idx="25">
                  <c:v>76.2</c:v>
                </c:pt>
                <c:pt idx="26">
                  <c:v>68.5</c:v>
                </c:pt>
                <c:pt idx="27">
                  <c:v>71.599999999999994</c:v>
                </c:pt>
                <c:pt idx="28">
                  <c:v>73.599999999999994</c:v>
                </c:pt>
                <c:pt idx="29">
                  <c:v>73.400000000000006</c:v>
                </c:pt>
                <c:pt idx="30">
                  <c:v>76.8</c:v>
                </c:pt>
                <c:pt idx="31">
                  <c:v>77.3</c:v>
                </c:pt>
                <c:pt idx="32">
                  <c:v>70.8</c:v>
                </c:pt>
                <c:pt idx="33">
                  <c:v>67.900000000000006</c:v>
                </c:pt>
                <c:pt idx="34">
                  <c:v>67.8</c:v>
                </c:pt>
                <c:pt idx="35">
                  <c:v>72</c:v>
                </c:pt>
                <c:pt idx="36">
                  <c:v>62.4</c:v>
                </c:pt>
                <c:pt idx="37">
                  <c:v>56</c:v>
                </c:pt>
                <c:pt idx="38">
                  <c:v>57.8</c:v>
                </c:pt>
                <c:pt idx="39">
                  <c:v>61.4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5062656641604009E-3"/>
                  <c:y val="1.9269000448237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2.5062656641604009E-3"/>
                  <c:y val="2.8463207712936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Sheet1!$A$2:$A$41</c:f>
              <c:numCache>
                <c:formatCode>General</c:formatCode>
                <c:ptCount val="40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20.9</c:v>
                </c:pt>
                <c:pt idx="1">
                  <c:v>24.4</c:v>
                </c:pt>
                <c:pt idx="2">
                  <c:v>25.4</c:v>
                </c:pt>
                <c:pt idx="3">
                  <c:v>25.7</c:v>
                </c:pt>
                <c:pt idx="4">
                  <c:v>28</c:v>
                </c:pt>
                <c:pt idx="5">
                  <c:v>27</c:v>
                </c:pt>
                <c:pt idx="6">
                  <c:v>30.4</c:v>
                </c:pt>
                <c:pt idx="7">
                  <c:v>38</c:v>
                </c:pt>
                <c:pt idx="8">
                  <c:v>31.9</c:v>
                </c:pt>
                <c:pt idx="9">
                  <c:v>34.1</c:v>
                </c:pt>
                <c:pt idx="10">
                  <c:v>38.700000000000003</c:v>
                </c:pt>
                <c:pt idx="11">
                  <c:v>35.5</c:v>
                </c:pt>
                <c:pt idx="12">
                  <c:v>33.9</c:v>
                </c:pt>
                <c:pt idx="13">
                  <c:v>40.799999999999997</c:v>
                </c:pt>
                <c:pt idx="14">
                  <c:v>38.799999999999997</c:v>
                </c:pt>
                <c:pt idx="15">
                  <c:v>41.2</c:v>
                </c:pt>
                <c:pt idx="16">
                  <c:v>42.5</c:v>
                </c:pt>
                <c:pt idx="17">
                  <c:v>45</c:v>
                </c:pt>
                <c:pt idx="18">
                  <c:v>42</c:v>
                </c:pt>
                <c:pt idx="19">
                  <c:v>43.1</c:v>
                </c:pt>
                <c:pt idx="20">
                  <c:v>40.4</c:v>
                </c:pt>
                <c:pt idx="21">
                  <c:v>44.3</c:v>
                </c:pt>
                <c:pt idx="22">
                  <c:v>44</c:v>
                </c:pt>
                <c:pt idx="23">
                  <c:v>35.4</c:v>
                </c:pt>
                <c:pt idx="24">
                  <c:v>43.1</c:v>
                </c:pt>
                <c:pt idx="25">
                  <c:v>38.6</c:v>
                </c:pt>
                <c:pt idx="26">
                  <c:v>43.2</c:v>
                </c:pt>
                <c:pt idx="27">
                  <c:v>47.3</c:v>
                </c:pt>
                <c:pt idx="28">
                  <c:v>40.200000000000003</c:v>
                </c:pt>
                <c:pt idx="29">
                  <c:v>39.299999999999997</c:v>
                </c:pt>
                <c:pt idx="30">
                  <c:v>39.700000000000003</c:v>
                </c:pt>
                <c:pt idx="31">
                  <c:v>49</c:v>
                </c:pt>
                <c:pt idx="32">
                  <c:v>42.6</c:v>
                </c:pt>
                <c:pt idx="33">
                  <c:v>45.1</c:v>
                </c:pt>
                <c:pt idx="34">
                  <c:v>38.299999999999997</c:v>
                </c:pt>
                <c:pt idx="35">
                  <c:v>42.8</c:v>
                </c:pt>
                <c:pt idx="36">
                  <c:v>41.9</c:v>
                </c:pt>
                <c:pt idx="37">
                  <c:v>38.9</c:v>
                </c:pt>
                <c:pt idx="38">
                  <c:v>43.7</c:v>
                </c:pt>
                <c:pt idx="39">
                  <c:v>34.799999999999997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71072"/>
        <c:axId val="199189248"/>
      </c:lineChart>
      <c:catAx>
        <c:axId val="1991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/>
            </a:pPr>
            <a:endParaRPr lang="en-US"/>
          </a:p>
        </c:txPr>
        <c:crossAx val="199189248"/>
        <c:crosses val="autoZero"/>
        <c:auto val="1"/>
        <c:lblAlgn val="ctr"/>
        <c:lblOffset val="100"/>
        <c:noMultiLvlLbl val="0"/>
      </c:catAx>
      <c:valAx>
        <c:axId val="199189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i="0" baseline="0" dirty="0" smtClean="0">
                    <a:effectLst/>
                  </a:rPr>
                  <a:t>Age-Adjusted Lung Cancer Incidence Rate per 100,000 </a:t>
                </a:r>
                <a:endParaRPr lang="en-US" sz="1200" b="1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171072"/>
        <c:crosses val="autoZero"/>
        <c:crossBetween val="between"/>
        <c:majorUnit val="30"/>
      </c:valAx>
    </c:plotArea>
    <c:legend>
      <c:legendPos val="t"/>
      <c:layout>
        <c:manualLayout>
          <c:xMode val="edge"/>
          <c:yMode val="edge"/>
          <c:x val="0.42089712470151758"/>
          <c:y val="1.6516286098489086E-2"/>
          <c:w val="0.16321828192528565"/>
          <c:h val="4.575678644056502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92466252633863E-2"/>
          <c:y val="1.6116754518787631E-2"/>
          <c:w val="0.90298504149324765"/>
          <c:h val="0.915643170870929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5.4502092805262664E-3"/>
                  <c:y val="-2.7082016653915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39.6</c:v>
                </c:pt>
                <c:pt idx="1">
                  <c:v>44.1</c:v>
                </c:pt>
                <c:pt idx="2">
                  <c:v>39.6</c:v>
                </c:pt>
                <c:pt idx="3">
                  <c:v>43.7</c:v>
                </c:pt>
                <c:pt idx="4">
                  <c:v>38.5</c:v>
                </c:pt>
                <c:pt idx="5">
                  <c:v>39.5</c:v>
                </c:pt>
                <c:pt idx="6">
                  <c:v>36.200000000000003</c:v>
                </c:pt>
                <c:pt idx="7">
                  <c:v>38.1</c:v>
                </c:pt>
                <c:pt idx="8">
                  <c:v>38.4</c:v>
                </c:pt>
                <c:pt idx="9">
                  <c:v>36.5</c:v>
                </c:pt>
                <c:pt idx="10" formatCode="0.0">
                  <c:v>36</c:v>
                </c:pt>
                <c:pt idx="11" formatCode="0.0">
                  <c:v>35</c:v>
                </c:pt>
                <c:pt idx="12">
                  <c:v>35.4</c:v>
                </c:pt>
                <c:pt idx="13">
                  <c:v>30.7</c:v>
                </c:pt>
                <c:pt idx="14">
                  <c:v>29.6</c:v>
                </c:pt>
                <c:pt idx="15">
                  <c:v>30.4</c:v>
                </c:pt>
                <c:pt idx="16">
                  <c:v>29.3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marker>
            <c:symbol val="square"/>
            <c:size val="7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39.299999999999997</c:v>
                </c:pt>
                <c:pt idx="1">
                  <c:v>36.6</c:v>
                </c:pt>
                <c:pt idx="2">
                  <c:v>38.1</c:v>
                </c:pt>
                <c:pt idx="3">
                  <c:v>35.9</c:v>
                </c:pt>
                <c:pt idx="4" formatCode="0.0">
                  <c:v>35</c:v>
                </c:pt>
                <c:pt idx="5">
                  <c:v>32.299999999999997</c:v>
                </c:pt>
                <c:pt idx="6">
                  <c:v>31.5</c:v>
                </c:pt>
                <c:pt idx="7">
                  <c:v>34.799999999999997</c:v>
                </c:pt>
                <c:pt idx="8">
                  <c:v>33.700000000000003</c:v>
                </c:pt>
                <c:pt idx="9">
                  <c:v>31.4</c:v>
                </c:pt>
                <c:pt idx="10">
                  <c:v>34.200000000000003</c:v>
                </c:pt>
                <c:pt idx="11">
                  <c:v>33.700000000000003</c:v>
                </c:pt>
                <c:pt idx="12">
                  <c:v>34.799999999999997</c:v>
                </c:pt>
                <c:pt idx="13">
                  <c:v>33.200000000000003</c:v>
                </c:pt>
                <c:pt idx="14">
                  <c:v>29.6</c:v>
                </c:pt>
                <c:pt idx="15">
                  <c:v>27.6</c:v>
                </c:pt>
                <c:pt idx="16">
                  <c:v>25.6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3.5426360323420565E-2"/>
                  <c:y val="-4.061982656933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0876569603946807E-3"/>
                  <c:y val="1.083195375182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40.700000000000003</c:v>
                </c:pt>
                <c:pt idx="1">
                  <c:v>43.9</c:v>
                </c:pt>
                <c:pt idx="2">
                  <c:v>40.799999999999997</c:v>
                </c:pt>
                <c:pt idx="3">
                  <c:v>41.4</c:v>
                </c:pt>
                <c:pt idx="4">
                  <c:v>36.4</c:v>
                </c:pt>
                <c:pt idx="5">
                  <c:v>40.299999999999997</c:v>
                </c:pt>
                <c:pt idx="6">
                  <c:v>33.4</c:v>
                </c:pt>
                <c:pt idx="7">
                  <c:v>35.9</c:v>
                </c:pt>
                <c:pt idx="8">
                  <c:v>37.9</c:v>
                </c:pt>
                <c:pt idx="9">
                  <c:v>33.6</c:v>
                </c:pt>
                <c:pt idx="10">
                  <c:v>34.799999999999997</c:v>
                </c:pt>
                <c:pt idx="11">
                  <c:v>30.6</c:v>
                </c:pt>
                <c:pt idx="12">
                  <c:v>30.2</c:v>
                </c:pt>
                <c:pt idx="13">
                  <c:v>32.6</c:v>
                </c:pt>
                <c:pt idx="14">
                  <c:v>28.2</c:v>
                </c:pt>
                <c:pt idx="15">
                  <c:v>28.4</c:v>
                </c:pt>
                <c:pt idx="16">
                  <c:v>25.5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5426467611004833E-2"/>
                  <c:y val="4.061982656933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9.5378662409209228E-3"/>
                  <c:y val="3.7911838131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38.200000000000003</c:v>
                </c:pt>
                <c:pt idx="1">
                  <c:v>37.6</c:v>
                </c:pt>
                <c:pt idx="2">
                  <c:v>35.799999999999997</c:v>
                </c:pt>
                <c:pt idx="3">
                  <c:v>34.6</c:v>
                </c:pt>
                <c:pt idx="4">
                  <c:v>34.9</c:v>
                </c:pt>
                <c:pt idx="5">
                  <c:v>32.700000000000003</c:v>
                </c:pt>
                <c:pt idx="6">
                  <c:v>34.200000000000003</c:v>
                </c:pt>
                <c:pt idx="7">
                  <c:v>33.200000000000003</c:v>
                </c:pt>
                <c:pt idx="8">
                  <c:v>30.9</c:v>
                </c:pt>
                <c:pt idx="9">
                  <c:v>30.8</c:v>
                </c:pt>
                <c:pt idx="10">
                  <c:v>31.3</c:v>
                </c:pt>
                <c:pt idx="11" formatCode="0.0">
                  <c:v>31</c:v>
                </c:pt>
                <c:pt idx="12">
                  <c:v>30.1</c:v>
                </c:pt>
                <c:pt idx="13">
                  <c:v>29.4</c:v>
                </c:pt>
                <c:pt idx="14">
                  <c:v>26.4</c:v>
                </c:pt>
                <c:pt idx="15">
                  <c:v>25.9</c:v>
                </c:pt>
                <c:pt idx="16">
                  <c:v>23.7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tar"/>
            <c:size val="7"/>
          </c:marker>
          <c:dLbls>
            <c:dLbl>
              <c:idx val="0"/>
              <c:layout>
                <c:manualLayout>
                  <c:x val="-2.7251046402631193E-2"/>
                  <c:y val="-3.2495861255466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 formatCode="0.0">
                  <c:v>54</c:v>
                </c:pt>
                <c:pt idx="1">
                  <c:v>52.5</c:v>
                </c:pt>
                <c:pt idx="2">
                  <c:v>56</c:v>
                </c:pt>
                <c:pt idx="3">
                  <c:v>52.1</c:v>
                </c:pt>
                <c:pt idx="4">
                  <c:v>54.4</c:v>
                </c:pt>
                <c:pt idx="5">
                  <c:v>52.3</c:v>
                </c:pt>
                <c:pt idx="6">
                  <c:v>56.7</c:v>
                </c:pt>
                <c:pt idx="7">
                  <c:v>47.1</c:v>
                </c:pt>
                <c:pt idx="8">
                  <c:v>46.4</c:v>
                </c:pt>
                <c:pt idx="9">
                  <c:v>48.4</c:v>
                </c:pt>
                <c:pt idx="10">
                  <c:v>49.7</c:v>
                </c:pt>
                <c:pt idx="11">
                  <c:v>44.3</c:v>
                </c:pt>
                <c:pt idx="12">
                  <c:v>39.1</c:v>
                </c:pt>
                <c:pt idx="13">
                  <c:v>46.8</c:v>
                </c:pt>
                <c:pt idx="14">
                  <c:v>37.200000000000003</c:v>
                </c:pt>
                <c:pt idx="15">
                  <c:v>42.2</c:v>
                </c:pt>
                <c:pt idx="16">
                  <c:v>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56640"/>
        <c:axId val="199458176"/>
      </c:lineChart>
      <c:catAx>
        <c:axId val="1994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458176"/>
        <c:crosses val="autoZero"/>
        <c:auto val="1"/>
        <c:lblAlgn val="ctr"/>
        <c:lblOffset val="100"/>
        <c:noMultiLvlLbl val="0"/>
      </c:catAx>
      <c:valAx>
        <c:axId val="199458176"/>
        <c:scaling>
          <c:orientation val="minMax"/>
          <c:max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Rate of Lung Cancer Mortality per 100,000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45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144226377661091"/>
          <c:y val="1.8149704533838244E-2"/>
          <c:w val="0.56621494659814142"/>
          <c:h val="4.764769440844173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27119288018778E-2"/>
          <c:y val="9.0595499628275886E-2"/>
          <c:w val="0.88948537729047839"/>
          <c:h val="0.7273161522429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Male</c:v>
                </c:pt>
                <c:pt idx="1">
                  <c:v>Female</c:v>
                </c:pt>
                <c:pt idx="3">
                  <c:v>45-54</c:v>
                </c:pt>
                <c:pt idx="4">
                  <c:v>44-64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39.1</c:v>
                </c:pt>
                <c:pt idx="1">
                  <c:v>22.7</c:v>
                </c:pt>
                <c:pt idx="3">
                  <c:v>15.4</c:v>
                </c:pt>
                <c:pt idx="4">
                  <c:v>55.8</c:v>
                </c:pt>
                <c:pt idx="5">
                  <c:v>135.9</c:v>
                </c:pt>
                <c:pt idx="6">
                  <c:v>198.9</c:v>
                </c:pt>
                <c:pt idx="7">
                  <c:v>247.5</c:v>
                </c:pt>
                <c:pt idx="9">
                  <c:v>32.200000000000003</c:v>
                </c:pt>
                <c:pt idx="10">
                  <c:v>34.799999999999997</c:v>
                </c:pt>
                <c:pt idx="11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9574656"/>
        <c:axId val="199576192"/>
      </c:barChart>
      <c:catAx>
        <c:axId val="1995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576192"/>
        <c:crosses val="autoZero"/>
        <c:auto val="1"/>
        <c:lblAlgn val="ctr"/>
        <c:lblOffset val="100"/>
        <c:noMultiLvlLbl val="0"/>
      </c:catAx>
      <c:valAx>
        <c:axId val="199576192"/>
        <c:scaling>
          <c:orientation val="minMax"/>
          <c:max val="2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Rate of Lung Cancer Mortality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7194029204126295E-2"/>
              <c:y val="6.458338874190665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57465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93925136336893E-2"/>
          <c:y val="1.6819456369119114E-2"/>
          <c:w val="0.880721723971438"/>
          <c:h val="0.91541740837443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9158059873206063E-2"/>
                  <c:y val="2.931161965477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54.9</c:v>
                </c:pt>
                <c:pt idx="1">
                  <c:v>64.2</c:v>
                </c:pt>
                <c:pt idx="2">
                  <c:v>53.9</c:v>
                </c:pt>
                <c:pt idx="3">
                  <c:v>58.3</c:v>
                </c:pt>
                <c:pt idx="4">
                  <c:v>54</c:v>
                </c:pt>
                <c:pt idx="5">
                  <c:v>52.6</c:v>
                </c:pt>
                <c:pt idx="6">
                  <c:v>49</c:v>
                </c:pt>
                <c:pt idx="7">
                  <c:v>54</c:v>
                </c:pt>
                <c:pt idx="8">
                  <c:v>52.7</c:v>
                </c:pt>
                <c:pt idx="9">
                  <c:v>49.3</c:v>
                </c:pt>
                <c:pt idx="10">
                  <c:v>49</c:v>
                </c:pt>
                <c:pt idx="11">
                  <c:v>50.4</c:v>
                </c:pt>
                <c:pt idx="12">
                  <c:v>49.7</c:v>
                </c:pt>
                <c:pt idx="13">
                  <c:v>42.1</c:v>
                </c:pt>
                <c:pt idx="14">
                  <c:v>36</c:v>
                </c:pt>
                <c:pt idx="15">
                  <c:v>41.4</c:v>
                </c:pt>
                <c:pt idx="16">
                  <c:v>39.1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9158059873206063E-2"/>
                  <c:y val="3.578535417752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29.5</c:v>
                </c:pt>
                <c:pt idx="1">
                  <c:v>31.4</c:v>
                </c:pt>
                <c:pt idx="2">
                  <c:v>30.4</c:v>
                </c:pt>
                <c:pt idx="3">
                  <c:v>34.6</c:v>
                </c:pt>
                <c:pt idx="4">
                  <c:v>28.9</c:v>
                </c:pt>
                <c:pt idx="5">
                  <c:v>32</c:v>
                </c:pt>
                <c:pt idx="6">
                  <c:v>28</c:v>
                </c:pt>
                <c:pt idx="7">
                  <c:v>27.9</c:v>
                </c:pt>
                <c:pt idx="8">
                  <c:v>29.7</c:v>
                </c:pt>
                <c:pt idx="9">
                  <c:v>38.299999999999997</c:v>
                </c:pt>
                <c:pt idx="10">
                  <c:v>28.1</c:v>
                </c:pt>
                <c:pt idx="11">
                  <c:v>25.4</c:v>
                </c:pt>
                <c:pt idx="12">
                  <c:v>26.5</c:v>
                </c:pt>
                <c:pt idx="13">
                  <c:v>22.9</c:v>
                </c:pt>
                <c:pt idx="14">
                  <c:v>25.3</c:v>
                </c:pt>
                <c:pt idx="15">
                  <c:v>23.4</c:v>
                </c:pt>
                <c:pt idx="16">
                  <c:v>22.7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85632"/>
        <c:axId val="199687168"/>
      </c:lineChart>
      <c:catAx>
        <c:axId val="1996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687168"/>
        <c:crosses val="autoZero"/>
        <c:auto val="1"/>
        <c:lblAlgn val="ctr"/>
        <c:lblOffset val="100"/>
        <c:noMultiLvlLbl val="0"/>
      </c:catAx>
      <c:valAx>
        <c:axId val="199687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Rate of Lung Cancer Mortality Rate per 100,000, by sex, Bronx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7474179619618179E-3"/>
              <c:y val="9.165179054760064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6856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76805275373641E-2"/>
          <c:y val="3.280761254445002E-2"/>
          <c:w val="0.89557167957311123"/>
          <c:h val="0.89942925219910586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233682566538687E-2"/>
                  <c:y val="3.197631235066186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1789874406195092E-2"/>
                  <c:y val="2.6646926958884841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 formatCode="0.0">
                  <c:v>44</c:v>
                </c:pt>
                <c:pt idx="1">
                  <c:v>58.7</c:v>
                </c:pt>
                <c:pt idx="2">
                  <c:v>47.9</c:v>
                </c:pt>
                <c:pt idx="3">
                  <c:v>62.6</c:v>
                </c:pt>
                <c:pt idx="4">
                  <c:v>50.1</c:v>
                </c:pt>
                <c:pt idx="5" formatCode="0.0">
                  <c:v>51</c:v>
                </c:pt>
                <c:pt idx="6">
                  <c:v>48.4</c:v>
                </c:pt>
                <c:pt idx="7">
                  <c:v>56.2</c:v>
                </c:pt>
                <c:pt idx="8">
                  <c:v>55.9</c:v>
                </c:pt>
                <c:pt idx="9">
                  <c:v>55.5</c:v>
                </c:pt>
                <c:pt idx="10">
                  <c:v>55.3</c:v>
                </c:pt>
                <c:pt idx="11">
                  <c:v>49.1</c:v>
                </c:pt>
                <c:pt idx="12">
                  <c:v>50.2</c:v>
                </c:pt>
                <c:pt idx="13">
                  <c:v>42.9</c:v>
                </c:pt>
                <c:pt idx="14">
                  <c:v>44.3</c:v>
                </c:pt>
                <c:pt idx="15">
                  <c:v>40.700000000000003</c:v>
                </c:pt>
                <c:pt idx="16">
                  <c:v>32.200000000000003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7582807314374959E-2"/>
                  <c:y val="-3.464100504655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90633608815427E-2"/>
                  <c:y val="-3.9970390438327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49.2</c:v>
                </c:pt>
                <c:pt idx="1">
                  <c:v>49.7</c:v>
                </c:pt>
                <c:pt idx="2">
                  <c:v>44.4</c:v>
                </c:pt>
                <c:pt idx="3">
                  <c:v>49.1</c:v>
                </c:pt>
                <c:pt idx="4">
                  <c:v>45.1</c:v>
                </c:pt>
                <c:pt idx="5">
                  <c:v>46.7</c:v>
                </c:pt>
                <c:pt idx="6">
                  <c:v>46.7</c:v>
                </c:pt>
                <c:pt idx="7">
                  <c:v>43.1</c:v>
                </c:pt>
                <c:pt idx="8">
                  <c:v>41.7</c:v>
                </c:pt>
                <c:pt idx="9" formatCode="0.0">
                  <c:v>41</c:v>
                </c:pt>
                <c:pt idx="10">
                  <c:v>39.700000000000003</c:v>
                </c:pt>
                <c:pt idx="11">
                  <c:v>37.1</c:v>
                </c:pt>
                <c:pt idx="12">
                  <c:v>42.8</c:v>
                </c:pt>
                <c:pt idx="13">
                  <c:v>34.799999999999997</c:v>
                </c:pt>
                <c:pt idx="14">
                  <c:v>36.9</c:v>
                </c:pt>
                <c:pt idx="15">
                  <c:v>34.299999999999997</c:v>
                </c:pt>
                <c:pt idx="16">
                  <c:v>34.799999999999997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7582855109213047E-2"/>
                  <c:y val="-3.730569774243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90633608815427E-2"/>
                  <c:y val="3.730569774243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23.4</c:v>
                </c:pt>
                <c:pt idx="1">
                  <c:v>25.7</c:v>
                </c:pt>
                <c:pt idx="2">
                  <c:v>27.5</c:v>
                </c:pt>
                <c:pt idx="3">
                  <c:v>27.1</c:v>
                </c:pt>
                <c:pt idx="4">
                  <c:v>24.1</c:v>
                </c:pt>
                <c:pt idx="5">
                  <c:v>25.7</c:v>
                </c:pt>
                <c:pt idx="6">
                  <c:v>21.4</c:v>
                </c:pt>
                <c:pt idx="7">
                  <c:v>24.8</c:v>
                </c:pt>
                <c:pt idx="8">
                  <c:v>26.3</c:v>
                </c:pt>
                <c:pt idx="9">
                  <c:v>24.1</c:v>
                </c:pt>
                <c:pt idx="10">
                  <c:v>23.7</c:v>
                </c:pt>
                <c:pt idx="11">
                  <c:v>23.9</c:v>
                </c:pt>
                <c:pt idx="12">
                  <c:v>22.1</c:v>
                </c:pt>
                <c:pt idx="13">
                  <c:v>22.3</c:v>
                </c:pt>
                <c:pt idx="14">
                  <c:v>20.100000000000001</c:v>
                </c:pt>
                <c:pt idx="15">
                  <c:v>21.1</c:v>
                </c:pt>
                <c:pt idx="16">
                  <c:v>22.5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79680"/>
        <c:axId val="200692480"/>
      </c:lineChart>
      <c:catAx>
        <c:axId val="1998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0692480"/>
        <c:crosses val="autoZero"/>
        <c:auto val="1"/>
        <c:lblAlgn val="ctr"/>
        <c:lblOffset val="100"/>
        <c:noMultiLvlLbl val="0"/>
      </c:catAx>
      <c:valAx>
        <c:axId val="200692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Rate of Lung Cancer Mortality per 100,000, Bronx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98796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Bronchitis and Bronchiectasis</c:v>
                </c:pt>
                <c:pt idx="1">
                  <c:v>Emphysema</c:v>
                </c:pt>
                <c:pt idx="2">
                  <c:v>Chronic obstructive pulmonary disease</c:v>
                </c:pt>
                <c:pt idx="3">
                  <c:v>Asthma (including Status Asthmaticus)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1.7560975609756099E-2</c:v>
                </c:pt>
                <c:pt idx="1">
                  <c:v>3.2195121951219513E-2</c:v>
                </c:pt>
                <c:pt idx="2">
                  <c:v>0.80097560975609761</c:v>
                </c:pt>
                <c:pt idx="3">
                  <c:v>0.14926829268292682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66110218421804"/>
          <c:y val="0.31616338603898364"/>
          <c:w val="0.32296145538890975"/>
          <c:h val="0.3368096320351115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021886518667"/>
          <c:y val="4.3259372296289234E-2"/>
          <c:w val="0.58019934952566743"/>
          <c:h val="0.92069115079013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Never smoked</c:v>
                </c:pt>
                <c:pt idx="1">
                  <c:v>Current smoker</c:v>
                </c:pt>
                <c:pt idx="2">
                  <c:v>Former smoker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481604314976378"/>
          <c:y val="0.3937043416447944"/>
          <c:w val="0.24751138948154094"/>
          <c:h val="0.1892396653543307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09879376424017"/>
          <c:y val="4.5379787491226779E-2"/>
          <c:w val="0.87197596009276535"/>
          <c:h val="0.875292845593498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3240992186147733E-2"/>
                  <c:y val="-3.078836733056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27.7</c:v>
                </c:pt>
                <c:pt idx="1">
                  <c:v>28.3</c:v>
                </c:pt>
                <c:pt idx="2">
                  <c:v>26.1</c:v>
                </c:pt>
                <c:pt idx="3">
                  <c:v>29.4</c:v>
                </c:pt>
                <c:pt idx="4">
                  <c:v>29.3</c:v>
                </c:pt>
                <c:pt idx="5">
                  <c:v>26.9</c:v>
                </c:pt>
                <c:pt idx="6">
                  <c:v>24.4</c:v>
                </c:pt>
                <c:pt idx="7">
                  <c:v>23.6</c:v>
                </c:pt>
                <c:pt idx="8">
                  <c:v>24.6</c:v>
                </c:pt>
                <c:pt idx="9">
                  <c:v>27</c:v>
                </c:pt>
                <c:pt idx="10">
                  <c:v>30</c:v>
                </c:pt>
                <c:pt idx="11">
                  <c:v>27.2</c:v>
                </c:pt>
                <c:pt idx="12">
                  <c:v>23.6</c:v>
                </c:pt>
                <c:pt idx="13">
                  <c:v>27.8</c:v>
                </c:pt>
                <c:pt idx="14">
                  <c:v>24.6</c:v>
                </c:pt>
                <c:pt idx="15">
                  <c:v>26.9</c:v>
                </c:pt>
                <c:pt idx="16">
                  <c:v>23.7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3.3240992186147733E-2"/>
                  <c:y val="3.3587309815164008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19.3</c:v>
                </c:pt>
                <c:pt idx="1">
                  <c:v>20.7</c:v>
                </c:pt>
                <c:pt idx="2">
                  <c:v>20.3</c:v>
                </c:pt>
                <c:pt idx="3">
                  <c:v>20.2</c:v>
                </c:pt>
                <c:pt idx="4">
                  <c:v>20.100000000000001</c:v>
                </c:pt>
                <c:pt idx="5">
                  <c:v>18.100000000000001</c:v>
                </c:pt>
                <c:pt idx="6">
                  <c:v>16</c:v>
                </c:pt>
                <c:pt idx="7">
                  <c:v>16.600000000000001</c:v>
                </c:pt>
                <c:pt idx="8">
                  <c:v>18.399999999999999</c:v>
                </c:pt>
                <c:pt idx="9">
                  <c:v>14.7</c:v>
                </c:pt>
                <c:pt idx="10">
                  <c:v>19.2</c:v>
                </c:pt>
                <c:pt idx="11">
                  <c:v>19.899999999999999</c:v>
                </c:pt>
                <c:pt idx="12">
                  <c:v>18.8</c:v>
                </c:pt>
                <c:pt idx="13">
                  <c:v>20.399999999999999</c:v>
                </c:pt>
                <c:pt idx="14">
                  <c:v>18.899999999999999</c:v>
                </c:pt>
                <c:pt idx="15">
                  <c:v>17.100000000000001</c:v>
                </c:pt>
                <c:pt idx="16">
                  <c:v>16.2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3.3240947634525703E-2"/>
                  <c:y val="-4.261963339886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2.798942484597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20.2</c:v>
                </c:pt>
                <c:pt idx="1">
                  <c:v>24.9</c:v>
                </c:pt>
                <c:pt idx="2">
                  <c:v>22.7</c:v>
                </c:pt>
                <c:pt idx="3">
                  <c:v>21.3</c:v>
                </c:pt>
                <c:pt idx="4">
                  <c:v>22.2</c:v>
                </c:pt>
                <c:pt idx="5">
                  <c:v>22.5</c:v>
                </c:pt>
                <c:pt idx="6">
                  <c:v>18.600000000000001</c:v>
                </c:pt>
                <c:pt idx="7">
                  <c:v>16.5</c:v>
                </c:pt>
                <c:pt idx="8">
                  <c:v>22</c:v>
                </c:pt>
                <c:pt idx="9">
                  <c:v>19.2</c:v>
                </c:pt>
                <c:pt idx="10">
                  <c:v>19.8</c:v>
                </c:pt>
                <c:pt idx="11">
                  <c:v>19.2</c:v>
                </c:pt>
                <c:pt idx="12">
                  <c:v>18.2</c:v>
                </c:pt>
                <c:pt idx="13">
                  <c:v>18.100000000000001</c:v>
                </c:pt>
                <c:pt idx="14">
                  <c:v>19.8</c:v>
                </c:pt>
                <c:pt idx="15">
                  <c:v>18.7</c:v>
                </c:pt>
                <c:pt idx="16">
                  <c:v>15.3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6"/>
              <c:layout>
                <c:manualLayout>
                  <c:x val="0"/>
                  <c:y val="-5.5978849691940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0.0</c:formatCode>
                <c:ptCount val="17"/>
                <c:pt idx="0">
                  <c:v>19.8</c:v>
                </c:pt>
                <c:pt idx="1">
                  <c:v>19.100000000000001</c:v>
                </c:pt>
                <c:pt idx="2">
                  <c:v>19.7</c:v>
                </c:pt>
                <c:pt idx="3">
                  <c:v>18.600000000000001</c:v>
                </c:pt>
                <c:pt idx="4">
                  <c:v>18.5</c:v>
                </c:pt>
                <c:pt idx="5">
                  <c:v>17.5</c:v>
                </c:pt>
                <c:pt idx="6">
                  <c:v>17.2</c:v>
                </c:pt>
                <c:pt idx="7">
                  <c:v>17.399999999999999</c:v>
                </c:pt>
                <c:pt idx="8">
                  <c:v>19.7</c:v>
                </c:pt>
                <c:pt idx="9">
                  <c:v>17.7</c:v>
                </c:pt>
                <c:pt idx="10">
                  <c:v>17.7</c:v>
                </c:pt>
                <c:pt idx="11">
                  <c:v>20.399999999999999</c:v>
                </c:pt>
                <c:pt idx="12">
                  <c:v>18</c:v>
                </c:pt>
                <c:pt idx="13">
                  <c:v>19.3</c:v>
                </c:pt>
                <c:pt idx="14">
                  <c:v>19.600000000000001</c:v>
                </c:pt>
                <c:pt idx="15">
                  <c:v>17.8</c:v>
                </c:pt>
                <c:pt idx="16">
                  <c:v>16.7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tar"/>
            <c:size val="7"/>
          </c:marker>
          <c:dLbls>
            <c:dLbl>
              <c:idx val="0"/>
              <c:layout>
                <c:manualLayout>
                  <c:x val="-2.4569429007152675E-2"/>
                  <c:y val="-2.519048236137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0.0</c:formatCode>
                <c:ptCount val="17"/>
                <c:pt idx="0">
                  <c:v>35.299999999999997</c:v>
                </c:pt>
                <c:pt idx="1">
                  <c:v>32.1</c:v>
                </c:pt>
                <c:pt idx="2">
                  <c:v>39.700000000000003</c:v>
                </c:pt>
                <c:pt idx="3">
                  <c:v>35.5</c:v>
                </c:pt>
                <c:pt idx="4">
                  <c:v>34.299999999999997</c:v>
                </c:pt>
                <c:pt idx="5">
                  <c:v>27.7</c:v>
                </c:pt>
                <c:pt idx="6">
                  <c:v>23.7</c:v>
                </c:pt>
                <c:pt idx="7">
                  <c:v>27.4</c:v>
                </c:pt>
                <c:pt idx="8">
                  <c:v>22.9</c:v>
                </c:pt>
                <c:pt idx="9">
                  <c:v>28.6</c:v>
                </c:pt>
                <c:pt idx="10">
                  <c:v>30</c:v>
                </c:pt>
                <c:pt idx="11">
                  <c:v>30.4</c:v>
                </c:pt>
                <c:pt idx="12">
                  <c:v>29.9</c:v>
                </c:pt>
                <c:pt idx="13">
                  <c:v>33.5</c:v>
                </c:pt>
                <c:pt idx="14">
                  <c:v>30</c:v>
                </c:pt>
                <c:pt idx="15">
                  <c:v>25.6</c:v>
                </c:pt>
                <c:pt idx="16">
                  <c:v>29.1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11968"/>
        <c:axId val="201454720"/>
      </c:lineChart>
      <c:catAx>
        <c:axId val="2014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201454720"/>
        <c:crosses val="autoZero"/>
        <c:auto val="1"/>
        <c:lblAlgn val="ctr"/>
        <c:lblOffset val="100"/>
        <c:noMultiLvlLbl val="0"/>
      </c:catAx>
      <c:valAx>
        <c:axId val="201454720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 Adjusted Rate of Chronic Lower Respiratory Disease Related Mortality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1821977831283486E-2"/>
              <c:y val="0.131330874022005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141196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565050649660528"/>
          <c:y val="1.5112052298013637E-2"/>
          <c:w val="0.57238931910370705"/>
          <c:h val="4.575679551509192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6929146172412"/>
          <c:y val="5.0407618472924132E-2"/>
          <c:w val="0.87493286891153477"/>
          <c:h val="0.879590855612979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4569431803155024E-2"/>
                  <c:y val="3.578528654672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34.9</c:v>
                </c:pt>
                <c:pt idx="1">
                  <c:v>38.9</c:v>
                </c:pt>
                <c:pt idx="2">
                  <c:v>32.700000000000003</c:v>
                </c:pt>
                <c:pt idx="3">
                  <c:v>38.5</c:v>
                </c:pt>
                <c:pt idx="4">
                  <c:v>34.6</c:v>
                </c:pt>
                <c:pt idx="5">
                  <c:v>32.200000000000003</c:v>
                </c:pt>
                <c:pt idx="6">
                  <c:v>29.6</c:v>
                </c:pt>
                <c:pt idx="7">
                  <c:v>31.5</c:v>
                </c:pt>
                <c:pt idx="8">
                  <c:v>29.8</c:v>
                </c:pt>
                <c:pt idx="9">
                  <c:v>28.3</c:v>
                </c:pt>
                <c:pt idx="10">
                  <c:v>36.4</c:v>
                </c:pt>
                <c:pt idx="11">
                  <c:v>35.799999999999997</c:v>
                </c:pt>
                <c:pt idx="12">
                  <c:v>29.9</c:v>
                </c:pt>
                <c:pt idx="13">
                  <c:v>31.5</c:v>
                </c:pt>
                <c:pt idx="14">
                  <c:v>27.2</c:v>
                </c:pt>
                <c:pt idx="15">
                  <c:v>33.1</c:v>
                </c:pt>
                <c:pt idx="16">
                  <c:v>26.4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569431803155024E-2"/>
                  <c:y val="-2.75271434974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24.1</c:v>
                </c:pt>
                <c:pt idx="1">
                  <c:v>22.2</c:v>
                </c:pt>
                <c:pt idx="2">
                  <c:v>22.6</c:v>
                </c:pt>
                <c:pt idx="3">
                  <c:v>24.4</c:v>
                </c:pt>
                <c:pt idx="4">
                  <c:v>27</c:v>
                </c:pt>
                <c:pt idx="5">
                  <c:v>24.1</c:v>
                </c:pt>
                <c:pt idx="6">
                  <c:v>21.2</c:v>
                </c:pt>
                <c:pt idx="7">
                  <c:v>19.3</c:v>
                </c:pt>
                <c:pt idx="8">
                  <c:v>21.1</c:v>
                </c:pt>
                <c:pt idx="9">
                  <c:v>25.8</c:v>
                </c:pt>
                <c:pt idx="10">
                  <c:v>25.6</c:v>
                </c:pt>
                <c:pt idx="11">
                  <c:v>22.4</c:v>
                </c:pt>
                <c:pt idx="12">
                  <c:v>19.5</c:v>
                </c:pt>
                <c:pt idx="13">
                  <c:v>25.9</c:v>
                </c:pt>
                <c:pt idx="14">
                  <c:v>22.7</c:v>
                </c:pt>
                <c:pt idx="15">
                  <c:v>23.5</c:v>
                </c:pt>
                <c:pt idx="16">
                  <c:v>21.7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49568"/>
        <c:axId val="201951104"/>
      </c:lineChart>
      <c:catAx>
        <c:axId val="2019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201951104"/>
        <c:crosses val="autoZero"/>
        <c:auto val="1"/>
        <c:lblAlgn val="ctr"/>
        <c:lblOffset val="100"/>
        <c:noMultiLvlLbl val="0"/>
      </c:catAx>
      <c:valAx>
        <c:axId val="201951104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 Adjusted Rate of Chronic Lower Respiratory Disease Related Mortality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64405405447373E-2"/>
              <c:y val="0.1164888019533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194956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40732396667843362"/>
          <c:y val="1.6516286098489086E-2"/>
          <c:w val="0.18824258803173929"/>
          <c:h val="5.000858326679134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321270478448"/>
          <c:y val="3.0180424527296097E-2"/>
          <c:w val="0.86627309714281653"/>
          <c:h val="0.71641838464011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Male</c:v>
                </c:pt>
                <c:pt idx="1">
                  <c:v>Female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26.4</c:v>
                </c:pt>
                <c:pt idx="1">
                  <c:v>21.7</c:v>
                </c:pt>
                <c:pt idx="3">
                  <c:v>10.08</c:v>
                </c:pt>
                <c:pt idx="4">
                  <c:v>33.4</c:v>
                </c:pt>
                <c:pt idx="5">
                  <c:v>59.7</c:v>
                </c:pt>
                <c:pt idx="6">
                  <c:v>179.2</c:v>
                </c:pt>
                <c:pt idx="7">
                  <c:v>373.5</c:v>
                </c:pt>
                <c:pt idx="9">
                  <c:v>32.700000000000003</c:v>
                </c:pt>
                <c:pt idx="10">
                  <c:v>24.2</c:v>
                </c:pt>
                <c:pt idx="11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02152192"/>
        <c:axId val="202166272"/>
      </c:barChart>
      <c:catAx>
        <c:axId val="2021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2166272"/>
        <c:crosses val="autoZero"/>
        <c:auto val="1"/>
        <c:lblAlgn val="ctr"/>
        <c:lblOffset val="100"/>
        <c:noMultiLvlLbl val="0"/>
      </c:catAx>
      <c:valAx>
        <c:axId val="202166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Chronic Lower Respiratory Disease Related Mortality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0542942121038287E-2"/>
              <c:y val="2.26277146537482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21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5969011782794"/>
          <c:y val="3.4460491714689477E-2"/>
          <c:w val="0.88334553579143082"/>
          <c:h val="0.85598801788149581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0948376852825973E-2"/>
                  <c:y val="-2.324232145853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497192704734029E-3"/>
                  <c:y val="-3.078836733056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34.5</c:v>
                </c:pt>
                <c:pt idx="1">
                  <c:v>32.200000000000003</c:v>
                </c:pt>
                <c:pt idx="2">
                  <c:v>31.7</c:v>
                </c:pt>
                <c:pt idx="3">
                  <c:v>32.700000000000003</c:v>
                </c:pt>
                <c:pt idx="4">
                  <c:v>33.799999999999997</c:v>
                </c:pt>
                <c:pt idx="5">
                  <c:v>36.9</c:v>
                </c:pt>
                <c:pt idx="6">
                  <c:v>25.4</c:v>
                </c:pt>
                <c:pt idx="7">
                  <c:v>33.799999999999997</c:v>
                </c:pt>
                <c:pt idx="8">
                  <c:v>30</c:v>
                </c:pt>
                <c:pt idx="9">
                  <c:v>38.200000000000003</c:v>
                </c:pt>
                <c:pt idx="10">
                  <c:v>39</c:v>
                </c:pt>
                <c:pt idx="11">
                  <c:v>34.6</c:v>
                </c:pt>
                <c:pt idx="12">
                  <c:v>28.2</c:v>
                </c:pt>
                <c:pt idx="13">
                  <c:v>40.5</c:v>
                </c:pt>
                <c:pt idx="14">
                  <c:v>35.200000000000003</c:v>
                </c:pt>
                <c:pt idx="15">
                  <c:v>31.2</c:v>
                </c:pt>
                <c:pt idx="16">
                  <c:v>32.700000000000003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3.7306657168934276E-2"/>
                  <c:y val="-2.905285091256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172316528620466E-2"/>
                  <c:y val="-2.798942484597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26</c:v>
                </c:pt>
                <c:pt idx="1">
                  <c:v>25.5</c:v>
                </c:pt>
                <c:pt idx="2">
                  <c:v>20</c:v>
                </c:pt>
                <c:pt idx="3">
                  <c:v>29.7</c:v>
                </c:pt>
                <c:pt idx="4">
                  <c:v>29.2</c:v>
                </c:pt>
                <c:pt idx="5">
                  <c:v>23.9</c:v>
                </c:pt>
                <c:pt idx="6">
                  <c:v>26.3</c:v>
                </c:pt>
                <c:pt idx="7">
                  <c:v>22.8</c:v>
                </c:pt>
                <c:pt idx="8">
                  <c:v>21.6</c:v>
                </c:pt>
                <c:pt idx="9">
                  <c:v>24.5</c:v>
                </c:pt>
                <c:pt idx="10">
                  <c:v>26</c:v>
                </c:pt>
                <c:pt idx="11">
                  <c:v>29.6</c:v>
                </c:pt>
                <c:pt idx="12">
                  <c:v>23.2</c:v>
                </c:pt>
                <c:pt idx="13">
                  <c:v>26.2</c:v>
                </c:pt>
                <c:pt idx="14">
                  <c:v>22.2</c:v>
                </c:pt>
                <c:pt idx="15">
                  <c:v>22.6</c:v>
                </c:pt>
                <c:pt idx="16">
                  <c:v>24.2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1564200357722901E-2"/>
                  <c:y val="2.926545360943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988770818936116E-3"/>
                  <c:y val="1.95925973921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22.1</c:v>
                </c:pt>
                <c:pt idx="1">
                  <c:v>23.9</c:v>
                </c:pt>
                <c:pt idx="2">
                  <c:v>26</c:v>
                </c:pt>
                <c:pt idx="3">
                  <c:v>24.2</c:v>
                </c:pt>
                <c:pt idx="4">
                  <c:v>22.9</c:v>
                </c:pt>
                <c:pt idx="5">
                  <c:v>22.8</c:v>
                </c:pt>
                <c:pt idx="6">
                  <c:v>22.9</c:v>
                </c:pt>
                <c:pt idx="7">
                  <c:v>19.7</c:v>
                </c:pt>
                <c:pt idx="8">
                  <c:v>23.3</c:v>
                </c:pt>
                <c:pt idx="9">
                  <c:v>21.8</c:v>
                </c:pt>
                <c:pt idx="10">
                  <c:v>27.4</c:v>
                </c:pt>
                <c:pt idx="11">
                  <c:v>20.2</c:v>
                </c:pt>
                <c:pt idx="12">
                  <c:v>19.600000000000001</c:v>
                </c:pt>
                <c:pt idx="13">
                  <c:v>20.5</c:v>
                </c:pt>
                <c:pt idx="14">
                  <c:v>19.7</c:v>
                </c:pt>
                <c:pt idx="15">
                  <c:v>24.8</c:v>
                </c:pt>
                <c:pt idx="16">
                  <c:v>19.7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14144"/>
        <c:axId val="203015680"/>
      </c:lineChart>
      <c:catAx>
        <c:axId val="2030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203015680"/>
        <c:crosses val="autoZero"/>
        <c:auto val="1"/>
        <c:lblAlgn val="ctr"/>
        <c:lblOffset val="100"/>
        <c:noMultiLvlLbl val="0"/>
      </c:catAx>
      <c:valAx>
        <c:axId val="203015680"/>
        <c:scaling>
          <c:orientation val="minMax"/>
          <c:max val="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Rate of Chronic Lower Respiratory Disease Mortality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268926611448188E-2"/>
              <c:y val="9.883616886042048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0141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4002322242656"/>
          <c:y val="4.7371375325573277E-2"/>
          <c:w val="0.86937486632304128"/>
          <c:h val="0.844886486138199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4874365666252731E-2"/>
                  <c:y val="-3.014996402482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6602532681990988E-3"/>
                  <c:y val="-1.10108573989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355.3</c:v>
                </c:pt>
                <c:pt idx="1">
                  <c:v>361.7</c:v>
                </c:pt>
                <c:pt idx="2">
                  <c:v>348.4</c:v>
                </c:pt>
                <c:pt idx="3" formatCode="0.0">
                  <c:v>339</c:v>
                </c:pt>
                <c:pt idx="4">
                  <c:v>324.2</c:v>
                </c:pt>
                <c:pt idx="5">
                  <c:v>311.89999999999998</c:v>
                </c:pt>
                <c:pt idx="6">
                  <c:v>299.2</c:v>
                </c:pt>
                <c:pt idx="7">
                  <c:v>277.2</c:v>
                </c:pt>
                <c:pt idx="8">
                  <c:v>274.89999999999998</c:v>
                </c:pt>
                <c:pt idx="9">
                  <c:v>265.39999999999998</c:v>
                </c:pt>
                <c:pt idx="10">
                  <c:v>246.4</c:v>
                </c:pt>
                <c:pt idx="11">
                  <c:v>231.6</c:v>
                </c:pt>
                <c:pt idx="12">
                  <c:v>230.8</c:v>
                </c:pt>
                <c:pt idx="13">
                  <c:v>233.9</c:v>
                </c:pt>
                <c:pt idx="14">
                  <c:v>224.6</c:v>
                </c:pt>
                <c:pt idx="15">
                  <c:v>217.2</c:v>
                </c:pt>
                <c:pt idx="16">
                  <c:v>223.8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marker>
            <c:symbol val="square"/>
            <c:size val="7"/>
          </c:marker>
          <c:dLbls>
            <c:dLbl>
              <c:idx val="16"/>
              <c:layout>
                <c:manualLayout>
                  <c:x val="-6.0983354185318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348.9</c:v>
                </c:pt>
                <c:pt idx="1">
                  <c:v>337.2</c:v>
                </c:pt>
                <c:pt idx="2">
                  <c:v>347.8</c:v>
                </c:pt>
                <c:pt idx="3">
                  <c:v>344.1</c:v>
                </c:pt>
                <c:pt idx="4">
                  <c:v>325.3</c:v>
                </c:pt>
                <c:pt idx="5">
                  <c:v>329.3</c:v>
                </c:pt>
                <c:pt idx="6">
                  <c:v>322.3</c:v>
                </c:pt>
                <c:pt idx="7">
                  <c:v>317.60000000000002</c:v>
                </c:pt>
                <c:pt idx="8">
                  <c:v>316.60000000000002</c:v>
                </c:pt>
                <c:pt idx="9">
                  <c:v>287.3</c:v>
                </c:pt>
                <c:pt idx="10">
                  <c:v>243.2</c:v>
                </c:pt>
                <c:pt idx="11">
                  <c:v>234.2</c:v>
                </c:pt>
                <c:pt idx="12">
                  <c:v>217.8</c:v>
                </c:pt>
                <c:pt idx="13">
                  <c:v>215.9</c:v>
                </c:pt>
                <c:pt idx="14">
                  <c:v>200.3</c:v>
                </c:pt>
                <c:pt idx="15">
                  <c:v>211.9</c:v>
                </c:pt>
                <c:pt idx="16" formatCode="0.0">
                  <c:v>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3.3540860916857311E-2"/>
                  <c:y val="-3.303257219697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8697832854055186E-3"/>
                  <c:y val="-2.7527143497481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268</c:v>
                </c:pt>
                <c:pt idx="1">
                  <c:v>256</c:v>
                </c:pt>
                <c:pt idx="2" formatCode="General">
                  <c:v>250.8</c:v>
                </c:pt>
                <c:pt idx="3" formatCode="General">
                  <c:v>242.7</c:v>
                </c:pt>
                <c:pt idx="4" formatCode="General">
                  <c:v>232.7</c:v>
                </c:pt>
                <c:pt idx="5">
                  <c:v>226</c:v>
                </c:pt>
                <c:pt idx="6" formatCode="General">
                  <c:v>212.3</c:v>
                </c:pt>
                <c:pt idx="7" formatCode="General">
                  <c:v>202.4</c:v>
                </c:pt>
                <c:pt idx="8" formatCode="General">
                  <c:v>202.7</c:v>
                </c:pt>
                <c:pt idx="9" formatCode="General">
                  <c:v>190.8</c:v>
                </c:pt>
                <c:pt idx="10" formatCode="General">
                  <c:v>179.7</c:v>
                </c:pt>
                <c:pt idx="11" formatCode="General">
                  <c:v>172.2</c:v>
                </c:pt>
                <c:pt idx="12" formatCode="General">
                  <c:v>160.30000000000001</c:v>
                </c:pt>
                <c:pt idx="13" formatCode="General">
                  <c:v>154.80000000000001</c:v>
                </c:pt>
                <c:pt idx="14" formatCode="General">
                  <c:v>150.80000000000001</c:v>
                </c:pt>
                <c:pt idx="15" formatCode="General">
                  <c:v>154.1</c:v>
                </c:pt>
                <c:pt idx="16" formatCode="General">
                  <c:v>154.5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3540860916857311E-2"/>
                  <c:y val="2.22816852077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306062314768838E-3"/>
                  <c:y val="1.10108573989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341.3</c:v>
                </c:pt>
                <c:pt idx="1">
                  <c:v>336.6</c:v>
                </c:pt>
                <c:pt idx="2">
                  <c:v>335.1</c:v>
                </c:pt>
                <c:pt idx="3">
                  <c:v>323.2</c:v>
                </c:pt>
                <c:pt idx="4" formatCode="0.0">
                  <c:v>302</c:v>
                </c:pt>
                <c:pt idx="5">
                  <c:v>298.3</c:v>
                </c:pt>
                <c:pt idx="6">
                  <c:v>283.5</c:v>
                </c:pt>
                <c:pt idx="7">
                  <c:v>274.7</c:v>
                </c:pt>
                <c:pt idx="8">
                  <c:v>269.60000000000002</c:v>
                </c:pt>
                <c:pt idx="9">
                  <c:v>253.8</c:v>
                </c:pt>
                <c:pt idx="10">
                  <c:v>228.4</c:v>
                </c:pt>
                <c:pt idx="11">
                  <c:v>206.3</c:v>
                </c:pt>
                <c:pt idx="12">
                  <c:v>198.4</c:v>
                </c:pt>
                <c:pt idx="13">
                  <c:v>193.2</c:v>
                </c:pt>
                <c:pt idx="14">
                  <c:v>189.4</c:v>
                </c:pt>
                <c:pt idx="15">
                  <c:v>195.2</c:v>
                </c:pt>
                <c:pt idx="16">
                  <c:v>191.2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star"/>
            <c:size val="7"/>
          </c:marker>
          <c:dLbls>
            <c:dLbl>
              <c:idx val="0"/>
              <c:layout>
                <c:manualLayout>
                  <c:x val="-3.3540844801925339E-2"/>
                  <c:y val="-3.0279857847229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8697832854055186E-3"/>
                  <c:y val="-1.10108573989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391.4</c:v>
                </c:pt>
                <c:pt idx="1">
                  <c:v>403.3</c:v>
                </c:pt>
                <c:pt idx="2" formatCode="0.0">
                  <c:v>399</c:v>
                </c:pt>
                <c:pt idx="3">
                  <c:v>380.4</c:v>
                </c:pt>
                <c:pt idx="4">
                  <c:v>354.8</c:v>
                </c:pt>
                <c:pt idx="5">
                  <c:v>358.5</c:v>
                </c:pt>
                <c:pt idx="6">
                  <c:v>367.4</c:v>
                </c:pt>
                <c:pt idx="7">
                  <c:v>346.4</c:v>
                </c:pt>
                <c:pt idx="8">
                  <c:v>366.4</c:v>
                </c:pt>
                <c:pt idx="9">
                  <c:v>332.1</c:v>
                </c:pt>
                <c:pt idx="10" formatCode="0.0">
                  <c:v>289</c:v>
                </c:pt>
                <c:pt idx="11">
                  <c:v>268.7</c:v>
                </c:pt>
                <c:pt idx="12">
                  <c:v>257.5</c:v>
                </c:pt>
                <c:pt idx="13">
                  <c:v>257.2</c:v>
                </c:pt>
                <c:pt idx="14">
                  <c:v>254.7</c:v>
                </c:pt>
                <c:pt idx="15">
                  <c:v>254.4</c:v>
                </c:pt>
                <c:pt idx="16">
                  <c:v>244.3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45056"/>
        <c:axId val="203246592"/>
      </c:lineChart>
      <c:catAx>
        <c:axId val="2032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203246592"/>
        <c:crosses val="autoZero"/>
        <c:auto val="1"/>
        <c:lblAlgn val="ctr"/>
        <c:lblOffset val="100"/>
        <c:noMultiLvlLbl val="0"/>
      </c:catAx>
      <c:valAx>
        <c:axId val="20324659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Cardiovascular Disease Mortality Rate per 100,000</a:t>
                </a:r>
                <a:r>
                  <a:rPr lang="en-US" sz="1200" b="0" i="0" baseline="0" dirty="0" smtClean="0">
                    <a:effectLst/>
                  </a:rPr>
                  <a:t> 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245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Ischaemic Heart Disease</c:v>
                </c:pt>
                <c:pt idx="1">
                  <c:v>Hypertensive Heart Disease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0.23592493297587128</c:v>
                </c:pt>
                <c:pt idx="1">
                  <c:v>0.6510277033065236</c:v>
                </c:pt>
                <c:pt idx="2">
                  <c:v>0.113047363717605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16450301580878"/>
          <c:y val="0.41188373994234329"/>
          <c:w val="0.24534597991868798"/>
          <c:h val="0.1489099006066864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88343206369407E-2"/>
          <c:y val="2.9697895186515898E-2"/>
          <c:w val="0.88889360436178189"/>
          <c:h val="0.9025389695570399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2.9569895602605169E-2"/>
                  <c:y val="-3.9970390438327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3763446550191196E-3"/>
                  <c:y val="-3.46410050465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 formatCode="General">
                  <c:v>421.1</c:v>
                </c:pt>
                <c:pt idx="1">
                  <c:v>449</c:v>
                </c:pt>
                <c:pt idx="2" formatCode="General">
                  <c:v>427.6</c:v>
                </c:pt>
                <c:pt idx="3" formatCode="General">
                  <c:v>410.1</c:v>
                </c:pt>
                <c:pt idx="4">
                  <c:v>381</c:v>
                </c:pt>
                <c:pt idx="5" formatCode="General">
                  <c:v>362.7</c:v>
                </c:pt>
                <c:pt idx="6" formatCode="General">
                  <c:v>370.1</c:v>
                </c:pt>
                <c:pt idx="7" formatCode="General">
                  <c:v>342.9</c:v>
                </c:pt>
                <c:pt idx="8" formatCode="General">
                  <c:v>332.7</c:v>
                </c:pt>
                <c:pt idx="9" formatCode="General">
                  <c:v>324.10000000000002</c:v>
                </c:pt>
                <c:pt idx="10" formatCode="General">
                  <c:v>312.89999999999998</c:v>
                </c:pt>
                <c:pt idx="11" formatCode="General">
                  <c:v>275.7</c:v>
                </c:pt>
                <c:pt idx="12">
                  <c:v>284</c:v>
                </c:pt>
                <c:pt idx="13" formatCode="General">
                  <c:v>292.39999999999998</c:v>
                </c:pt>
                <c:pt idx="14" formatCode="General">
                  <c:v>284.3</c:v>
                </c:pt>
                <c:pt idx="15" formatCode="General">
                  <c:v>285.39999999999998</c:v>
                </c:pt>
                <c:pt idx="16" formatCode="General">
                  <c:v>281.60000000000002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1505378620076489E-2"/>
                  <c:y val="-3.9970390438327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7204308187738988E-3"/>
                  <c:y val="-3.464100504655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311.10000000000002</c:v>
                </c:pt>
                <c:pt idx="1">
                  <c:v>306.7</c:v>
                </c:pt>
                <c:pt idx="2">
                  <c:v>295.10000000000002</c:v>
                </c:pt>
                <c:pt idx="3">
                  <c:v>293.10000000000002</c:v>
                </c:pt>
                <c:pt idx="4" formatCode="0.0">
                  <c:v>284</c:v>
                </c:pt>
                <c:pt idx="5">
                  <c:v>277.3</c:v>
                </c:pt>
                <c:pt idx="6">
                  <c:v>254.2</c:v>
                </c:pt>
                <c:pt idx="7">
                  <c:v>233.5</c:v>
                </c:pt>
                <c:pt idx="8">
                  <c:v>234.7</c:v>
                </c:pt>
                <c:pt idx="9">
                  <c:v>224.9</c:v>
                </c:pt>
                <c:pt idx="10">
                  <c:v>201.7</c:v>
                </c:pt>
                <c:pt idx="11">
                  <c:v>198.5</c:v>
                </c:pt>
                <c:pt idx="12">
                  <c:v>194.8</c:v>
                </c:pt>
                <c:pt idx="13">
                  <c:v>193.1</c:v>
                </c:pt>
                <c:pt idx="14">
                  <c:v>183.1</c:v>
                </c:pt>
                <c:pt idx="15" formatCode="0.0">
                  <c:v>170</c:v>
                </c:pt>
                <c:pt idx="16">
                  <c:v>183.9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62528"/>
        <c:axId val="203464064"/>
      </c:lineChart>
      <c:catAx>
        <c:axId val="2034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464064"/>
        <c:crosses val="autoZero"/>
        <c:auto val="1"/>
        <c:lblAlgn val="ctr"/>
        <c:lblOffset val="100"/>
        <c:noMultiLvlLbl val="0"/>
      </c:catAx>
      <c:valAx>
        <c:axId val="20346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Cardiovascular Disease Mortality Rate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698333407240435E-2"/>
              <c:y val="0.110441860601742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346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343956771463374"/>
          <c:y val="1.7245597382138753E-2"/>
          <c:w val="0.22067387247760395"/>
          <c:h val="5.15192105459724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7036008506619"/>
          <c:y val="3.232822189662915E-2"/>
          <c:w val="0.86204156278545219"/>
          <c:h val="0.7281973887909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Male</c:v>
                </c:pt>
                <c:pt idx="1">
                  <c:v>Female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85+</c:v>
                </c:pt>
                <c:pt idx="10">
                  <c:v>Non-Hispanic White</c:v>
                </c:pt>
                <c:pt idx="11">
                  <c:v>Hispanic</c:v>
                </c:pt>
                <c:pt idx="12">
                  <c:v>Non-Hispanic Black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281.60000000000002</c:v>
                </c:pt>
                <c:pt idx="1">
                  <c:v>183.9</c:v>
                </c:pt>
                <c:pt idx="3" formatCode="0.0">
                  <c:v>32</c:v>
                </c:pt>
                <c:pt idx="4">
                  <c:v>101.9</c:v>
                </c:pt>
                <c:pt idx="5" formatCode="0.0">
                  <c:v>281</c:v>
                </c:pt>
                <c:pt idx="6">
                  <c:v>561.29999999999995</c:v>
                </c:pt>
                <c:pt idx="7">
                  <c:v>1573.3</c:v>
                </c:pt>
                <c:pt idx="8">
                  <c:v>4642.2</c:v>
                </c:pt>
                <c:pt idx="10">
                  <c:v>268.89999999999998</c:v>
                </c:pt>
                <c:pt idx="11">
                  <c:v>179.8</c:v>
                </c:pt>
                <c:pt idx="12">
                  <c:v>245.7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03698560"/>
        <c:axId val="203700096"/>
      </c:barChart>
      <c:catAx>
        <c:axId val="20369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700096"/>
        <c:crosses val="autoZero"/>
        <c:auto val="1"/>
        <c:lblAlgn val="ctr"/>
        <c:lblOffset val="100"/>
        <c:noMultiLvlLbl val="0"/>
      </c:catAx>
      <c:valAx>
        <c:axId val="203700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Cardiovascular Disease Mortality Rate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262972196848706E-2"/>
              <c:y val="2.710790520470265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69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4437466366279"/>
          <c:y val="1.5959520108042358E-2"/>
          <c:w val="0.87506843178689842"/>
          <c:h val="0.9150839254681146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4951548389582532E-2"/>
                  <c:y val="-3.327052539268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3771612907050053E-3"/>
                  <c:y val="-4.158815674085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387.7</c:v>
                </c:pt>
                <c:pt idx="1">
                  <c:v>397.9</c:v>
                </c:pt>
                <c:pt idx="2">
                  <c:v>380.9</c:v>
                </c:pt>
                <c:pt idx="3">
                  <c:v>363.2</c:v>
                </c:pt>
                <c:pt idx="4">
                  <c:v>372.2</c:v>
                </c:pt>
                <c:pt idx="5">
                  <c:v>368.5</c:v>
                </c:pt>
                <c:pt idx="6">
                  <c:v>332.8</c:v>
                </c:pt>
                <c:pt idx="7">
                  <c:v>311.60000000000002</c:v>
                </c:pt>
                <c:pt idx="8">
                  <c:v>316.89999999999998</c:v>
                </c:pt>
                <c:pt idx="9">
                  <c:v>313.89999999999998</c:v>
                </c:pt>
                <c:pt idx="10">
                  <c:v>267.8</c:v>
                </c:pt>
                <c:pt idx="11">
                  <c:v>263.5</c:v>
                </c:pt>
                <c:pt idx="12">
                  <c:v>267.39999999999998</c:v>
                </c:pt>
                <c:pt idx="13">
                  <c:v>265.8</c:v>
                </c:pt>
                <c:pt idx="14">
                  <c:v>250.3</c:v>
                </c:pt>
                <c:pt idx="15">
                  <c:v>241.9</c:v>
                </c:pt>
                <c:pt idx="16">
                  <c:v>268.89999999999998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3.6295838712258784E-2"/>
                  <c:y val="3.0497981609957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197225808172525E-2"/>
                  <c:y val="4.158815674085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 formatCode="0.0">
                  <c:v>347</c:v>
                </c:pt>
                <c:pt idx="1">
                  <c:v>353.4</c:v>
                </c:pt>
                <c:pt idx="2">
                  <c:v>347.9</c:v>
                </c:pt>
                <c:pt idx="3">
                  <c:v>320.8</c:v>
                </c:pt>
                <c:pt idx="4">
                  <c:v>332.1</c:v>
                </c:pt>
                <c:pt idx="5">
                  <c:v>317.39999999999998</c:v>
                </c:pt>
                <c:pt idx="6">
                  <c:v>317.89999999999998</c:v>
                </c:pt>
                <c:pt idx="7">
                  <c:v>295.7</c:v>
                </c:pt>
                <c:pt idx="8">
                  <c:v>292.89999999999998</c:v>
                </c:pt>
                <c:pt idx="9">
                  <c:v>287.89999999999998</c:v>
                </c:pt>
                <c:pt idx="10">
                  <c:v>270.39999999999998</c:v>
                </c:pt>
                <c:pt idx="11">
                  <c:v>240.5</c:v>
                </c:pt>
                <c:pt idx="12" formatCode="0.0">
                  <c:v>237</c:v>
                </c:pt>
                <c:pt idx="13">
                  <c:v>244.8</c:v>
                </c:pt>
                <c:pt idx="14">
                  <c:v>256.5</c:v>
                </c:pt>
                <c:pt idx="15">
                  <c:v>241.4</c:v>
                </c:pt>
                <c:pt idx="16">
                  <c:v>245.7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2.9574387098877528E-2"/>
                  <c:y val="3.604306917540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475774194791266E-2"/>
                  <c:y val="4.158815674085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253.6</c:v>
                </c:pt>
                <c:pt idx="1">
                  <c:v>282.5</c:v>
                </c:pt>
                <c:pt idx="2">
                  <c:v>256.60000000000002</c:v>
                </c:pt>
                <c:pt idx="3">
                  <c:v>275.2</c:v>
                </c:pt>
                <c:pt idx="4">
                  <c:v>240.8</c:v>
                </c:pt>
                <c:pt idx="5">
                  <c:v>244.3</c:v>
                </c:pt>
                <c:pt idx="6">
                  <c:v>238.2</c:v>
                </c:pt>
                <c:pt idx="7">
                  <c:v>219.2</c:v>
                </c:pt>
                <c:pt idx="8">
                  <c:v>223.7</c:v>
                </c:pt>
                <c:pt idx="9">
                  <c:v>203.6</c:v>
                </c:pt>
                <c:pt idx="10">
                  <c:v>201.5</c:v>
                </c:pt>
                <c:pt idx="11">
                  <c:v>189.7</c:v>
                </c:pt>
                <c:pt idx="12">
                  <c:v>185.3</c:v>
                </c:pt>
                <c:pt idx="13">
                  <c:v>190.1</c:v>
                </c:pt>
                <c:pt idx="14">
                  <c:v>174.8</c:v>
                </c:pt>
                <c:pt idx="15">
                  <c:v>170.6</c:v>
                </c:pt>
                <c:pt idx="16">
                  <c:v>179.8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10688"/>
        <c:axId val="203812224"/>
      </c:lineChart>
      <c:catAx>
        <c:axId val="2038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812224"/>
        <c:crosses val="autoZero"/>
        <c:auto val="1"/>
        <c:lblAlgn val="ctr"/>
        <c:lblOffset val="100"/>
        <c:noMultiLvlLbl val="0"/>
      </c:catAx>
      <c:valAx>
        <c:axId val="203812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Rate of Cardiovascular Disease  Mortality per 100,000, Bronx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164354840143769E-2"/>
              <c:y val="0.138345131926147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3810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070210060711112"/>
          <c:y val="2.1045273821691667E-3"/>
          <c:w val="0.49590721814042521"/>
          <c:h val="5.036882473178913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00092915394729E-2"/>
          <c:y val="4.1105853547135897E-2"/>
          <c:w val="0.88946455568051819"/>
          <c:h val="0.89527091208180698"/>
        </c:manualLayout>
      </c:layout>
      <c:lineChart>
        <c:grouping val="standard"/>
        <c:varyColors val="0"/>
        <c:ser>
          <c:idx val="4"/>
          <c:order val="0"/>
          <c:tx>
            <c:strRef>
              <c:f>[Book17]Sheet1!$B$1</c:f>
              <c:strCache>
                <c:ptCount val="1"/>
                <c:pt idx="0">
                  <c:v>Bexar (TX)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ymbol val="star"/>
            <c:size val="7"/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[Book17]Sheet1!$B$2:$B$11</c:f>
              <c:numCache>
                <c:formatCode>General</c:formatCode>
                <c:ptCount val="10"/>
                <c:pt idx="0">
                  <c:v>7.9</c:v>
                </c:pt>
                <c:pt idx="1">
                  <c:v>8.5</c:v>
                </c:pt>
                <c:pt idx="2">
                  <c:v>8.6</c:v>
                </c:pt>
                <c:pt idx="3">
                  <c:v>8.5</c:v>
                </c:pt>
                <c:pt idx="4">
                  <c:v>8.1999999999999993</c:v>
                </c:pt>
                <c:pt idx="5">
                  <c:v>8.6999999999999993</c:v>
                </c:pt>
                <c:pt idx="6">
                  <c:v>9.4</c:v>
                </c:pt>
                <c:pt idx="7">
                  <c:v>9.6</c:v>
                </c:pt>
                <c:pt idx="8">
                  <c:v>9.1</c:v>
                </c:pt>
                <c:pt idx="9">
                  <c:v>9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[Book17]Sheet1!$C$1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pPr>
              <a:solidFill>
                <a:srgbClr val="E31A1C"/>
              </a:solidFill>
              <a:ln>
                <a:solidFill>
                  <a:srgbClr val="E31A1C"/>
                </a:solidFill>
              </a:ln>
            </c:spPr>
          </c:marker>
          <c:dLbls>
            <c:dLbl>
              <c:idx val="0"/>
              <c:layout>
                <c:manualLayout>
                  <c:x val="-3.8924452686384087E-2"/>
                  <c:y val="-3.08555399719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778486472744492E-2"/>
                  <c:y val="-3.085553997194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[Book17]Sheet1!$C$2:$C$11</c:f>
              <c:numCache>
                <c:formatCode>General</c:formatCode>
                <c:ptCount val="10"/>
                <c:pt idx="0">
                  <c:v>8.8000000000000007</c:v>
                </c:pt>
                <c:pt idx="1">
                  <c:v>8.9</c:v>
                </c:pt>
                <c:pt idx="2">
                  <c:v>9.1</c:v>
                </c:pt>
                <c:pt idx="3">
                  <c:v>9.1</c:v>
                </c:pt>
                <c:pt idx="4">
                  <c:v>9.8000000000000007</c:v>
                </c:pt>
                <c:pt idx="5">
                  <c:v>9.6</c:v>
                </c:pt>
                <c:pt idx="6">
                  <c:v>10.4</c:v>
                </c:pt>
                <c:pt idx="7">
                  <c:v>10.5</c:v>
                </c:pt>
                <c:pt idx="8">
                  <c:v>11.5</c:v>
                </c:pt>
                <c:pt idx="9">
                  <c:v>12.3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[Book17]Sheet1!$D$1</c:f>
              <c:strCache>
                <c:ptCount val="1"/>
                <c:pt idx="0">
                  <c:v>Dallas</c:v>
                </c:pt>
              </c:strCache>
            </c:strRef>
          </c:tx>
          <c:spPr>
            <a:ln>
              <a:solidFill>
                <a:srgbClr val="6A3D9A"/>
              </a:solidFill>
            </a:ln>
          </c:spPr>
          <c:marker>
            <c:spPr>
              <a:solidFill>
                <a:srgbClr val="6A3D9A"/>
              </a:solidFill>
            </c:spPr>
          </c:marker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[Book17]Sheet1!$D$2:$D$11</c:f>
              <c:numCache>
                <c:formatCode>General</c:formatCode>
                <c:ptCount val="10"/>
                <c:pt idx="0">
                  <c:v>7.5</c:v>
                </c:pt>
                <c:pt idx="1">
                  <c:v>8.1999999999999993</c:v>
                </c:pt>
                <c:pt idx="2">
                  <c:v>9.4</c:v>
                </c:pt>
                <c:pt idx="3">
                  <c:v>9.4</c:v>
                </c:pt>
                <c:pt idx="4">
                  <c:v>9.8000000000000007</c:v>
                </c:pt>
                <c:pt idx="5">
                  <c:v>10.199999999999999</c:v>
                </c:pt>
                <c:pt idx="6">
                  <c:v>9.8000000000000007</c:v>
                </c:pt>
                <c:pt idx="7">
                  <c:v>9.9</c:v>
                </c:pt>
                <c:pt idx="8">
                  <c:v>9.1</c:v>
                </c:pt>
                <c:pt idx="9">
                  <c:v>9.6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[Book17]Sheet1!$E$1</c:f>
              <c:strCache>
                <c:ptCount val="1"/>
                <c:pt idx="0">
                  <c:v>Los Angeles</c:v>
                </c:pt>
              </c:strCache>
            </c:strRef>
          </c:tx>
          <c:spPr>
            <a:ln>
              <a:solidFill>
                <a:srgbClr val="FF7F00"/>
              </a:solidFill>
            </a:ln>
          </c:spPr>
          <c:marker>
            <c:spPr>
              <a:solidFill>
                <a:srgbClr val="FF7F00"/>
              </a:solidFill>
              <a:ln>
                <a:noFill/>
              </a:ln>
            </c:spPr>
          </c:marker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[Book17]Sheet1!$E$2:$E$11</c:f>
              <c:numCache>
                <c:formatCode>General</c:formatCode>
                <c:ptCount val="10"/>
                <c:pt idx="0">
                  <c:v>6</c:v>
                </c:pt>
                <c:pt idx="1">
                  <c:v>6.6</c:v>
                </c:pt>
                <c:pt idx="2">
                  <c:v>7.3</c:v>
                </c:pt>
                <c:pt idx="3">
                  <c:v>7.7</c:v>
                </c:pt>
                <c:pt idx="4">
                  <c:v>7.9</c:v>
                </c:pt>
                <c:pt idx="5">
                  <c:v>7.7</c:v>
                </c:pt>
                <c:pt idx="6">
                  <c:v>7.8</c:v>
                </c:pt>
                <c:pt idx="7">
                  <c:v>8.1</c:v>
                </c:pt>
                <c:pt idx="8">
                  <c:v>8.4</c:v>
                </c:pt>
                <c:pt idx="9">
                  <c:v>9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[Book17]Sheet1!$F$1</c:f>
              <c:strCache>
                <c:ptCount val="1"/>
                <c:pt idx="0">
                  <c:v>Miami-Dade</c:v>
                </c:pt>
              </c:strCache>
            </c:strRef>
          </c:tx>
          <c:spPr>
            <a:ln>
              <a:solidFill>
                <a:srgbClr val="A6CEE3"/>
              </a:solidFill>
            </a:ln>
          </c:spPr>
          <c:marker>
            <c:symbol val="circle"/>
            <c:size val="7"/>
            <c:spPr>
              <a:solidFill>
                <a:srgbClr val="A6CEE3"/>
              </a:solidFill>
              <a:ln>
                <a:noFill/>
              </a:ln>
            </c:spPr>
          </c:marker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[Book17]Sheet1!$F$2:$F$11</c:f>
              <c:numCache>
                <c:formatCode>General</c:formatCode>
                <c:ptCount val="10"/>
                <c:pt idx="0">
                  <c:v>7.4</c:v>
                </c:pt>
                <c:pt idx="1">
                  <c:v>7.1</c:v>
                </c:pt>
                <c:pt idx="2">
                  <c:v>7.3</c:v>
                </c:pt>
                <c:pt idx="3">
                  <c:v>7.2</c:v>
                </c:pt>
                <c:pt idx="4">
                  <c:v>8.1999999999999993</c:v>
                </c:pt>
                <c:pt idx="5">
                  <c:v>8.6</c:v>
                </c:pt>
                <c:pt idx="6">
                  <c:v>8.3000000000000007</c:v>
                </c:pt>
                <c:pt idx="7">
                  <c:v>7.8</c:v>
                </c:pt>
                <c:pt idx="8">
                  <c:v>7.4</c:v>
                </c:pt>
                <c:pt idx="9">
                  <c:v>7.2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[Book17]Sheet1!$G$1</c:f>
              <c:strCache>
                <c:ptCount val="1"/>
                <c:pt idx="0">
                  <c:v>San Bernardino</c:v>
                </c:pt>
              </c:strCache>
            </c:strRef>
          </c:tx>
          <c:cat>
            <c:numRef>
              <c:f>[Book17]Sheet1!$A$2:$A$11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[Book17]Sheet1!$G$2:$G$11</c:f>
              <c:numCache>
                <c:formatCode>General</c:formatCode>
                <c:ptCount val="10"/>
                <c:pt idx="0">
                  <c:v>7.7</c:v>
                </c:pt>
                <c:pt idx="1">
                  <c:v>7.4</c:v>
                </c:pt>
                <c:pt idx="2">
                  <c:v>8.6</c:v>
                </c:pt>
                <c:pt idx="3">
                  <c:v>8.1</c:v>
                </c:pt>
                <c:pt idx="4">
                  <c:v>8.1999999999999993</c:v>
                </c:pt>
                <c:pt idx="5">
                  <c:v>8.1</c:v>
                </c:pt>
                <c:pt idx="6">
                  <c:v>8.6999999999999993</c:v>
                </c:pt>
                <c:pt idx="7">
                  <c:v>9.4</c:v>
                </c:pt>
                <c:pt idx="8">
                  <c:v>9.5</c:v>
                </c:pt>
                <c:pt idx="9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84672"/>
        <c:axId val="204706944"/>
      </c:lineChart>
      <c:catAx>
        <c:axId val="20468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4706944"/>
        <c:crosses val="autoZero"/>
        <c:auto val="1"/>
        <c:lblAlgn val="ctr"/>
        <c:lblOffset val="100"/>
        <c:noMultiLvlLbl val="0"/>
      </c:catAx>
      <c:valAx>
        <c:axId val="204706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Prevalence</a:t>
                </a:r>
                <a:r>
                  <a:rPr lang="en-US" sz="1200" baseline="0" dirty="0" smtClean="0"/>
                  <a:t> of Diabetes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9.5974414883540967E-3"/>
              <c:y val="0.140396240792481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4684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2432225959867"/>
          <c:y val="2.1131834359697101E-2"/>
          <c:w val="0.61742521762527613"/>
          <c:h val="9.7711124117900408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02251987176856E-2"/>
          <c:y val="2.9446639924726389E-2"/>
          <c:w val="0.89380844039763852"/>
          <c:h val="0.72349012033873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Current Smokers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7.7*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14.7*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14.5*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18-24</c:v>
                </c:pt>
                <c:pt idx="7">
                  <c:v>25-44</c:v>
                </c:pt>
                <c:pt idx="8">
                  <c:v>44-64</c:v>
                </c:pt>
                <c:pt idx="9">
                  <c:v>65+</c:v>
                </c:pt>
                <c:pt idx="11">
                  <c:v>Male</c:v>
                </c:pt>
                <c:pt idx="12">
                  <c:v>Female</c:v>
                </c:pt>
                <c:pt idx="14">
                  <c:v>Non-Hispanic White</c:v>
                </c:pt>
                <c:pt idx="15">
                  <c:v>Non-Hispanic Black</c:v>
                </c:pt>
                <c:pt idx="16">
                  <c:v>Hispanic</c:v>
                </c:pt>
                <c:pt idx="17">
                  <c:v>Asian</c:v>
                </c:pt>
                <c:pt idx="18">
                  <c:v>Other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13.6</c:v>
                </c:pt>
                <c:pt idx="1">
                  <c:v>12.2</c:v>
                </c:pt>
                <c:pt idx="2">
                  <c:v>12.8</c:v>
                </c:pt>
                <c:pt idx="3">
                  <c:v>13.6</c:v>
                </c:pt>
                <c:pt idx="4">
                  <c:v>15.9</c:v>
                </c:pt>
                <c:pt idx="6">
                  <c:v>7.7</c:v>
                </c:pt>
                <c:pt idx="7">
                  <c:v>15.4</c:v>
                </c:pt>
                <c:pt idx="8">
                  <c:v>17.600000000000001</c:v>
                </c:pt>
                <c:pt idx="9">
                  <c:v>6.6</c:v>
                </c:pt>
                <c:pt idx="11">
                  <c:v>19.100000000000001</c:v>
                </c:pt>
                <c:pt idx="12">
                  <c:v>8.8000000000000007</c:v>
                </c:pt>
                <c:pt idx="14">
                  <c:v>15.1</c:v>
                </c:pt>
                <c:pt idx="15">
                  <c:v>13.1</c:v>
                </c:pt>
                <c:pt idx="16">
                  <c:v>13.2</c:v>
                </c:pt>
                <c:pt idx="17">
                  <c:v>14.7</c:v>
                </c:pt>
                <c:pt idx="18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77055616"/>
        <c:axId val="177057152"/>
      </c:barChart>
      <c:catAx>
        <c:axId val="17705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057152"/>
        <c:crosses val="autoZero"/>
        <c:auto val="1"/>
        <c:lblAlgn val="ctr"/>
        <c:lblOffset val="100"/>
        <c:noMultiLvlLbl val="0"/>
      </c:catAx>
      <c:valAx>
        <c:axId val="177057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sz="1200" b="1" i="0" baseline="0" dirty="0" smtClean="0">
                    <a:solidFill>
                      <a:schemeClr val="tx1">
                        <a:lumMod val="50000"/>
                      </a:schemeClr>
                    </a:solidFill>
                    <a:effectLst/>
                  </a:rPr>
                  <a:t>Age-Adjusted Percent of Adult Current Smokers, 2016</a:t>
                </a:r>
                <a:endParaRPr lang="en-US" sz="1200" dirty="0">
                  <a:solidFill>
                    <a:schemeClr val="tx1">
                      <a:lumMod val="50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0781469147597726E-2"/>
              <c:y val="3.13237260436785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05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Bronx</c:v>
                </c:pt>
                <c:pt idx="2">
                  <c:v>Brooklyn</c:v>
                </c:pt>
                <c:pt idx="3">
                  <c:v>Queens</c:v>
                </c:pt>
                <c:pt idx="4">
                  <c:v>Manhattan</c:v>
                </c:pt>
                <c:pt idx="5">
                  <c:v>Staten Island</c:v>
                </c:pt>
                <c:pt idx="7">
                  <c:v>Miami-Dade</c:v>
                </c:pt>
                <c:pt idx="8">
                  <c:v>San Bernadino</c:v>
                </c:pt>
                <c:pt idx="9">
                  <c:v>Bexar (San Antonio)</c:v>
                </c:pt>
                <c:pt idx="10">
                  <c:v>Dalls</c:v>
                </c:pt>
                <c:pt idx="11">
                  <c:v>Los Angeles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12.3</c:v>
                </c:pt>
                <c:pt idx="2">
                  <c:v>10.5</c:v>
                </c:pt>
                <c:pt idx="3">
                  <c:v>10.7</c:v>
                </c:pt>
                <c:pt idx="4">
                  <c:v>6.9</c:v>
                </c:pt>
                <c:pt idx="5">
                  <c:v>8.6</c:v>
                </c:pt>
                <c:pt idx="7">
                  <c:v>7.2</c:v>
                </c:pt>
                <c:pt idx="8">
                  <c:v>9.3000000000000007</c:v>
                </c:pt>
                <c:pt idx="9">
                  <c:v>9</c:v>
                </c:pt>
                <c:pt idx="10">
                  <c:v>9.6</c:v>
                </c:pt>
                <c:pt idx="11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trendline>
            <c:spPr>
              <a:ln w="22225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Bronx</c:v>
                </c:pt>
                <c:pt idx="2">
                  <c:v>Brooklyn</c:v>
                </c:pt>
                <c:pt idx="3">
                  <c:v>Queens</c:v>
                </c:pt>
                <c:pt idx="4">
                  <c:v>Manhattan</c:v>
                </c:pt>
                <c:pt idx="5">
                  <c:v>Staten Island</c:v>
                </c:pt>
                <c:pt idx="7">
                  <c:v>Miami-Dade</c:v>
                </c:pt>
                <c:pt idx="8">
                  <c:v>San Bernadino</c:v>
                </c:pt>
                <c:pt idx="9">
                  <c:v>Bexar (San Antonio)</c:v>
                </c:pt>
                <c:pt idx="10">
                  <c:v>Dalls</c:v>
                </c:pt>
                <c:pt idx="11">
                  <c:v>Los Angeles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12.3</c:v>
                </c:pt>
                <c:pt idx="2">
                  <c:v>12.3</c:v>
                </c:pt>
                <c:pt idx="3">
                  <c:v>12.3</c:v>
                </c:pt>
                <c:pt idx="4">
                  <c:v>12.3</c:v>
                </c:pt>
                <c:pt idx="5">
                  <c:v>12.3</c:v>
                </c:pt>
                <c:pt idx="7">
                  <c:v>12.3</c:v>
                </c:pt>
                <c:pt idx="8">
                  <c:v>12.3</c:v>
                </c:pt>
                <c:pt idx="9">
                  <c:v>12.3</c:v>
                </c:pt>
                <c:pt idx="10">
                  <c:v>12.3</c:v>
                </c:pt>
                <c:pt idx="11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5741056"/>
        <c:axId val="205771520"/>
      </c:barChart>
      <c:catAx>
        <c:axId val="20574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5771520"/>
        <c:crosses val="autoZero"/>
        <c:auto val="1"/>
        <c:lblAlgn val="ctr"/>
        <c:lblOffset val="100"/>
        <c:noMultiLvlLbl val="0"/>
      </c:catAx>
      <c:valAx>
        <c:axId val="205771520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Age-Adjusted Prevalence of Diabetes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57410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83454085664805E-2"/>
          <c:y val="3.0678893053362778E-2"/>
          <c:w val="0.89420492653935701"/>
          <c:h val="0.71999281259780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Male</c:v>
                </c:pt>
                <c:pt idx="1">
                  <c:v>Female</c:v>
                </c:pt>
                <c:pt idx="3">
                  <c:v>18-24*</c:v>
                </c:pt>
                <c:pt idx="4">
                  <c:v>25-44</c:v>
                </c:pt>
                <c:pt idx="5">
                  <c:v>45-64</c:v>
                </c:pt>
                <c:pt idx="6">
                  <c:v>65+</c:v>
                </c:pt>
                <c:pt idx="8">
                  <c:v>Non-Hispanic White</c:v>
                </c:pt>
                <c:pt idx="9">
                  <c:v>Non-Hispanic Black</c:v>
                </c:pt>
                <c:pt idx="10">
                  <c:v>Hispanic</c:v>
                </c:pt>
                <c:pt idx="12">
                  <c:v>&lt;HS</c:v>
                </c:pt>
                <c:pt idx="13">
                  <c:v>HS</c:v>
                </c:pt>
                <c:pt idx="14">
                  <c:v>Some college</c:v>
                </c:pt>
                <c:pt idx="15">
                  <c:v>≥College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17.5</c:v>
                </c:pt>
                <c:pt idx="1">
                  <c:v>16.2</c:v>
                </c:pt>
                <c:pt idx="3">
                  <c:v>0.8</c:v>
                </c:pt>
                <c:pt idx="4">
                  <c:v>5.7</c:v>
                </c:pt>
                <c:pt idx="5">
                  <c:v>23.7</c:v>
                </c:pt>
                <c:pt idx="6">
                  <c:v>42.4</c:v>
                </c:pt>
                <c:pt idx="8">
                  <c:v>11.7</c:v>
                </c:pt>
                <c:pt idx="9">
                  <c:v>17.5</c:v>
                </c:pt>
                <c:pt idx="10">
                  <c:v>18.600000000000001</c:v>
                </c:pt>
                <c:pt idx="12">
                  <c:v>21</c:v>
                </c:pt>
                <c:pt idx="13">
                  <c:v>15.9</c:v>
                </c:pt>
                <c:pt idx="14">
                  <c:v>15.3</c:v>
                </c:pt>
                <c:pt idx="15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06096256"/>
        <c:axId val="206097792"/>
      </c:barChart>
      <c:catAx>
        <c:axId val="20609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6097792"/>
        <c:crosses val="autoZero"/>
        <c:auto val="1"/>
        <c:lblAlgn val="ctr"/>
        <c:lblOffset val="100"/>
        <c:noMultiLvlLbl val="0"/>
      </c:catAx>
      <c:valAx>
        <c:axId val="20609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Percent with Diagnosed Diabetes, Bronx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2243748312710983E-3"/>
              <c:y val="5.163002684061098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609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45158908633012E-2"/>
          <c:y val="8.7806553373359117E-2"/>
          <c:w val="0.90558890347780452"/>
          <c:h val="0.816170700081100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7037037037037035E-2"/>
                  <c:y val="-2.202882596186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05761316872428E-3"/>
                  <c:y val="-2.692412062006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36.799999999999997</c:v>
                </c:pt>
                <c:pt idx="1">
                  <c:v>33</c:v>
                </c:pt>
                <c:pt idx="2">
                  <c:v>35.1</c:v>
                </c:pt>
                <c:pt idx="3">
                  <c:v>38.6</c:v>
                </c:pt>
                <c:pt idx="4">
                  <c:v>33.1</c:v>
                </c:pt>
                <c:pt idx="5">
                  <c:v>33.9</c:v>
                </c:pt>
                <c:pt idx="6">
                  <c:v>36.700000000000003</c:v>
                </c:pt>
                <c:pt idx="7">
                  <c:v>31</c:v>
                </c:pt>
                <c:pt idx="8">
                  <c:v>32.6</c:v>
                </c:pt>
                <c:pt idx="9">
                  <c:v>29.3</c:v>
                </c:pt>
                <c:pt idx="10">
                  <c:v>27.1</c:v>
                </c:pt>
                <c:pt idx="11">
                  <c:v>27.5</c:v>
                </c:pt>
                <c:pt idx="12">
                  <c:v>25.4</c:v>
                </c:pt>
                <c:pt idx="13">
                  <c:v>27.3</c:v>
                </c:pt>
                <c:pt idx="14">
                  <c:v>24.2</c:v>
                </c:pt>
                <c:pt idx="15">
                  <c:v>26.9</c:v>
                </c:pt>
                <c:pt idx="16">
                  <c:v>27.8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7037037037037035E-2"/>
                  <c:y val="3.181941527825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1.713353130367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20.2</c:v>
                </c:pt>
                <c:pt idx="1">
                  <c:v>20.7</c:v>
                </c:pt>
                <c:pt idx="2">
                  <c:v>19.7</c:v>
                </c:pt>
                <c:pt idx="3">
                  <c:v>21.6</c:v>
                </c:pt>
                <c:pt idx="4">
                  <c:v>20</c:v>
                </c:pt>
                <c:pt idx="5">
                  <c:v>20.5</c:v>
                </c:pt>
                <c:pt idx="6">
                  <c:v>18.7</c:v>
                </c:pt>
                <c:pt idx="7">
                  <c:v>17.5</c:v>
                </c:pt>
                <c:pt idx="8">
                  <c:v>17.899999999999999</c:v>
                </c:pt>
                <c:pt idx="9">
                  <c:v>19.100000000000001</c:v>
                </c:pt>
                <c:pt idx="10">
                  <c:v>19.399999999999999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19.5</c:v>
                </c:pt>
                <c:pt idx="15">
                  <c:v>19</c:v>
                </c:pt>
                <c:pt idx="16">
                  <c:v>17.600000000000001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Miami-Dade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3.9094650205761319E-2"/>
                  <c:y val="2.44764732909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1522633744856E-3"/>
                  <c:y val="9.7905893163855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0.0</c:formatCode>
                <c:ptCount val="17"/>
                <c:pt idx="0">
                  <c:v>22.1</c:v>
                </c:pt>
                <c:pt idx="1">
                  <c:v>23.7</c:v>
                </c:pt>
                <c:pt idx="2">
                  <c:v>22.4</c:v>
                </c:pt>
                <c:pt idx="3">
                  <c:v>25.2</c:v>
                </c:pt>
                <c:pt idx="4">
                  <c:v>23.4</c:v>
                </c:pt>
                <c:pt idx="5">
                  <c:v>25.5</c:v>
                </c:pt>
                <c:pt idx="6">
                  <c:v>24.1</c:v>
                </c:pt>
                <c:pt idx="7">
                  <c:v>24.5</c:v>
                </c:pt>
                <c:pt idx="8">
                  <c:v>24.4</c:v>
                </c:pt>
                <c:pt idx="9">
                  <c:v>24</c:v>
                </c:pt>
                <c:pt idx="10">
                  <c:v>23.4</c:v>
                </c:pt>
                <c:pt idx="11">
                  <c:v>19.8</c:v>
                </c:pt>
                <c:pt idx="12">
                  <c:v>21.3</c:v>
                </c:pt>
                <c:pt idx="13">
                  <c:v>20</c:v>
                </c:pt>
                <c:pt idx="14">
                  <c:v>20.6</c:v>
                </c:pt>
                <c:pt idx="15">
                  <c:v>21.2</c:v>
                </c:pt>
                <c:pt idx="16">
                  <c:v>22.3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San Bernadino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7037037037037035E-2"/>
                  <c:y val="-2.447647329096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1522633744856E-3"/>
                  <c:y val="-2.692412062006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0.0</c:formatCode>
                <c:ptCount val="17"/>
                <c:pt idx="0">
                  <c:v>30.3</c:v>
                </c:pt>
                <c:pt idx="1">
                  <c:v>32.200000000000003</c:v>
                </c:pt>
                <c:pt idx="2">
                  <c:v>28.9</c:v>
                </c:pt>
                <c:pt idx="3">
                  <c:v>31.2</c:v>
                </c:pt>
                <c:pt idx="4">
                  <c:v>31.9</c:v>
                </c:pt>
                <c:pt idx="5">
                  <c:v>30.9</c:v>
                </c:pt>
                <c:pt idx="6">
                  <c:v>21.5</c:v>
                </c:pt>
                <c:pt idx="7">
                  <c:v>33.700000000000003</c:v>
                </c:pt>
                <c:pt idx="8">
                  <c:v>31.7</c:v>
                </c:pt>
                <c:pt idx="9">
                  <c:v>28.7</c:v>
                </c:pt>
                <c:pt idx="10">
                  <c:v>36.799999999999997</c:v>
                </c:pt>
                <c:pt idx="11">
                  <c:v>35.700000000000003</c:v>
                </c:pt>
                <c:pt idx="12">
                  <c:v>31.1</c:v>
                </c:pt>
                <c:pt idx="13">
                  <c:v>32.9</c:v>
                </c:pt>
                <c:pt idx="14">
                  <c:v>31.7</c:v>
                </c:pt>
                <c:pt idx="15">
                  <c:v>33.1</c:v>
                </c:pt>
                <c:pt idx="16">
                  <c:v>34.5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Bexar</c:v>
                </c:pt>
              </c:strCache>
            </c:strRef>
          </c:tx>
          <c:dLbls>
            <c:dLbl>
              <c:idx val="0"/>
              <c:layout>
                <c:manualLayout>
                  <c:x val="-3.7037037037037035E-2"/>
                  <c:y val="2.447628056282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1522633744856E-3"/>
                  <c:y val="-1.713353130367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0.0</c:formatCode>
                <c:ptCount val="17"/>
                <c:pt idx="0">
                  <c:v>44.9</c:v>
                </c:pt>
                <c:pt idx="1">
                  <c:v>42.9</c:v>
                </c:pt>
                <c:pt idx="2">
                  <c:v>41.5</c:v>
                </c:pt>
                <c:pt idx="3">
                  <c:v>42.7</c:v>
                </c:pt>
                <c:pt idx="4">
                  <c:v>40.6</c:v>
                </c:pt>
                <c:pt idx="5">
                  <c:v>39.200000000000003</c:v>
                </c:pt>
                <c:pt idx="6">
                  <c:v>32.6</c:v>
                </c:pt>
                <c:pt idx="7">
                  <c:v>32.4</c:v>
                </c:pt>
                <c:pt idx="8">
                  <c:v>27.1</c:v>
                </c:pt>
                <c:pt idx="9">
                  <c:v>34.5</c:v>
                </c:pt>
                <c:pt idx="10">
                  <c:v>24.7</c:v>
                </c:pt>
                <c:pt idx="11">
                  <c:v>29.5</c:v>
                </c:pt>
                <c:pt idx="12">
                  <c:v>25.7</c:v>
                </c:pt>
                <c:pt idx="13">
                  <c:v>25.5</c:v>
                </c:pt>
                <c:pt idx="14">
                  <c:v>28.1</c:v>
                </c:pt>
                <c:pt idx="15">
                  <c:v>25.4</c:v>
                </c:pt>
                <c:pt idx="16">
                  <c:v>24.4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Dallas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7037037037037035E-2"/>
                  <c:y val="-2.202882596186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1.22382366454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Sheet1!$G$2:$G$18</c:f>
              <c:numCache>
                <c:formatCode>0.0</c:formatCode>
                <c:ptCount val="17"/>
                <c:pt idx="0">
                  <c:v>26.8</c:v>
                </c:pt>
                <c:pt idx="1">
                  <c:v>22.7</c:v>
                </c:pt>
                <c:pt idx="2">
                  <c:v>26.8</c:v>
                </c:pt>
                <c:pt idx="3">
                  <c:v>21.5</c:v>
                </c:pt>
                <c:pt idx="4">
                  <c:v>22.6</c:v>
                </c:pt>
                <c:pt idx="5">
                  <c:v>24</c:v>
                </c:pt>
                <c:pt idx="6">
                  <c:v>23.6</c:v>
                </c:pt>
                <c:pt idx="7">
                  <c:v>23.5</c:v>
                </c:pt>
                <c:pt idx="8">
                  <c:v>22.4</c:v>
                </c:pt>
                <c:pt idx="9">
                  <c:v>21.6</c:v>
                </c:pt>
                <c:pt idx="10">
                  <c:v>19.399999999999999</c:v>
                </c:pt>
                <c:pt idx="11">
                  <c:v>20.5</c:v>
                </c:pt>
                <c:pt idx="12">
                  <c:v>19.600000000000001</c:v>
                </c:pt>
                <c:pt idx="13">
                  <c:v>17.600000000000001</c:v>
                </c:pt>
                <c:pt idx="14">
                  <c:v>17.8</c:v>
                </c:pt>
                <c:pt idx="15">
                  <c:v>18</c:v>
                </c:pt>
                <c:pt idx="16">
                  <c:v>18.5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Los Angeles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9094650205761319E-2"/>
                  <c:y val="4.895294658192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1522633744856E-3"/>
                  <c:y val="-7.342941987289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Sheet1!$H$2:$H$18</c:f>
              <c:numCache>
                <c:formatCode>0.0</c:formatCode>
                <c:ptCount val="17"/>
                <c:pt idx="0">
                  <c:v>24.9</c:v>
                </c:pt>
                <c:pt idx="1">
                  <c:v>24.5</c:v>
                </c:pt>
                <c:pt idx="2">
                  <c:v>27</c:v>
                </c:pt>
                <c:pt idx="3">
                  <c:v>27.1</c:v>
                </c:pt>
                <c:pt idx="4">
                  <c:v>27</c:v>
                </c:pt>
                <c:pt idx="5">
                  <c:v>27.8</c:v>
                </c:pt>
                <c:pt idx="6">
                  <c:v>26.1</c:v>
                </c:pt>
                <c:pt idx="7">
                  <c:v>25</c:v>
                </c:pt>
                <c:pt idx="8">
                  <c:v>25.2</c:v>
                </c:pt>
                <c:pt idx="9">
                  <c:v>22</c:v>
                </c:pt>
                <c:pt idx="10">
                  <c:v>21</c:v>
                </c:pt>
                <c:pt idx="11">
                  <c:v>23.4</c:v>
                </c:pt>
                <c:pt idx="12">
                  <c:v>23.1</c:v>
                </c:pt>
                <c:pt idx="13">
                  <c:v>22.1</c:v>
                </c:pt>
                <c:pt idx="14">
                  <c:v>22.5</c:v>
                </c:pt>
                <c:pt idx="15">
                  <c:v>22.7</c:v>
                </c:pt>
                <c:pt idx="16">
                  <c:v>23.2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16160"/>
        <c:axId val="210717696"/>
      </c:lineChart>
      <c:catAx>
        <c:axId val="2107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210717696"/>
        <c:crosses val="autoZero"/>
        <c:auto val="1"/>
        <c:lblAlgn val="ctr"/>
        <c:lblOffset val="100"/>
        <c:noMultiLvlLbl val="0"/>
      </c:catAx>
      <c:valAx>
        <c:axId val="2107176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71616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12011029527572667"/>
          <c:y val="1.4066161909276578E-2"/>
          <c:w val="0.8798897047242733"/>
          <c:h val="0.1242534966041848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97522876468841E-2"/>
          <c:y val="1.6819456369119114E-2"/>
          <c:w val="0.87865764486063358"/>
          <c:h val="0.878883632240515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2894736842105261E-2"/>
                  <c:y val="-3.076923076923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543859649122806E-2"/>
                  <c:y val="-3.0769230769230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36.799999999999997</c:v>
                </c:pt>
                <c:pt idx="1">
                  <c:v>33</c:v>
                </c:pt>
                <c:pt idx="2">
                  <c:v>35.1</c:v>
                </c:pt>
                <c:pt idx="3">
                  <c:v>38.6</c:v>
                </c:pt>
                <c:pt idx="4">
                  <c:v>33.1</c:v>
                </c:pt>
                <c:pt idx="5">
                  <c:v>33.9</c:v>
                </c:pt>
                <c:pt idx="6">
                  <c:v>36.700000000000003</c:v>
                </c:pt>
                <c:pt idx="7">
                  <c:v>31</c:v>
                </c:pt>
                <c:pt idx="8">
                  <c:v>32.6</c:v>
                </c:pt>
                <c:pt idx="9">
                  <c:v>29.3</c:v>
                </c:pt>
                <c:pt idx="10">
                  <c:v>27.1</c:v>
                </c:pt>
                <c:pt idx="11">
                  <c:v>27.5</c:v>
                </c:pt>
                <c:pt idx="12">
                  <c:v>25.4</c:v>
                </c:pt>
                <c:pt idx="13">
                  <c:v>27.3</c:v>
                </c:pt>
                <c:pt idx="14">
                  <c:v>24.2</c:v>
                </c:pt>
                <c:pt idx="15">
                  <c:v>26.9</c:v>
                </c:pt>
                <c:pt idx="16">
                  <c:v>27.8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2894736842105261E-2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543859649122806E-2"/>
                  <c:y val="-2.820512820512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20.2</c:v>
                </c:pt>
                <c:pt idx="1">
                  <c:v>20.7</c:v>
                </c:pt>
                <c:pt idx="2">
                  <c:v>19.7</c:v>
                </c:pt>
                <c:pt idx="3">
                  <c:v>21.6</c:v>
                </c:pt>
                <c:pt idx="4">
                  <c:v>20</c:v>
                </c:pt>
                <c:pt idx="5">
                  <c:v>20.5</c:v>
                </c:pt>
                <c:pt idx="6">
                  <c:v>18.7</c:v>
                </c:pt>
                <c:pt idx="7">
                  <c:v>17.5</c:v>
                </c:pt>
                <c:pt idx="8">
                  <c:v>17.899999999999999</c:v>
                </c:pt>
                <c:pt idx="9">
                  <c:v>19.100000000000001</c:v>
                </c:pt>
                <c:pt idx="10">
                  <c:v>19.399999999999999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19.5</c:v>
                </c:pt>
                <c:pt idx="15">
                  <c:v>19</c:v>
                </c:pt>
                <c:pt idx="16">
                  <c:v>17.600000000000001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40672"/>
        <c:axId val="210942208"/>
      </c:lineChart>
      <c:catAx>
        <c:axId val="21094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210942208"/>
        <c:crosses val="autoZero"/>
        <c:auto val="1"/>
        <c:lblAlgn val="ctr"/>
        <c:lblOffset val="100"/>
        <c:noMultiLvlLbl val="0"/>
      </c:catAx>
      <c:valAx>
        <c:axId val="21094220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Diabetes Mortality Rate per</a:t>
                </a:r>
                <a:r>
                  <a:rPr lang="en-US" sz="1200" baseline="0" dirty="0" smtClean="0"/>
                  <a:t>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5976985228212732E-3"/>
              <c:y val="0.1021567645007540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940672"/>
        <c:crosses val="autoZero"/>
        <c:crossBetween val="between"/>
        <c:majorUnit val="10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42756972669254"/>
          <c:y val="1.6298296935524932E-2"/>
          <c:w val="0.87706892742932352"/>
          <c:h val="0.8663957264394233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8461544932624159E-2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2735049925137951E-3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 formatCode="0.0">
                  <c:v>43</c:v>
                </c:pt>
                <c:pt idx="1">
                  <c:v>40.4</c:v>
                </c:pt>
                <c:pt idx="2">
                  <c:v>38.4</c:v>
                </c:pt>
                <c:pt idx="3">
                  <c:v>41.4</c:v>
                </c:pt>
                <c:pt idx="4">
                  <c:v>35.1</c:v>
                </c:pt>
                <c:pt idx="5">
                  <c:v>40.6</c:v>
                </c:pt>
                <c:pt idx="6">
                  <c:v>45.7</c:v>
                </c:pt>
                <c:pt idx="7" formatCode="0.0">
                  <c:v>35</c:v>
                </c:pt>
                <c:pt idx="8">
                  <c:v>33.1</c:v>
                </c:pt>
                <c:pt idx="9">
                  <c:v>36.1</c:v>
                </c:pt>
                <c:pt idx="10">
                  <c:v>31.2</c:v>
                </c:pt>
                <c:pt idx="11">
                  <c:v>30.7</c:v>
                </c:pt>
                <c:pt idx="12">
                  <c:v>31.2</c:v>
                </c:pt>
                <c:pt idx="13">
                  <c:v>31.5</c:v>
                </c:pt>
                <c:pt idx="14">
                  <c:v>28.2</c:v>
                </c:pt>
                <c:pt idx="15">
                  <c:v>35.6</c:v>
                </c:pt>
                <c:pt idx="16">
                  <c:v>33.1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8461544932624159E-2"/>
                  <c:y val="-2.69607843137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094019970055181E-2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 formatCode="0.0">
                  <c:v>33</c:v>
                </c:pt>
                <c:pt idx="1">
                  <c:v>28.4</c:v>
                </c:pt>
                <c:pt idx="2">
                  <c:v>32.4</c:v>
                </c:pt>
                <c:pt idx="3">
                  <c:v>36.9</c:v>
                </c:pt>
                <c:pt idx="4">
                  <c:v>31.2</c:v>
                </c:pt>
                <c:pt idx="5">
                  <c:v>29.5</c:v>
                </c:pt>
                <c:pt idx="6" formatCode="0.0">
                  <c:v>31</c:v>
                </c:pt>
                <c:pt idx="7">
                  <c:v>27.8</c:v>
                </c:pt>
                <c:pt idx="8">
                  <c:v>31.8</c:v>
                </c:pt>
                <c:pt idx="9">
                  <c:v>24.9</c:v>
                </c:pt>
                <c:pt idx="10">
                  <c:v>24.4</c:v>
                </c:pt>
                <c:pt idx="11">
                  <c:v>25.4</c:v>
                </c:pt>
                <c:pt idx="12">
                  <c:v>21.6</c:v>
                </c:pt>
                <c:pt idx="13">
                  <c:v>24.8</c:v>
                </c:pt>
                <c:pt idx="14">
                  <c:v>21.3</c:v>
                </c:pt>
                <c:pt idx="15">
                  <c:v>20.7</c:v>
                </c:pt>
                <c:pt idx="16">
                  <c:v>24.6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698048"/>
        <c:axId val="215716224"/>
      </c:lineChart>
      <c:catAx>
        <c:axId val="2156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215716224"/>
        <c:crosses val="autoZero"/>
        <c:auto val="1"/>
        <c:lblAlgn val="ctr"/>
        <c:lblOffset val="100"/>
        <c:noMultiLvlLbl val="0"/>
      </c:catAx>
      <c:valAx>
        <c:axId val="215716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Diabetes Mortality Rate per 100,000, Bronx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9.3890923664264707E-3"/>
              <c:y val="9.560502547475682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5698048"/>
        <c:crosses val="autoZero"/>
        <c:crossBetween val="between"/>
        <c:majorUnit val="10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76173297438069E-2"/>
          <c:y val="6.0477533591883105E-2"/>
          <c:w val="0.89835554185291489"/>
          <c:h val="0.82283483586290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45-54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16.8</c:v>
                </c:pt>
                <c:pt idx="1">
                  <c:v>21.3</c:v>
                </c:pt>
                <c:pt idx="2">
                  <c:v>17.7</c:v>
                </c:pt>
                <c:pt idx="3">
                  <c:v>20.399999999999999</c:v>
                </c:pt>
                <c:pt idx="4">
                  <c:v>17.5</c:v>
                </c:pt>
                <c:pt idx="5">
                  <c:v>17.8</c:v>
                </c:pt>
                <c:pt idx="6">
                  <c:v>25.7</c:v>
                </c:pt>
                <c:pt idx="7">
                  <c:v>25.7</c:v>
                </c:pt>
                <c:pt idx="8">
                  <c:v>15.1</c:v>
                </c:pt>
                <c:pt idx="9">
                  <c:v>15.3</c:v>
                </c:pt>
                <c:pt idx="10">
                  <c:v>15.6</c:v>
                </c:pt>
                <c:pt idx="11">
                  <c:v>17.7</c:v>
                </c:pt>
                <c:pt idx="12">
                  <c:v>14.9</c:v>
                </c:pt>
                <c:pt idx="13">
                  <c:v>13.2</c:v>
                </c:pt>
                <c:pt idx="14">
                  <c:v>12.6</c:v>
                </c:pt>
                <c:pt idx="15">
                  <c:v>13</c:v>
                </c:pt>
                <c:pt idx="16">
                  <c:v>14.9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55-64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55.7</c:v>
                </c:pt>
                <c:pt idx="1">
                  <c:v>57</c:v>
                </c:pt>
                <c:pt idx="2">
                  <c:v>61.9</c:v>
                </c:pt>
                <c:pt idx="3">
                  <c:v>63.9</c:v>
                </c:pt>
                <c:pt idx="4">
                  <c:v>45.9</c:v>
                </c:pt>
                <c:pt idx="5">
                  <c:v>51.5</c:v>
                </c:pt>
                <c:pt idx="6">
                  <c:v>57.5</c:v>
                </c:pt>
                <c:pt idx="7">
                  <c:v>37.1</c:v>
                </c:pt>
                <c:pt idx="8">
                  <c:v>53.1</c:v>
                </c:pt>
                <c:pt idx="9">
                  <c:v>56.2</c:v>
                </c:pt>
                <c:pt idx="10">
                  <c:v>42</c:v>
                </c:pt>
                <c:pt idx="11">
                  <c:v>50.2</c:v>
                </c:pt>
                <c:pt idx="12">
                  <c:v>41.2</c:v>
                </c:pt>
                <c:pt idx="13">
                  <c:v>37.299999999999997</c:v>
                </c:pt>
                <c:pt idx="14">
                  <c:v>39.5</c:v>
                </c:pt>
                <c:pt idx="15">
                  <c:v>46.7</c:v>
                </c:pt>
                <c:pt idx="16">
                  <c:v>40.700000000000003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65-74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166.6</c:v>
                </c:pt>
                <c:pt idx="1">
                  <c:v>135.9</c:v>
                </c:pt>
                <c:pt idx="2">
                  <c:v>132.4</c:v>
                </c:pt>
                <c:pt idx="3">
                  <c:v>159</c:v>
                </c:pt>
                <c:pt idx="4">
                  <c:v>138.9</c:v>
                </c:pt>
                <c:pt idx="5">
                  <c:v>135.19999999999999</c:v>
                </c:pt>
                <c:pt idx="6">
                  <c:v>120</c:v>
                </c:pt>
                <c:pt idx="7">
                  <c:v>123</c:v>
                </c:pt>
                <c:pt idx="8">
                  <c:v>131.6</c:v>
                </c:pt>
                <c:pt idx="9">
                  <c:v>93.9</c:v>
                </c:pt>
                <c:pt idx="10">
                  <c:v>111.1</c:v>
                </c:pt>
                <c:pt idx="11">
                  <c:v>104.3</c:v>
                </c:pt>
                <c:pt idx="12">
                  <c:v>88.4</c:v>
                </c:pt>
                <c:pt idx="13">
                  <c:v>97.4</c:v>
                </c:pt>
                <c:pt idx="14">
                  <c:v>73.8</c:v>
                </c:pt>
                <c:pt idx="15">
                  <c:v>91.3</c:v>
                </c:pt>
                <c:pt idx="16">
                  <c:v>83.4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75-84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248.7</c:v>
                </c:pt>
                <c:pt idx="1">
                  <c:v>198.9</c:v>
                </c:pt>
                <c:pt idx="2">
                  <c:v>232.8</c:v>
                </c:pt>
                <c:pt idx="3">
                  <c:v>268.7</c:v>
                </c:pt>
                <c:pt idx="4">
                  <c:v>223.8</c:v>
                </c:pt>
                <c:pt idx="5">
                  <c:v>233.3</c:v>
                </c:pt>
                <c:pt idx="6">
                  <c:v>259.7</c:v>
                </c:pt>
                <c:pt idx="7">
                  <c:v>186.5</c:v>
                </c:pt>
                <c:pt idx="8">
                  <c:v>200.7</c:v>
                </c:pt>
                <c:pt idx="9">
                  <c:v>190.2</c:v>
                </c:pt>
                <c:pt idx="10">
                  <c:v>203.5</c:v>
                </c:pt>
                <c:pt idx="11">
                  <c:v>183.6</c:v>
                </c:pt>
                <c:pt idx="12">
                  <c:v>157.6</c:v>
                </c:pt>
                <c:pt idx="13">
                  <c:v>202.5</c:v>
                </c:pt>
                <c:pt idx="14">
                  <c:v>158.5</c:v>
                </c:pt>
                <c:pt idx="15">
                  <c:v>187.5</c:v>
                </c:pt>
                <c:pt idx="16">
                  <c:v>194.9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85+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 formatCode="0.0">
                  <c:v>384</c:v>
                </c:pt>
                <c:pt idx="1">
                  <c:v>380.1</c:v>
                </c:pt>
                <c:pt idx="2">
                  <c:v>430.5</c:v>
                </c:pt>
                <c:pt idx="3">
                  <c:v>426.3</c:v>
                </c:pt>
                <c:pt idx="4">
                  <c:v>428.7</c:v>
                </c:pt>
                <c:pt idx="5">
                  <c:v>424.6</c:v>
                </c:pt>
                <c:pt idx="6">
                  <c:v>441.1</c:v>
                </c:pt>
                <c:pt idx="7">
                  <c:v>381.1</c:v>
                </c:pt>
                <c:pt idx="8">
                  <c:v>443.1</c:v>
                </c:pt>
                <c:pt idx="9">
                  <c:v>360.4</c:v>
                </c:pt>
                <c:pt idx="10">
                  <c:v>249.5</c:v>
                </c:pt>
                <c:pt idx="11">
                  <c:v>281.39999999999998</c:v>
                </c:pt>
                <c:pt idx="12">
                  <c:v>378.6</c:v>
                </c:pt>
                <c:pt idx="13">
                  <c:v>353.1</c:v>
                </c:pt>
                <c:pt idx="14">
                  <c:v>328.7</c:v>
                </c:pt>
                <c:pt idx="15">
                  <c:v>337.6</c:v>
                </c:pt>
                <c:pt idx="16">
                  <c:v>364.8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97120"/>
        <c:axId val="215950464"/>
      </c:lineChart>
      <c:catAx>
        <c:axId val="2157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5950464"/>
        <c:crosses val="autoZero"/>
        <c:auto val="1"/>
        <c:lblAlgn val="ctr"/>
        <c:lblOffset val="100"/>
        <c:noMultiLvlLbl val="0"/>
      </c:catAx>
      <c:valAx>
        <c:axId val="215950464"/>
        <c:scaling>
          <c:orientation val="minMax"/>
          <c:max val="4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5797120"/>
        <c:crosses val="autoZero"/>
        <c:crossBetween val="between"/>
        <c:majorUnit val="50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63510109025165E-2"/>
          <c:y val="4.3134513710478224E-2"/>
          <c:w val="0.89440653500927425"/>
          <c:h val="0.68324411783602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12.3*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Employed</c:v>
                </c:pt>
                <c:pt idx="1">
                  <c:v>Unemployed</c:v>
                </c:pt>
                <c:pt idx="2">
                  <c:v>Not in labor force</c:v>
                </c:pt>
                <c:pt idx="4">
                  <c:v>Less than high school</c:v>
                </c:pt>
                <c:pt idx="5">
                  <c:v>High school</c:v>
                </c:pt>
                <c:pt idx="6">
                  <c:v>Some college</c:v>
                </c:pt>
                <c:pt idx="7">
                  <c:v>College graduate</c:v>
                </c:pt>
                <c:pt idx="9">
                  <c:v>Highest poverty</c:v>
                </c:pt>
                <c:pt idx="10">
                  <c:v>High poverty</c:v>
                </c:pt>
                <c:pt idx="11">
                  <c:v>Medium poverty</c:v>
                </c:pt>
                <c:pt idx="12">
                  <c:v>Low poverty</c:v>
                </c:pt>
                <c:pt idx="13">
                  <c:v>Lowest poverty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12.8</c:v>
                </c:pt>
                <c:pt idx="1">
                  <c:v>18.399999999999999</c:v>
                </c:pt>
                <c:pt idx="2">
                  <c:v>16.399999999999999</c:v>
                </c:pt>
                <c:pt idx="4">
                  <c:v>16.3</c:v>
                </c:pt>
                <c:pt idx="5">
                  <c:v>18</c:v>
                </c:pt>
                <c:pt idx="6">
                  <c:v>12.1</c:v>
                </c:pt>
                <c:pt idx="7">
                  <c:v>8.1</c:v>
                </c:pt>
                <c:pt idx="9">
                  <c:v>15.6</c:v>
                </c:pt>
                <c:pt idx="10">
                  <c:v>13.7</c:v>
                </c:pt>
                <c:pt idx="11">
                  <c:v>12.9</c:v>
                </c:pt>
                <c:pt idx="12">
                  <c:v>9.5</c:v>
                </c:pt>
                <c:pt idx="13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77318144"/>
        <c:axId val="177348608"/>
      </c:barChart>
      <c:catAx>
        <c:axId val="17731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348608"/>
        <c:crosses val="autoZero"/>
        <c:auto val="1"/>
        <c:lblAlgn val="ctr"/>
        <c:lblOffset val="100"/>
        <c:noMultiLvlLbl val="0"/>
      </c:catAx>
      <c:valAx>
        <c:axId val="177348608"/>
        <c:scaling>
          <c:orientation val="minMax"/>
          <c:max val="2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Age-Adjusted Percent of Adult Current Smokers, Bronx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31814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0973451705353"/>
          <c:y val="4.8892837861004707E-2"/>
          <c:w val="0.86808535846510426"/>
          <c:h val="0.84306972451868156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Non-Hispanic White</c:v>
                </c:pt>
              </c:strCache>
            </c:strRef>
          </c:tx>
          <c:dLbls>
            <c:dLbl>
              <c:idx val="0"/>
              <c:layout>
                <c:manualLayout>
                  <c:x val="-3.9626382884507129E-2"/>
                  <c:y val="4.061982656933265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24.3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24.5</c:v>
                </c:pt>
                <c:pt idx="1">
                  <c:v>27.9</c:v>
                </c:pt>
                <c:pt idx="2">
                  <c:v>25.7</c:v>
                </c:pt>
                <c:pt idx="3">
                  <c:v>16.899999999999999</c:v>
                </c:pt>
                <c:pt idx="4">
                  <c:v>16.399999999999999</c:v>
                </c:pt>
                <c:pt idx="5">
                  <c:v>29</c:v>
                </c:pt>
                <c:pt idx="6">
                  <c:v>14.7</c:v>
                </c:pt>
                <c:pt idx="7">
                  <c:v>16.899999999999999</c:v>
                </c:pt>
                <c:pt idx="8">
                  <c:v>27.8</c:v>
                </c:pt>
                <c:pt idx="9">
                  <c:v>20.6</c:v>
                </c:pt>
                <c:pt idx="10">
                  <c:v>25.6</c:v>
                </c:pt>
                <c:pt idx="11">
                  <c:v>24.7</c:v>
                </c:pt>
                <c:pt idx="12">
                  <c:v>23.2</c:v>
                </c:pt>
                <c:pt idx="13">
                  <c:v>16.100000000000001</c:v>
                </c:pt>
                <c:pt idx="14">
                  <c:v>15.1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Non-Hispanic Black</c:v>
                </c:pt>
              </c:strCache>
            </c:strRef>
          </c:tx>
          <c:dLbls>
            <c:dLbl>
              <c:idx val="0"/>
              <c:layout>
                <c:manualLayout>
                  <c:x val="-3.9794902814151427E-2"/>
                  <c:y val="-4.061982656933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25.8</c:v>
                </c:pt>
                <c:pt idx="1">
                  <c:v>19.5</c:v>
                </c:pt>
                <c:pt idx="2">
                  <c:v>23.1</c:v>
                </c:pt>
                <c:pt idx="3">
                  <c:v>24.5</c:v>
                </c:pt>
                <c:pt idx="4">
                  <c:v>19.100000000000001</c:v>
                </c:pt>
                <c:pt idx="5">
                  <c:v>15.4</c:v>
                </c:pt>
                <c:pt idx="6">
                  <c:v>19.899999999999999</c:v>
                </c:pt>
                <c:pt idx="7">
                  <c:v>18.3</c:v>
                </c:pt>
                <c:pt idx="8">
                  <c:v>12.7</c:v>
                </c:pt>
                <c:pt idx="9">
                  <c:v>16.600000000000001</c:v>
                </c:pt>
                <c:pt idx="10">
                  <c:v>13.8</c:v>
                </c:pt>
                <c:pt idx="11">
                  <c:v>16.100000000000001</c:v>
                </c:pt>
                <c:pt idx="12">
                  <c:v>17.2</c:v>
                </c:pt>
                <c:pt idx="13">
                  <c:v>13.9</c:v>
                </c:pt>
                <c:pt idx="14">
                  <c:v>13.1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circle"/>
            <c:size val="7"/>
          </c:marker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24.3</c:v>
                </c:pt>
                <c:pt idx="1">
                  <c:v>19.899999999999999</c:v>
                </c:pt>
                <c:pt idx="2">
                  <c:v>17.899999999999999</c:v>
                </c:pt>
                <c:pt idx="3">
                  <c:v>18.5</c:v>
                </c:pt>
                <c:pt idx="4">
                  <c:v>20</c:v>
                </c:pt>
                <c:pt idx="5">
                  <c:v>17</c:v>
                </c:pt>
                <c:pt idx="6">
                  <c:v>16.399999999999999</c:v>
                </c:pt>
                <c:pt idx="7">
                  <c:v>18.3</c:v>
                </c:pt>
                <c:pt idx="8">
                  <c:v>17.5</c:v>
                </c:pt>
                <c:pt idx="9">
                  <c:v>18.7</c:v>
                </c:pt>
                <c:pt idx="10">
                  <c:v>15.8</c:v>
                </c:pt>
                <c:pt idx="11">
                  <c:v>14.9</c:v>
                </c:pt>
                <c:pt idx="12">
                  <c:v>14.2</c:v>
                </c:pt>
                <c:pt idx="13">
                  <c:v>14.3</c:v>
                </c:pt>
                <c:pt idx="14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52160"/>
        <c:axId val="177453696"/>
      </c:lineChart>
      <c:catAx>
        <c:axId val="177452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453696"/>
        <c:crosses val="autoZero"/>
        <c:auto val="1"/>
        <c:lblAlgn val="ctr"/>
        <c:lblOffset val="100"/>
        <c:noMultiLvlLbl val="0"/>
      </c:catAx>
      <c:valAx>
        <c:axId val="177453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Percent of Adult Current Smokers, Bronx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6596311329784303E-2"/>
              <c:y val="8.99399722122005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4521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98351871663703E-2"/>
          <c:y val="3.75116652085156E-2"/>
          <c:w val="0.89901385271287704"/>
          <c:h val="0.91108778069408003"/>
        </c:manualLayout>
      </c:layout>
      <c:barChart>
        <c:barDir val="col"/>
        <c:grouping val="clustered"/>
        <c:varyColors val="0"/>
        <c:ser>
          <c:idx val="0"/>
          <c:order val="0"/>
          <c:tx>
            <c:v>NYC</c:v>
          </c:tx>
          <c:spPr>
            <a:noFill/>
          </c:spPr>
          <c:invertIfNegative val="0"/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'Current Smoker'!$I$2:$I$60</c:f>
              <c:numCache>
                <c:formatCode>General</c:formatCode>
                <c:ptCount val="59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</c:numCache>
            </c:numRef>
          </c:val>
        </c:ser>
        <c:ser>
          <c:idx val="2"/>
          <c:order val="1"/>
          <c:tx>
            <c:v>Bronx</c:v>
          </c:tx>
          <c:spPr>
            <a:noFill/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'Current Smoker'!$J$2:$J$60</c:f>
              <c:numCache>
                <c:formatCode>General</c:formatCode>
                <c:ptCount val="59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</c:numCache>
            </c:numRef>
          </c:val>
        </c:ser>
        <c:ser>
          <c:idx val="1"/>
          <c:order val="2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3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'Current Smoker'!$H$2:$H$60</c:f>
              <c:numCache>
                <c:formatCode>General</c:formatCode>
                <c:ptCount val="59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19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21</c:v>
                </c:pt>
                <c:pt idx="57">
                  <c:v>21</c:v>
                </c:pt>
                <c:pt idx="5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178730112"/>
        <c:axId val="178731648"/>
      </c:barChart>
      <c:catAx>
        <c:axId val="178730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8731648"/>
        <c:crosses val="autoZero"/>
        <c:auto val="1"/>
        <c:lblAlgn val="ctr"/>
        <c:lblOffset val="100"/>
        <c:noMultiLvlLbl val="0"/>
      </c:catAx>
      <c:valAx>
        <c:axId val="178731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Percent of Adult Current Smokers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8574513384605499E-3"/>
              <c:y val="9.71687192947034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73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756651766799"/>
          <c:y val="1.8796983518700201E-2"/>
          <c:w val="0.72459254355337899"/>
          <c:h val="0.54187872355022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Smoker'!$M$23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'Current Smoker'!$L$24:$L$35</c:f>
              <c:strCache>
                <c:ptCount val="12"/>
                <c:pt idx="0">
                  <c:v>Riverdale &amp; Fieldston (208)</c:v>
                </c:pt>
                <c:pt idx="1">
                  <c:v>Kingsbridge Heights &amp; Bedford (207)</c:v>
                </c:pt>
                <c:pt idx="2">
                  <c:v>Williamsbridge &amp; Baychester (212)</c:v>
                </c:pt>
                <c:pt idx="3">
                  <c:v>Parkchester &amp; Soundview (209)</c:v>
                </c:pt>
                <c:pt idx="4">
                  <c:v>Hunts Point &amp; Longwood (202)</c:v>
                </c:pt>
                <c:pt idx="5">
                  <c:v>Mott Haven &amp; Melrose (201)</c:v>
                </c:pt>
                <c:pt idx="6">
                  <c:v>Morris Park &amp; Bronxdale (211)</c:v>
                </c:pt>
                <c:pt idx="7">
                  <c:v>Fordham &amp; University Heights (205)</c:v>
                </c:pt>
                <c:pt idx="8">
                  <c:v>Highbridge &amp; Concourse (204)</c:v>
                </c:pt>
                <c:pt idx="9">
                  <c:v>Belmont &amp; East Tremont (206)</c:v>
                </c:pt>
                <c:pt idx="10">
                  <c:v>Morrisania &amp; Crotona (203)</c:v>
                </c:pt>
                <c:pt idx="11">
                  <c:v>Throgs Neck &amp; Co-op City (210)</c:v>
                </c:pt>
              </c:strCache>
            </c:strRef>
          </c:cat>
          <c:val>
            <c:numRef>
              <c:f>'Current Smoker'!$M$24:$M$35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9051520"/>
        <c:axId val="179098368"/>
      </c:barChart>
      <c:catAx>
        <c:axId val="1790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098368"/>
        <c:crosses val="autoZero"/>
        <c:auto val="1"/>
        <c:lblAlgn val="ctr"/>
        <c:lblOffset val="100"/>
        <c:noMultiLvlLbl val="0"/>
      </c:catAx>
      <c:valAx>
        <c:axId val="17909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Percent of Adult Current Smokers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8.5075164358149116E-2"/>
              <c:y val="1.91842120701489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05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79123763375735E-2"/>
          <c:y val="9.1552558921911303E-2"/>
          <c:w val="0.87713194023823948"/>
          <c:h val="0.8283260012079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Non-daily smoker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7.4</c:v>
                </c:pt>
                <c:pt idx="1">
                  <c:v>6.6</c:v>
                </c:pt>
                <c:pt idx="2">
                  <c:v>6.5</c:v>
                </c:pt>
                <c:pt idx="3">
                  <c:v>5.7</c:v>
                </c:pt>
                <c:pt idx="4">
                  <c:v>4.2</c:v>
                </c:pt>
                <c:pt idx="5">
                  <c:v>6.4</c:v>
                </c:pt>
                <c:pt idx="6">
                  <c:v>6</c:v>
                </c:pt>
                <c:pt idx="7">
                  <c:v>7.2</c:v>
                </c:pt>
                <c:pt idx="8">
                  <c:v>5.5</c:v>
                </c:pt>
                <c:pt idx="9">
                  <c:v>4.0999999999999996</c:v>
                </c:pt>
                <c:pt idx="10">
                  <c:v>5.7</c:v>
                </c:pt>
                <c:pt idx="11">
                  <c:v>5.5</c:v>
                </c:pt>
                <c:pt idx="12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Light daily smoker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10.199999999999999</c:v>
                </c:pt>
                <c:pt idx="1">
                  <c:v>8</c:v>
                </c:pt>
                <c:pt idx="2">
                  <c:v>8.5</c:v>
                </c:pt>
                <c:pt idx="3">
                  <c:v>7.8</c:v>
                </c:pt>
                <c:pt idx="4">
                  <c:v>9</c:v>
                </c:pt>
                <c:pt idx="5">
                  <c:v>8.6</c:v>
                </c:pt>
                <c:pt idx="6">
                  <c:v>6.2</c:v>
                </c:pt>
                <c:pt idx="7">
                  <c:v>6.4</c:v>
                </c:pt>
                <c:pt idx="8">
                  <c:v>7.4</c:v>
                </c:pt>
                <c:pt idx="9">
                  <c:v>7.4</c:v>
                </c:pt>
                <c:pt idx="10">
                  <c:v>7.5</c:v>
                </c:pt>
                <c:pt idx="11">
                  <c:v>6.5</c:v>
                </c:pt>
                <c:pt idx="12">
                  <c:v>6.3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Heavy daily smoker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7.5</c:v>
                </c:pt>
                <c:pt idx="1">
                  <c:v>6.7</c:v>
                </c:pt>
                <c:pt idx="2">
                  <c:v>5.4</c:v>
                </c:pt>
                <c:pt idx="3">
                  <c:v>5.5</c:v>
                </c:pt>
                <c:pt idx="4">
                  <c:v>4</c:v>
                </c:pt>
                <c:pt idx="5">
                  <c:v>2.9</c:v>
                </c:pt>
                <c:pt idx="6">
                  <c:v>4</c:v>
                </c:pt>
                <c:pt idx="7">
                  <c:v>3.5</c:v>
                </c:pt>
                <c:pt idx="8">
                  <c:v>2.9</c:v>
                </c:pt>
                <c:pt idx="9">
                  <c:v>4.7</c:v>
                </c:pt>
                <c:pt idx="10">
                  <c:v>3.1</c:v>
                </c:pt>
                <c:pt idx="11">
                  <c:v>2.2000000000000002</c:v>
                </c:pt>
                <c:pt idx="1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79489024"/>
        <c:axId val="179511296"/>
      </c:barChart>
      <c:catAx>
        <c:axId val="17948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511296"/>
        <c:crosses val="autoZero"/>
        <c:auto val="1"/>
        <c:lblAlgn val="ctr"/>
        <c:lblOffset val="100"/>
        <c:noMultiLvlLbl val="0"/>
      </c:catAx>
      <c:valAx>
        <c:axId val="179511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 dirty="0" smtClean="0">
                    <a:effectLst/>
                    <a:latin typeface="+mj-lt"/>
                  </a:rPr>
                  <a:t>Age-Adjusted Type of Smoker, Adult Bronx Respondents (%) </a:t>
                </a:r>
                <a:endParaRPr lang="en-US" sz="12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6469109630526956E-2"/>
              <c:y val="0.107852582877106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489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069180294770847"/>
          <c:y val="1.9739236142075095E-2"/>
          <c:w val="0.59759065213002216"/>
          <c:h val="5.300878609720524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0.35069</cdr:x>
      <cdr:y>0.08147</cdr:y>
    </cdr:from>
    <cdr:to>
      <cdr:x>0.63789</cdr:x>
      <cdr:y>0.08727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3429000" y="411287"/>
          <a:ext cx="2808287" cy="2929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0.76372</cdr:x>
      <cdr:y>0.08147</cdr:y>
    </cdr:from>
    <cdr:to>
      <cdr:x>0.98858</cdr:x>
      <cdr:y>0.08147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7467600" y="411287"/>
          <a:ext cx="219868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0.06371</cdr:x>
      <cdr:y>0.81082</cdr:y>
    </cdr:from>
    <cdr:to>
      <cdr:x>0.08085</cdr:x>
      <cdr:y>0.84308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6359" y="3830628"/>
          <a:ext cx="15240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0.10648</cdr:x>
      <cdr:y>0.4029</cdr:y>
    </cdr:from>
    <cdr:to>
      <cdr:x>0.97081</cdr:x>
      <cdr:y>0.4029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47700" y="1154957"/>
          <a:ext cx="525780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4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0.10021</cdr:x>
      <cdr:y>0.43577</cdr:y>
    </cdr:from>
    <cdr:to>
      <cdr:x>0.21295</cdr:x>
      <cdr:y>0.52703</cdr:y>
    </cdr:to>
    <cdr:sp macro="" textlink="">
      <cdr:nvSpPr>
        <cdr:cNvPr id="4" name="TextBox 26"/>
        <cdr:cNvSpPr txBox="1"/>
      </cdr:nvSpPr>
      <cdr:spPr>
        <a:xfrm xmlns:a="http://schemas.openxmlformats.org/drawingml/2006/main">
          <a:off x="609600" y="1249183"/>
          <a:ext cx="6858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accent6"/>
              </a:solidFill>
            </a:rPr>
            <a:t>NYC 11</a:t>
          </a:r>
          <a:endParaRPr lang="en-US" sz="1100" b="1" dirty="0">
            <a:solidFill>
              <a:schemeClr val="accent6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0.58706</cdr:x>
      <cdr:y>0.12275</cdr:y>
    </cdr:from>
    <cdr:to>
      <cdr:x>0.66697</cdr:x>
      <cdr:y>0.2052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308221" y="609600"/>
          <a:ext cx="722512" cy="40944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16.9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0.71347</cdr:x>
      <cdr:y>0.22754</cdr:y>
    </cdr:from>
    <cdr:to>
      <cdr:x>0.73259</cdr:x>
      <cdr:y>0.32539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6451221" y="1129996"/>
          <a:ext cx="172882" cy="485934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accent4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0.73407</cdr:x>
      <cdr:y>0.21821</cdr:y>
    </cdr:from>
    <cdr:to>
      <cdr:x>0.87359</cdr:x>
      <cdr:y>0.46577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6637452" y="1083675"/>
          <a:ext cx="1261569" cy="12293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4"/>
              </a:solidFill>
            </a:rPr>
            <a:t>14.2</a:t>
          </a:r>
          <a:r>
            <a:rPr lang="en-US" sz="1400" b="1" dirty="0" smtClean="0">
              <a:solidFill>
                <a:schemeClr val="accent4"/>
              </a:solidFill>
            </a:rPr>
            <a:t>% of </a:t>
          </a:r>
        </a:p>
        <a:p xmlns:a="http://schemas.openxmlformats.org/drawingml/2006/main">
          <a:r>
            <a:rPr lang="en-US" sz="1400" b="1" dirty="0" smtClean="0">
              <a:solidFill>
                <a:schemeClr val="accent4"/>
              </a:solidFill>
            </a:rPr>
            <a:t>e-cigarette </a:t>
          </a:r>
        </a:p>
        <a:p xmlns:a="http://schemas.openxmlformats.org/drawingml/2006/main">
          <a:r>
            <a:rPr lang="en-US" sz="1400" b="1" dirty="0" smtClean="0">
              <a:solidFill>
                <a:schemeClr val="accent4"/>
              </a:solidFill>
            </a:rPr>
            <a:t>users </a:t>
          </a:r>
          <a:r>
            <a:rPr lang="en-US" sz="1400" b="1" dirty="0">
              <a:solidFill>
                <a:schemeClr val="accent4"/>
              </a:solidFill>
            </a:rPr>
            <a:t>are </a:t>
          </a:r>
          <a:endParaRPr lang="en-US" sz="1400" b="1" dirty="0" smtClean="0">
            <a:solidFill>
              <a:schemeClr val="accent4"/>
            </a:solidFill>
          </a:endParaRPr>
        </a:p>
        <a:p xmlns:a="http://schemas.openxmlformats.org/drawingml/2006/main">
          <a:r>
            <a:rPr lang="en-US" sz="1400" b="1" dirty="0" smtClean="0">
              <a:solidFill>
                <a:schemeClr val="accent4"/>
              </a:solidFill>
            </a:rPr>
            <a:t>frequent </a:t>
          </a:r>
          <a:r>
            <a:rPr lang="en-US" sz="1400" b="1" dirty="0">
              <a:solidFill>
                <a:schemeClr val="accent4"/>
              </a:solidFill>
            </a:rPr>
            <a:t>users</a:t>
          </a:r>
        </a:p>
        <a:p xmlns:a="http://schemas.openxmlformats.org/drawingml/2006/main">
          <a:endParaRPr lang="en-US" sz="1400" b="1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2918-0A83-4967-B487-1D8D7EDCFCB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B3F3-BC25-4A45-97FB-5ECBFE43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6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8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Stopped asking in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r>
              <a:rPr lang="en-US" dirty="0" smtClean="0"/>
              <a:t>chronic low </a:t>
            </a:r>
            <a:r>
              <a:rPr lang="en-US" dirty="0" err="1" smtClean="0"/>
              <a:t>resp</a:t>
            </a:r>
            <a:r>
              <a:rPr lang="en-US" dirty="0" smtClean="0"/>
              <a:t> disease j40-j47 ICD10 Codes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38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7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I60-I67 </a:t>
            </a:r>
            <a:r>
              <a:rPr lang="mr-IN" baseline="0" dirty="0" smtClean="0"/>
              <a:t>–</a:t>
            </a:r>
            <a:r>
              <a:rPr lang="en-US" baseline="0" dirty="0" smtClean="0"/>
              <a:t> ICD 10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2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7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2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50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9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8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SMOKER smoking status by borough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did current smokers start smoking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8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68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3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0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1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34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86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9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5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93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9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21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51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1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58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53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6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5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65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1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8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92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5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2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OCPHDept@montefiore.org" TargetMode="Externa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diabetes/data/countydata/countydataindicators.html" TargetMode="External"/><Relationship Id="rId3" Type="http://schemas.openxmlformats.org/officeDocument/2006/relationships/hyperlink" Target="https://a816-healthpsi.nyc.gov/epiquery/CHS/CHSXIndex.html" TargetMode="External"/><Relationship Id="rId7" Type="http://schemas.openxmlformats.org/officeDocument/2006/relationships/hyperlink" Target="https://www.health.ny.gov/statistics/cancer/registry/" TargetMode="External"/><Relationship Id="rId2" Type="http://schemas.openxmlformats.org/officeDocument/2006/relationships/hyperlink" Target="https://wonder.cdc.gov/ucd-icd10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ccd.cdc.gov/youthonline/app/Results.aspx?LID=XX" TargetMode="External"/><Relationship Id="rId5" Type="http://schemas.openxmlformats.org/officeDocument/2006/relationships/hyperlink" Target="https://www1.nyc.gov/site/doh/data/data-publications/profiles.page#bx" TargetMode="External"/><Relationship Id="rId4" Type="http://schemas.openxmlformats.org/officeDocument/2006/relationships/hyperlink" Target="https://vizhub.healthdata.org/tobacc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584988"/>
            <a:ext cx="11877674" cy="33547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 smtClean="0"/>
              <a:t>Bronx Community Health Dashboard: 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4400" b="0" i="1" dirty="0" smtClean="0"/>
              <a:t>Smoking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Created: 6/12/2017</a:t>
            </a:r>
            <a:br>
              <a:rPr lang="en-US" sz="2400" b="0" dirty="0" smtClean="0"/>
            </a:br>
            <a:r>
              <a:rPr lang="en-US" sz="2400" b="0" dirty="0" smtClean="0"/>
              <a:t>Last Updated: 3/2/2019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658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11263"/>
            <a:ext cx="11430000" cy="830997"/>
          </a:xfrm>
        </p:spPr>
        <p:txBody>
          <a:bodyPr/>
          <a:lstStyle/>
          <a:p>
            <a:r>
              <a:rPr lang="en-US" dirty="0" smtClean="0"/>
              <a:t>The primary driver of the declining adult smoking rates in the Bronx is heavy smoking, which has fallen 64% since 2002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2002-2016. </a:t>
            </a:r>
            <a:endParaRPr lang="en-US" sz="1200" dirty="0"/>
          </a:p>
          <a:p>
            <a:r>
              <a:rPr lang="en-US" sz="1200" dirty="0" smtClean="0"/>
              <a:t>Data restricted to those that indicated they are current smokers.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523412" y="1649849"/>
            <a:ext cx="2286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Heavy smokers: more </a:t>
            </a:r>
            <a:r>
              <a:rPr lang="en-US" sz="1400" dirty="0"/>
              <a:t>than 10 cigarettes </a:t>
            </a:r>
            <a:r>
              <a:rPr lang="en-US" sz="1400" dirty="0" smtClean="0"/>
              <a:t>per </a:t>
            </a:r>
            <a:r>
              <a:rPr lang="en-US" sz="1400" dirty="0"/>
              <a:t>day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Light smokers: between </a:t>
            </a:r>
            <a:r>
              <a:rPr lang="en-US" sz="1400" dirty="0"/>
              <a:t>1 and 10 cigarettes </a:t>
            </a:r>
            <a:r>
              <a:rPr lang="en-US" sz="1400" dirty="0" smtClean="0"/>
              <a:t>per day</a:t>
            </a:r>
            <a:endParaRPr lang="en-US" sz="1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95914429"/>
              </p:ext>
            </p:extLst>
          </p:nvPr>
        </p:nvGraphicFramePr>
        <p:xfrm>
          <a:off x="684212" y="1190625"/>
          <a:ext cx="9906000" cy="514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Quit attempts were consistent across all five boroughs between 2002 and 2013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154704"/>
              </p:ext>
            </p:extLst>
          </p:nvPr>
        </p:nvGraphicFramePr>
        <p:xfrm>
          <a:off x="879853" y="1427172"/>
          <a:ext cx="888962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94812" y="1427172"/>
            <a:ext cx="2514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Quit attempts defined as an attempt to quit smoking for 24 hours or longer during the past year among adults who were smokers in the past year.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862391" y="6337734"/>
            <a:ext cx="957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2002-2015. </a:t>
            </a:r>
            <a:endParaRPr lang="en-US" sz="1200" dirty="0"/>
          </a:p>
          <a:p>
            <a:r>
              <a:rPr lang="en-US" sz="1200" dirty="0" smtClean="0"/>
              <a:t>Data not collected after 2013. 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90106" y="5184475"/>
            <a:ext cx="22860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90106" y="5349318"/>
            <a:ext cx="22860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2764" y="5523781"/>
            <a:ext cx="1524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17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40551" t="14561" r="10198" b="7067"/>
          <a:stretch/>
        </p:blipFill>
        <p:spPr bwMode="auto">
          <a:xfrm>
            <a:off x="1045151" y="1229349"/>
            <a:ext cx="5354061" cy="532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7078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113212" y="16002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2741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71964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80201"/>
            <a:ext cx="5716943" cy="120032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of 10 community </a:t>
            </a:r>
            <a:r>
              <a:rPr lang="en-US" dirty="0"/>
              <a:t>d</a:t>
            </a:r>
            <a:r>
              <a:rPr lang="en-US" dirty="0" smtClean="0"/>
              <a:t>istricts with highest tobacco retailer rates are in the Bronx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4012" y="286856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graph is depicted on log scale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90212" y="180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Highest: Midtown</a:t>
            </a:r>
            <a:endParaRPr lang="en-US" sz="1200" dirty="0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113135557"/>
              </p:ext>
            </p:extLst>
          </p:nvPr>
        </p:nvGraphicFramePr>
        <p:xfrm>
          <a:off x="6780212" y="3212294"/>
          <a:ext cx="5029200" cy="348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473585467"/>
              </p:ext>
            </p:extLst>
          </p:nvPr>
        </p:nvGraphicFramePr>
        <p:xfrm>
          <a:off x="6018212" y="140443"/>
          <a:ext cx="6083035" cy="286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607174" y="1019175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4"/>
                </a:solidFill>
              </a:rPr>
              <a:t>Bronx 11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8611" y="6400800"/>
            <a:ext cx="844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Profiles, 2015.</a:t>
            </a:r>
          </a:p>
          <a:p>
            <a:r>
              <a:rPr lang="en-US" sz="1200" dirty="0" smtClean="0"/>
              <a:t>Data is age-adjusted.</a:t>
            </a:r>
          </a:p>
        </p:txBody>
      </p:sp>
    </p:spTree>
    <p:extLst>
      <p:ext uri="{BB962C8B-B14F-4D97-AF65-F5344CB8AC3E}">
        <p14:creationId xmlns:p14="http://schemas.microsoft.com/office/powerpoint/2010/main" val="1036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Youth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11353800" cy="757130"/>
          </a:xfrm>
        </p:spPr>
        <p:txBody>
          <a:bodyPr/>
          <a:lstStyle/>
          <a:p>
            <a:r>
              <a:rPr lang="en-US" sz="2700" dirty="0" smtClean="0"/>
              <a:t>The </a:t>
            </a:r>
            <a:r>
              <a:rPr lang="en-US" sz="2700" dirty="0" smtClean="0"/>
              <a:t>percent </a:t>
            </a:r>
            <a:r>
              <a:rPr lang="en-US" sz="2700" dirty="0" smtClean="0"/>
              <a:t>of current youth smokers across NYC has fallen since 2003 but remains highest in Staten Island and lowest in the Bronx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Youth Risk Behavior Survey, 2003-2017.</a:t>
            </a:r>
            <a:endParaRPr lang="en-US" sz="1200" dirty="0"/>
          </a:p>
          <a:p>
            <a:r>
              <a:rPr lang="en-US" sz="1200" dirty="0" smtClean="0"/>
              <a:t>Current smoker is defined as smoking at least one or more times in the previous 30 days. 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06459829"/>
              </p:ext>
            </p:extLst>
          </p:nvPr>
        </p:nvGraphicFramePr>
        <p:xfrm>
          <a:off x="836612" y="1295400"/>
          <a:ext cx="9906000" cy="48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53661"/>
            <a:ext cx="11046144" cy="830997"/>
          </a:xfrm>
        </p:spPr>
        <p:txBody>
          <a:bodyPr/>
          <a:lstStyle/>
          <a:p>
            <a:r>
              <a:rPr lang="en-US" dirty="0" smtClean="0"/>
              <a:t>Fewer youth are currently smoking in the Bronx, but male, older and Hispanic youth are more likely to smoke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6096000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</a:t>
            </a:r>
            <a:r>
              <a:rPr lang="en-US" sz="1200" dirty="0" smtClean="0"/>
              <a:t>Survey, 2017. </a:t>
            </a:r>
          </a:p>
          <a:p>
            <a:r>
              <a:rPr lang="en-US" sz="1200" dirty="0" smtClean="0"/>
              <a:t>Non-Hispanic </a:t>
            </a:r>
            <a:r>
              <a:rPr lang="en-US" sz="1200" dirty="0"/>
              <a:t>w</a:t>
            </a:r>
            <a:r>
              <a:rPr lang="en-US" sz="1200" dirty="0" smtClean="0"/>
              <a:t>hite </a:t>
            </a:r>
            <a:r>
              <a:rPr lang="en-US" sz="1200" dirty="0" smtClean="0"/>
              <a:t>excluded due to small sample size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/>
              <a:t>Current smoker is defined as smoking at least one or more times in the previous 30 days.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2412" y="1456222"/>
            <a:ext cx="56388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7412" y="1227622"/>
            <a:ext cx="1540824" cy="372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/>
              <a:t>Bronx only</a:t>
            </a:r>
            <a:endParaRPr lang="en-US" sz="1800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58978939"/>
              </p:ext>
            </p:extLst>
          </p:nvPr>
        </p:nvGraphicFramePr>
        <p:xfrm>
          <a:off x="836612" y="1600200"/>
          <a:ext cx="10311342" cy="453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69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17" y="381000"/>
            <a:ext cx="10969943" cy="830997"/>
          </a:xfrm>
        </p:spPr>
        <p:txBody>
          <a:bodyPr/>
          <a:lstStyle/>
          <a:p>
            <a:r>
              <a:rPr lang="en-US" dirty="0" smtClean="0"/>
              <a:t>Smoking in the Bronx used to be higher for female youth but is now marginally higher for males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Youth Risk Behavior Survey, 2003-2017. </a:t>
            </a:r>
            <a:endParaRPr lang="en-US" sz="1200" dirty="0"/>
          </a:p>
          <a:p>
            <a:r>
              <a:rPr lang="en-US" sz="1200" dirty="0" smtClean="0"/>
              <a:t>Current smoker is defined as smoking at least one or more times in the previous 30 days.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11769220"/>
              </p:ext>
            </p:extLst>
          </p:nvPr>
        </p:nvGraphicFramePr>
        <p:xfrm>
          <a:off x="1014790" y="1295400"/>
          <a:ext cx="8737221" cy="504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2149"/>
            <a:ext cx="11582400" cy="830997"/>
          </a:xfrm>
        </p:spPr>
        <p:txBody>
          <a:bodyPr/>
          <a:lstStyle/>
          <a:p>
            <a:r>
              <a:rPr lang="en-US" dirty="0" smtClean="0"/>
              <a:t>Of Bronx youth reporting being current smokers, a declining percentage are daily smokers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2003 - 2017.</a:t>
            </a:r>
          </a:p>
          <a:p>
            <a:r>
              <a:rPr lang="en-US" sz="1200" dirty="0"/>
              <a:t>Current smoker is defined as smoking at least one or more times in the previous 30 days.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888090" y="1752600"/>
            <a:ext cx="40385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Frequent smokers: 20+ days in past 30 days, including daily</a:t>
            </a:r>
          </a:p>
          <a:p>
            <a:r>
              <a:rPr lang="en-US" sz="1400" dirty="0" smtClean="0"/>
              <a:t>Occasional </a:t>
            </a:r>
            <a:r>
              <a:rPr lang="en-US" sz="1400" dirty="0"/>
              <a:t>s</a:t>
            </a:r>
            <a:r>
              <a:rPr lang="en-US" sz="1400" dirty="0" smtClean="0"/>
              <a:t>mokers: 1-19 days in past 30 days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79978927"/>
              </p:ext>
            </p:extLst>
          </p:nvPr>
        </p:nvGraphicFramePr>
        <p:xfrm>
          <a:off x="836612" y="1160455"/>
          <a:ext cx="9274753" cy="517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28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553354"/>
            <a:ext cx="11429999" cy="437043"/>
          </a:xfrm>
        </p:spPr>
        <p:txBody>
          <a:bodyPr/>
          <a:lstStyle/>
          <a:p>
            <a:r>
              <a:rPr lang="en-US" sz="2800" dirty="0" smtClean="0"/>
              <a:t>Over one-third of Bronx youth smokers get cigarettes from stores</a:t>
            </a: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74880"/>
              </p:ext>
            </p:extLst>
          </p:nvPr>
        </p:nvGraphicFramePr>
        <p:xfrm>
          <a:off x="227012" y="2008680"/>
          <a:ext cx="6231996" cy="423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827325"/>
              </p:ext>
            </p:extLst>
          </p:nvPr>
        </p:nvGraphicFramePr>
        <p:xfrm>
          <a:off x="6170612" y="2008680"/>
          <a:ext cx="6350000" cy="423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2003, 2015. Data not collected after 2015.</a:t>
            </a:r>
          </a:p>
          <a:p>
            <a:r>
              <a:rPr lang="en-US" sz="1200" dirty="0" smtClean="0"/>
              <a:t>Results </a:t>
            </a:r>
            <a:r>
              <a:rPr lang="en-US" sz="1200" dirty="0"/>
              <a:t>restricted to students who smoked in the past 30 days.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1824" y="165384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2003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7720012" y="16572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64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98278"/>
            <a:ext cx="11353800" cy="781752"/>
          </a:xfrm>
        </p:spPr>
        <p:txBody>
          <a:bodyPr/>
          <a:lstStyle/>
          <a:p>
            <a:r>
              <a:rPr lang="en-US" sz="2800" dirty="0" smtClean="0"/>
              <a:t>The percentage of youth who currently use e-cigarettes has increased since 2015, and is highest in Staten Island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2015, 2017.</a:t>
            </a:r>
          </a:p>
          <a:p>
            <a:r>
              <a:rPr lang="en-US" sz="1200" dirty="0" smtClean="0"/>
              <a:t>Current user is defined as using at least one day in past 30 days.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8376514"/>
              </p:ext>
            </p:extLst>
          </p:nvPr>
        </p:nvGraphicFramePr>
        <p:xfrm>
          <a:off x="836612" y="1447800"/>
          <a:ext cx="8863543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75813" y="1143000"/>
            <a:ext cx="239172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E-cigarettes are also called e-cigs, </a:t>
            </a:r>
            <a:r>
              <a:rPr lang="en-US" sz="1400" dirty="0" err="1" smtClean="0"/>
              <a:t>vapes</a:t>
            </a:r>
            <a:r>
              <a:rPr lang="en-US" sz="1400" dirty="0" smtClean="0"/>
              <a:t>, e-hookahs, </a:t>
            </a:r>
            <a:r>
              <a:rPr lang="en-US" sz="1400" dirty="0" err="1" smtClean="0"/>
              <a:t>vape</a:t>
            </a:r>
            <a:r>
              <a:rPr lang="en-US" sz="1400" dirty="0" smtClean="0"/>
              <a:t> pens, electronic nicotine delivery systems and electronic vapor products.</a:t>
            </a:r>
          </a:p>
        </p:txBody>
      </p:sp>
    </p:spTree>
    <p:extLst>
      <p:ext uri="{BB962C8B-B14F-4D97-AF65-F5344CB8AC3E}">
        <p14:creationId xmlns:p14="http://schemas.microsoft.com/office/powerpoint/2010/main" val="25176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9412" y="3171492"/>
            <a:ext cx="8281759" cy="3051942"/>
            <a:chOff x="379412" y="3171492"/>
            <a:chExt cx="8281759" cy="3051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71" y="3171492"/>
              <a:ext cx="7924800" cy="30519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861383" y="4566658"/>
              <a:ext cx="2743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Percent Daily </a:t>
              </a:r>
              <a:r>
                <a:rPr lang="en-US" sz="1100" dirty="0"/>
                <a:t>S</a:t>
              </a:r>
              <a:r>
                <a:rPr lang="en-US" sz="1100" dirty="0" smtClean="0"/>
                <a:t>moking </a:t>
              </a:r>
              <a:r>
                <a:rPr lang="en-US" sz="1100" dirty="0"/>
                <a:t>P</a:t>
              </a:r>
              <a:r>
                <a:rPr lang="en-US" sz="1100" dirty="0" smtClean="0"/>
                <a:t>revalence, USA</a:t>
              </a:r>
              <a:endParaRPr lang="en-US" sz="11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11" y="3429000"/>
              <a:ext cx="635000" cy="228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012" y="3455826"/>
              <a:ext cx="927100" cy="215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04800"/>
            <a:ext cx="5638800" cy="1938992"/>
          </a:xfrm>
        </p:spPr>
        <p:txBody>
          <a:bodyPr/>
          <a:lstStyle/>
          <a:p>
            <a:r>
              <a:rPr lang="en-US" dirty="0" smtClean="0"/>
              <a:t>Daily </a:t>
            </a:r>
            <a:r>
              <a:rPr lang="en-US" dirty="0"/>
              <a:t>smoking prevalence in the </a:t>
            </a:r>
            <a:r>
              <a:rPr lang="en-US" dirty="0" smtClean="0"/>
              <a:t>United States </a:t>
            </a:r>
            <a:r>
              <a:rPr lang="en-US" dirty="0"/>
              <a:t>has declined since 1990 but </a:t>
            </a:r>
            <a:r>
              <a:rPr lang="en-US" dirty="0" smtClean="0"/>
              <a:t>remains a leading cause of ill health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3012" y="3124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Despite major declines in smoking prevalence, smoking remains a top 3 cause of ill health in New York state. 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89012" y="64008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Global Burden of Disease Tobacco </a:t>
            </a:r>
            <a:r>
              <a:rPr lang="en-US" sz="1200" dirty="0" err="1" smtClean="0"/>
              <a:t>Viz</a:t>
            </a:r>
            <a:r>
              <a:rPr lang="en-US" sz="1200" dirty="0" smtClean="0"/>
              <a:t>, 2015. GBD Compare 2016. 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52400"/>
            <a:ext cx="57816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6812" y="2971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United States: 1980-2015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26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99072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Hispanic youth are more likely to report using e-cigarettes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211669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2017.</a:t>
            </a:r>
            <a:endParaRPr lang="en-US" sz="1200" dirty="0"/>
          </a:p>
          <a:p>
            <a:r>
              <a:rPr lang="en-US" sz="1200" dirty="0" smtClean="0"/>
              <a:t>Data on other racial/ethnic groups is excluded due to small sample size.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84291692"/>
              </p:ext>
            </p:extLst>
          </p:nvPr>
        </p:nvGraphicFramePr>
        <p:xfrm>
          <a:off x="531812" y="1447800"/>
          <a:ext cx="9367702" cy="492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56812" y="1371600"/>
            <a:ext cx="19811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Frequent user: 20+ days in past 30 days, including daily</a:t>
            </a:r>
          </a:p>
          <a:p>
            <a:endParaRPr lang="en-US" sz="1200" dirty="0" smtClean="0"/>
          </a:p>
          <a:p>
            <a:r>
              <a:rPr lang="en-US" sz="1200" dirty="0" smtClean="0"/>
              <a:t>Occasional user: 1-19 days in past 30 days</a:t>
            </a:r>
          </a:p>
        </p:txBody>
      </p:sp>
    </p:spTree>
    <p:extLst>
      <p:ext uri="{BB962C8B-B14F-4D97-AF65-F5344CB8AC3E}">
        <p14:creationId xmlns:p14="http://schemas.microsoft.com/office/powerpoint/2010/main" val="2636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27617"/>
            <a:ext cx="11047571" cy="437043"/>
          </a:xfrm>
        </p:spPr>
        <p:txBody>
          <a:bodyPr/>
          <a:lstStyle/>
          <a:p>
            <a:r>
              <a:rPr lang="en-US" sz="2800" dirty="0" smtClean="0"/>
              <a:t>Gender differences in e-cigarette use vary by race/ethnicity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211669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2017.</a:t>
            </a:r>
          </a:p>
          <a:p>
            <a:r>
              <a:rPr lang="en-US" sz="1200" dirty="0"/>
              <a:t>Data on other racial/ethnic groups is excluded due to small sample size.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39260790"/>
              </p:ext>
            </p:extLst>
          </p:nvPr>
        </p:nvGraphicFramePr>
        <p:xfrm>
          <a:off x="1370012" y="1447800"/>
          <a:ext cx="9067800" cy="476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While e-cigarette use among Bronx youth has increased since 2015, a consistent percent are frequent users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2015, 2017. 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49463890"/>
              </p:ext>
            </p:extLst>
          </p:nvPr>
        </p:nvGraphicFramePr>
        <p:xfrm>
          <a:off x="1014791" y="1371600"/>
          <a:ext cx="9042022" cy="496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8383" y="2598017"/>
            <a:ext cx="730458" cy="3895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13.7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13812" y="1428466"/>
            <a:ext cx="301997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Frequent user: 20+ days in past 30 days, including daily</a:t>
            </a:r>
          </a:p>
          <a:p>
            <a:endParaRPr lang="en-US" sz="1400" dirty="0" smtClean="0"/>
          </a:p>
          <a:p>
            <a:r>
              <a:rPr lang="en-US" sz="1400" dirty="0" smtClean="0"/>
              <a:t>Occasional user: 1-19 days in past 30 days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341812" y="3094682"/>
            <a:ext cx="141190" cy="438734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20544" y="3094682"/>
            <a:ext cx="1091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14.6% of e-cigarette users are frequent users</a:t>
            </a:r>
            <a:endParaRPr lang="en-US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415024"/>
            <a:ext cx="7104538" cy="2086725"/>
          </a:xfrm>
        </p:spPr>
        <p:txBody>
          <a:bodyPr/>
          <a:lstStyle/>
          <a:p>
            <a:r>
              <a:rPr lang="en-US" dirty="0" smtClean="0"/>
              <a:t>Health Consequences of Tobacco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381000"/>
            <a:ext cx="11506200" cy="461665"/>
          </a:xfrm>
        </p:spPr>
        <p:txBody>
          <a:bodyPr/>
          <a:lstStyle/>
          <a:p>
            <a:r>
              <a:rPr lang="en-US" dirty="0" smtClean="0"/>
              <a:t>Lung cancer incidence is highest for males in all boroughs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New York State Cancer Registry, 2011-2015.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36752343"/>
              </p:ext>
            </p:extLst>
          </p:nvPr>
        </p:nvGraphicFramePr>
        <p:xfrm>
          <a:off x="1014791" y="1219200"/>
          <a:ext cx="9346821" cy="49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4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11353800" cy="830997"/>
          </a:xfrm>
        </p:spPr>
        <p:txBody>
          <a:bodyPr/>
          <a:lstStyle/>
          <a:p>
            <a:r>
              <a:rPr lang="en-US" dirty="0" smtClean="0"/>
              <a:t>Bronx males have higher lung cancer incidence rates, though female rates have risen nearly 67% in the last 37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New York State Cancer Registry, 1976-2015.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8969997"/>
              </p:ext>
            </p:extLst>
          </p:nvPr>
        </p:nvGraphicFramePr>
        <p:xfrm>
          <a:off x="760412" y="1219200"/>
          <a:ext cx="10134600" cy="511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40433" y="1106786"/>
            <a:ext cx="1796448" cy="1901228"/>
            <a:chOff x="9503567" y="1122512"/>
            <a:chExt cx="1796448" cy="1901228"/>
          </a:xfrm>
        </p:grpSpPr>
        <p:grpSp>
          <p:nvGrpSpPr>
            <p:cNvPr id="7" name="Group 6"/>
            <p:cNvGrpSpPr/>
            <p:nvPr/>
          </p:nvGrpSpPr>
          <p:grpSpPr>
            <a:xfrm>
              <a:off x="9503567" y="1122512"/>
              <a:ext cx="1796448" cy="1901228"/>
              <a:chOff x="8589167" y="1122512"/>
              <a:chExt cx="1796448" cy="190122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89167" y="1122512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90955" y="1396196"/>
                <a:ext cx="8366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67% increase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10590212" y="1804540"/>
              <a:ext cx="475488" cy="671191"/>
            </a:xfrm>
            <a:prstGeom prst="downArrow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9800017" y="1425028"/>
              <a:ext cx="475488" cy="1050703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7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Bronx has the second highest rate of lung cancer mortality of all boroughs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47068434"/>
              </p:ext>
            </p:extLst>
          </p:nvPr>
        </p:nvGraphicFramePr>
        <p:xfrm>
          <a:off x="836612" y="1371600"/>
          <a:ext cx="9320743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3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457581"/>
            <a:ext cx="11428571" cy="806375"/>
          </a:xfrm>
        </p:spPr>
        <p:txBody>
          <a:bodyPr/>
          <a:lstStyle/>
          <a:p>
            <a:r>
              <a:rPr lang="en-US" sz="2900" dirty="0" smtClean="0"/>
              <a:t>Lung cancer mortality rates in the Bronx are highest for males, those 85 years and older, and non-Hispanic populations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2016. </a:t>
            </a:r>
          </a:p>
          <a:p>
            <a:r>
              <a:rPr lang="en-US" sz="1200" dirty="0" smtClean="0"/>
              <a:t>Age group data is not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9386439"/>
              </p:ext>
            </p:extLst>
          </p:nvPr>
        </p:nvGraphicFramePr>
        <p:xfrm>
          <a:off x="1014791" y="1317882"/>
          <a:ext cx="9880221" cy="501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7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Males in the Bronx consistently have higher lung cancer mortality rates than females, but rates have fallen 29%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4918017"/>
              </p:ext>
            </p:extLst>
          </p:nvPr>
        </p:nvGraphicFramePr>
        <p:xfrm>
          <a:off x="1181721" y="1371600"/>
          <a:ext cx="8711142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752012" y="1524000"/>
            <a:ext cx="1796448" cy="1752600"/>
            <a:chOff x="9503567" y="1271140"/>
            <a:chExt cx="1796448" cy="1752600"/>
          </a:xfrm>
        </p:grpSpPr>
        <p:grpSp>
          <p:nvGrpSpPr>
            <p:cNvPr id="7" name="Group 6"/>
            <p:cNvGrpSpPr/>
            <p:nvPr/>
          </p:nvGrpSpPr>
          <p:grpSpPr>
            <a:xfrm>
              <a:off x="9503567" y="1271140"/>
              <a:ext cx="1796448" cy="1752600"/>
              <a:chOff x="8589167" y="1271140"/>
              <a:chExt cx="1796448" cy="17526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29%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89167" y="1420563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90955" y="1271140"/>
                <a:ext cx="8366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10590212" y="1577656"/>
              <a:ext cx="475488" cy="898076"/>
            </a:xfrm>
            <a:prstGeom prst="downArrow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800017" y="1714153"/>
              <a:ext cx="475488" cy="761578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89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649050" cy="1421928"/>
          </a:xfrm>
        </p:spPr>
        <p:txBody>
          <a:bodyPr/>
          <a:lstStyle/>
          <a:p>
            <a:r>
              <a:rPr lang="en-US" dirty="0" smtClean="0"/>
              <a:t>Adult Smoking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04836255"/>
              </p:ext>
            </p:extLst>
          </p:nvPr>
        </p:nvGraphicFramePr>
        <p:xfrm>
          <a:off x="1014791" y="1437654"/>
          <a:ext cx="9220200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Racial and ethnic disparities in lung cancer mortality have fallen in the last 16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9980612" y="3806190"/>
            <a:ext cx="141190" cy="68961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0612" y="344805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25.8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95" y="393573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12.3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132012" y="2922270"/>
            <a:ext cx="228600" cy="1421130"/>
          </a:xfrm>
          <a:prstGeom prst="rightBrace">
            <a:avLst/>
          </a:prstGeom>
          <a:ln w="254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752012" y="1524000"/>
            <a:ext cx="1828800" cy="1752600"/>
            <a:chOff x="9503567" y="1271140"/>
            <a:chExt cx="1828800" cy="1752600"/>
          </a:xfrm>
        </p:grpSpPr>
        <p:grpSp>
          <p:nvGrpSpPr>
            <p:cNvPr id="11" name="Group 10"/>
            <p:cNvGrpSpPr/>
            <p:nvPr/>
          </p:nvGrpSpPr>
          <p:grpSpPr>
            <a:xfrm>
              <a:off x="9503567" y="1271140"/>
              <a:ext cx="1828800" cy="1752600"/>
              <a:chOff x="8589167" y="1271140"/>
              <a:chExt cx="1828800" cy="17526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89167" y="1271140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NHW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451504" y="1271140"/>
                <a:ext cx="9664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Hispanic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29%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Down Arrow 11"/>
            <p:cNvSpPr/>
            <p:nvPr/>
          </p:nvSpPr>
          <p:spPr>
            <a:xfrm>
              <a:off x="10590212" y="2026692"/>
              <a:ext cx="475488" cy="449039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800017" y="1577656"/>
              <a:ext cx="475488" cy="898075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Chronic Lower Respiratory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obstructive pulmonary disease (COPD) </a:t>
            </a:r>
            <a:r>
              <a:rPr lang="en-US" dirty="0" smtClean="0"/>
              <a:t>is the largest contributor </a:t>
            </a:r>
            <a:r>
              <a:rPr lang="en-US" dirty="0"/>
              <a:t>to chronic lower respiratory </a:t>
            </a:r>
            <a:r>
              <a:rPr lang="en-US" dirty="0" smtClean="0"/>
              <a:t>disease (CLRD) </a:t>
            </a:r>
            <a:r>
              <a:rPr lang="en-US" dirty="0"/>
              <a:t>mortality in the Bronx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CDC WONDER Database, Underlying </a:t>
            </a:r>
            <a:r>
              <a:rPr lang="en-US" sz="1200" dirty="0"/>
              <a:t>Cause of </a:t>
            </a:r>
            <a:r>
              <a:rPr lang="en-US" sz="1200" dirty="0" smtClean="0"/>
              <a:t>Death, 2014-2016. </a:t>
            </a:r>
          </a:p>
          <a:p>
            <a:r>
              <a:rPr lang="en-US" sz="1200" dirty="0" smtClean="0"/>
              <a:t>Bronchitis sub-categories grouped due to unstable data.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59734951"/>
              </p:ext>
            </p:extLst>
          </p:nvPr>
        </p:nvGraphicFramePr>
        <p:xfrm>
          <a:off x="1979613" y="1371600"/>
          <a:ext cx="8177742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3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830997"/>
          </a:xfrm>
        </p:spPr>
        <p:txBody>
          <a:bodyPr/>
          <a:lstStyle/>
          <a:p>
            <a:r>
              <a:rPr lang="en-US" dirty="0" smtClean="0"/>
              <a:t>The Bronx has the second highest CLRD mortality rate of all boroughs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3386" y="6337733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</a:t>
            </a:r>
            <a:r>
              <a:rPr lang="en-US" sz="1200" dirty="0" smtClean="0"/>
              <a:t>Database, </a:t>
            </a:r>
            <a:r>
              <a:rPr lang="en-US" sz="1200" dirty="0"/>
              <a:t>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7224956"/>
              </p:ext>
            </p:extLst>
          </p:nvPr>
        </p:nvGraphicFramePr>
        <p:xfrm>
          <a:off x="983386" y="1219199"/>
          <a:ext cx="9606826" cy="511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7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72" y="375069"/>
            <a:ext cx="10969943" cy="830997"/>
          </a:xfrm>
        </p:spPr>
        <p:txBody>
          <a:bodyPr/>
          <a:lstStyle/>
          <a:p>
            <a:r>
              <a:rPr lang="en-US" dirty="0" smtClean="0"/>
              <a:t>Men in the Bronx have higher rates of CLRD mortality, but rates have fallen 24%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91886949"/>
              </p:ext>
            </p:extLst>
          </p:nvPr>
        </p:nvGraphicFramePr>
        <p:xfrm>
          <a:off x="945856" y="1365646"/>
          <a:ext cx="9015942" cy="496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024443" y="1214961"/>
            <a:ext cx="1784152" cy="1753862"/>
            <a:chOff x="9515863" y="1269878"/>
            <a:chExt cx="1784152" cy="1753862"/>
          </a:xfrm>
        </p:grpSpPr>
        <p:grpSp>
          <p:nvGrpSpPr>
            <p:cNvPr id="7" name="Group 6"/>
            <p:cNvGrpSpPr/>
            <p:nvPr/>
          </p:nvGrpSpPr>
          <p:grpSpPr>
            <a:xfrm>
              <a:off x="9515863" y="1269878"/>
              <a:ext cx="1784152" cy="1753862"/>
              <a:chOff x="8601463" y="1269878"/>
              <a:chExt cx="1784152" cy="175386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601463" y="1269878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90955" y="1271140"/>
                <a:ext cx="8366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10590212" y="1577656"/>
              <a:ext cx="475488" cy="898076"/>
            </a:xfrm>
            <a:prstGeom prst="downArrow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800017" y="1714153"/>
              <a:ext cx="475488" cy="761578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1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68248"/>
            <a:ext cx="11276172" cy="806375"/>
          </a:xfrm>
        </p:spPr>
        <p:txBody>
          <a:bodyPr/>
          <a:lstStyle/>
          <a:p>
            <a:r>
              <a:rPr lang="en-US" sz="2900" dirty="0" smtClean="0"/>
              <a:t>In the Bronx, CLRD mortality rates are highest amongst </a:t>
            </a:r>
            <a:r>
              <a:rPr lang="en-US" sz="2900" dirty="0"/>
              <a:t>males, those </a:t>
            </a:r>
            <a:r>
              <a:rPr lang="en-US" sz="2900" dirty="0" smtClean="0"/>
              <a:t>85 </a:t>
            </a:r>
            <a:r>
              <a:rPr lang="en-US" sz="2900" dirty="0"/>
              <a:t>years and older, and </a:t>
            </a:r>
            <a:r>
              <a:rPr lang="en-US" sz="2900" dirty="0" smtClean="0"/>
              <a:t>non-Hispanic </a:t>
            </a:r>
            <a:r>
              <a:rPr lang="en-US" sz="2900" dirty="0"/>
              <a:t>white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</a:t>
            </a:r>
            <a:r>
              <a:rPr lang="en-US" sz="1200" dirty="0" smtClean="0"/>
              <a:t>Death, 2016. </a:t>
            </a:r>
          </a:p>
          <a:p>
            <a:r>
              <a:rPr lang="en-US" sz="1200" dirty="0"/>
              <a:t>Age </a:t>
            </a:r>
            <a:r>
              <a:rPr lang="en-US" sz="1200" dirty="0" smtClean="0"/>
              <a:t>group </a:t>
            </a:r>
            <a:r>
              <a:rPr lang="en-US" sz="1200" dirty="0"/>
              <a:t>data is not age-adjusted.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29588896"/>
              </p:ext>
            </p:extLst>
          </p:nvPr>
        </p:nvGraphicFramePr>
        <p:xfrm>
          <a:off x="679156" y="1524000"/>
          <a:ext cx="9549342" cy="504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1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38465366"/>
              </p:ext>
            </p:extLst>
          </p:nvPr>
        </p:nvGraphicFramePr>
        <p:xfrm>
          <a:off x="1141412" y="1371600"/>
          <a:ext cx="9242908" cy="491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Racial and ethnic disparities in </a:t>
            </a:r>
            <a:r>
              <a:rPr lang="en-US" dirty="0" smtClean="0"/>
              <a:t>CLRD mortality have remained constant over the past 16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10056812" y="2723007"/>
            <a:ext cx="152400" cy="11430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78428" y="3109841"/>
            <a:ext cx="86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13.0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387564" y="2514600"/>
            <a:ext cx="152400" cy="1170432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6890" y="2901696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12.4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Cardiovascular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362" y="4572000"/>
            <a:ext cx="48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Heart Disease includes: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Ischaemic</a:t>
            </a:r>
            <a:r>
              <a:rPr lang="en-US" dirty="0" smtClean="0"/>
              <a:t> heart disease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Hypertensive heart disease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Cardiovascular </a:t>
            </a:r>
            <a:r>
              <a:rPr lang="en-US" dirty="0" smtClean="0"/>
              <a:t>disease (CVD) mortality rates have declined across all five boroughs over the past 16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4453563"/>
              </p:ext>
            </p:extLst>
          </p:nvPr>
        </p:nvGraphicFramePr>
        <p:xfrm>
          <a:off x="1014791" y="1295400"/>
          <a:ext cx="1033742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0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64397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hypertensive disease is the largest contributor to CVD mortality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86605345"/>
              </p:ext>
            </p:extLst>
          </p:nvPr>
        </p:nvGraphicFramePr>
        <p:xfrm>
          <a:off x="1919380" y="1447800"/>
          <a:ext cx="7973483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7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percent of current adult smokers has fallen across NYC since 2002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2002-2016. </a:t>
            </a:r>
          </a:p>
          <a:p>
            <a:r>
              <a:rPr lang="en-US" sz="1200" dirty="0" smtClean="0"/>
              <a:t>Staten Island 2010 data is likely an underestimate of the true prevalence of smoking due to random sampling variation. 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3206187"/>
              </p:ext>
            </p:extLst>
          </p:nvPr>
        </p:nvGraphicFramePr>
        <p:xfrm>
          <a:off x="836612" y="1371600"/>
          <a:ext cx="10972800" cy="496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6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64397"/>
            <a:ext cx="10969943" cy="830997"/>
          </a:xfrm>
        </p:spPr>
        <p:txBody>
          <a:bodyPr/>
          <a:lstStyle/>
          <a:p>
            <a:r>
              <a:rPr lang="en-US" dirty="0"/>
              <a:t>Males in the Bronx </a:t>
            </a:r>
            <a:r>
              <a:rPr lang="en-US" dirty="0" smtClean="0"/>
              <a:t>consistently have </a:t>
            </a:r>
            <a:r>
              <a:rPr lang="en-US" dirty="0"/>
              <a:t>higher </a:t>
            </a:r>
            <a:r>
              <a:rPr lang="en-US" dirty="0" smtClean="0"/>
              <a:t>CVD mortality </a:t>
            </a:r>
            <a:r>
              <a:rPr lang="en-US" dirty="0"/>
              <a:t>rates than </a:t>
            </a:r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1737545"/>
              </p:ext>
            </p:extLst>
          </p:nvPr>
        </p:nvGraphicFramePr>
        <p:xfrm>
          <a:off x="988751" y="1425976"/>
          <a:ext cx="9448799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165342" y="1091011"/>
            <a:ext cx="1796448" cy="1757066"/>
            <a:chOff x="9503567" y="1266674"/>
            <a:chExt cx="1796448" cy="1757066"/>
          </a:xfrm>
        </p:grpSpPr>
        <p:grpSp>
          <p:nvGrpSpPr>
            <p:cNvPr id="7" name="Group 6"/>
            <p:cNvGrpSpPr/>
            <p:nvPr/>
          </p:nvGrpSpPr>
          <p:grpSpPr>
            <a:xfrm>
              <a:off x="9503567" y="1266674"/>
              <a:ext cx="1796448" cy="1757066"/>
              <a:chOff x="8589167" y="1266674"/>
              <a:chExt cx="1796448" cy="175706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89167" y="1266674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490955" y="1271140"/>
                <a:ext cx="8366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10590212" y="1577656"/>
              <a:ext cx="475488" cy="898076"/>
            </a:xfrm>
            <a:prstGeom prst="downArrow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800017" y="1714153"/>
              <a:ext cx="475488" cy="761578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52400"/>
            <a:ext cx="11201399" cy="1200329"/>
          </a:xfrm>
        </p:spPr>
        <p:txBody>
          <a:bodyPr/>
          <a:lstStyle/>
          <a:p>
            <a:r>
              <a:rPr lang="en-US" dirty="0" smtClean="0"/>
              <a:t>CVD mortality </a:t>
            </a:r>
            <a:r>
              <a:rPr lang="en-US" dirty="0"/>
              <a:t>rates are highest in the Bronx amongst males, those </a:t>
            </a:r>
            <a:r>
              <a:rPr lang="en-US" dirty="0" smtClean="0"/>
              <a:t>85 </a:t>
            </a:r>
            <a:r>
              <a:rPr lang="en-US" dirty="0"/>
              <a:t>years and older, </a:t>
            </a:r>
            <a:r>
              <a:rPr lang="en-US" dirty="0" smtClean="0"/>
              <a:t>and non-Hispanic </a:t>
            </a:r>
            <a:r>
              <a:rPr lang="en-US" dirty="0" smtClean="0"/>
              <a:t>white populations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2016. </a:t>
            </a:r>
          </a:p>
          <a:p>
            <a:r>
              <a:rPr lang="en-US" sz="1200" dirty="0" smtClean="0"/>
              <a:t>Age group data is not age-adjusted. 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3257241"/>
              </p:ext>
            </p:extLst>
          </p:nvPr>
        </p:nvGraphicFramePr>
        <p:xfrm>
          <a:off x="1014791" y="1584840"/>
          <a:ext cx="9320742" cy="49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7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00462492"/>
              </p:ext>
            </p:extLst>
          </p:nvPr>
        </p:nvGraphicFramePr>
        <p:xfrm>
          <a:off x="1014792" y="1447800"/>
          <a:ext cx="9447364" cy="4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Racial and ethnic disparities in </a:t>
            </a:r>
            <a:r>
              <a:rPr lang="en-US" dirty="0" smtClean="0"/>
              <a:t>CVD mortality </a:t>
            </a:r>
            <a:r>
              <a:rPr lang="en-US" dirty="0"/>
              <a:t>have fallen </a:t>
            </a:r>
            <a:r>
              <a:rPr lang="en-US" dirty="0" smtClean="0"/>
              <a:t>45 </a:t>
            </a:r>
            <a:r>
              <a:rPr lang="en-US" dirty="0"/>
              <a:t>points in the </a:t>
            </a:r>
            <a:r>
              <a:rPr lang="en-US" dirty="0" smtClean="0"/>
              <a:t>past 16 </a:t>
            </a:r>
            <a:r>
              <a:rPr lang="en-US" dirty="0"/>
              <a:t>years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360612" y="2133600"/>
            <a:ext cx="228600" cy="1322319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3240" y="26100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134.1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10133012" y="3352800"/>
            <a:ext cx="211136" cy="8382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11668" y="3581400"/>
            <a:ext cx="76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89.1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Database, Underlying Cause of Death, </a:t>
            </a:r>
            <a:r>
              <a:rPr lang="en-US" sz="1200" dirty="0" smtClean="0"/>
              <a:t>2000-2016.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22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2" y="4110335"/>
            <a:ext cx="7115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many factors including weight status are associated with diabetes, there is a strong relationship between smoking and diabetes.</a:t>
            </a:r>
          </a:p>
          <a:p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Sources: Pan et al., 2015</a:t>
            </a:r>
            <a:r>
              <a:rPr lang="en-US" sz="1600" dirty="0"/>
              <a:t>; </a:t>
            </a:r>
            <a:r>
              <a:rPr lang="en-US" sz="1600" dirty="0" err="1" smtClean="0"/>
              <a:t>Willi</a:t>
            </a:r>
            <a:r>
              <a:rPr lang="en-US" sz="1600" dirty="0" smtClean="0"/>
              <a:t> et al., 2007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1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39"/>
            <a:ext cx="10969943" cy="830997"/>
          </a:xfrm>
        </p:spPr>
        <p:txBody>
          <a:bodyPr/>
          <a:lstStyle/>
          <a:p>
            <a:r>
              <a:rPr lang="en-US" dirty="0" smtClean="0"/>
              <a:t>The Bronx has a higher prevalence of diabetes than all other NYC boroughs and peer counties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2020" y="6324600"/>
            <a:ext cx="918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United States Diabetes Surveillance System, Division of Diabetes Translation, CDC, 2013. Data not comparable to NYC CHS data presented elsewhere.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897959"/>
              </p:ext>
            </p:extLst>
          </p:nvPr>
        </p:nvGraphicFramePr>
        <p:xfrm>
          <a:off x="5989637" y="1447800"/>
          <a:ext cx="6199188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8399157" y="3880190"/>
            <a:ext cx="536316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4585" y="4874068"/>
            <a:ext cx="1820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Bronx: +40%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10221331" y="4081358"/>
            <a:ext cx="536316" cy="713232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95435" y="4800600"/>
            <a:ext cx="179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Counties Average: +31%</a:t>
            </a:r>
            <a:endParaRPr lang="en-US" sz="1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74224954"/>
              </p:ext>
            </p:extLst>
          </p:nvPr>
        </p:nvGraphicFramePr>
        <p:xfrm>
          <a:off x="10604" y="1693590"/>
          <a:ext cx="5943600" cy="437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8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4349"/>
            <a:ext cx="10969943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Those 65 years and older, male, and Hispanic have </a:t>
            </a:r>
            <a:r>
              <a:rPr lang="en-US" sz="2800" dirty="0" smtClean="0">
                <a:solidFill>
                  <a:srgbClr val="414042"/>
                </a:solidFill>
              </a:rPr>
              <a:t>the </a:t>
            </a:r>
            <a:r>
              <a:rPr lang="en-US" sz="2800" dirty="0" smtClean="0">
                <a:solidFill>
                  <a:srgbClr val="414042"/>
                </a:solidFill>
              </a:rPr>
              <a:t>highest rates of diabetes in the Bronx</a:t>
            </a:r>
            <a:endParaRPr lang="en-US" sz="2800" dirty="0">
              <a:solidFill>
                <a:srgbClr val="4140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791" y="6324600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Community Health Survey, </a:t>
            </a:r>
            <a:r>
              <a:rPr lang="en-US" sz="1200" dirty="0" smtClean="0"/>
              <a:t>2016.</a:t>
            </a:r>
          </a:p>
          <a:p>
            <a:r>
              <a:rPr lang="en-US" sz="1200" dirty="0"/>
              <a:t>Age </a:t>
            </a:r>
            <a:r>
              <a:rPr lang="en-US" sz="1200" dirty="0" smtClean="0"/>
              <a:t>group </a:t>
            </a:r>
            <a:r>
              <a:rPr lang="en-US" sz="1200" dirty="0"/>
              <a:t>data is not age-adjusted.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09081441"/>
              </p:ext>
            </p:extLst>
          </p:nvPr>
        </p:nvGraphicFramePr>
        <p:xfrm>
          <a:off x="1014791" y="1371600"/>
          <a:ext cx="9549342" cy="484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3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2955" y="365427"/>
            <a:ext cx="11636478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The diabetes mortality rate has fallen by 9 percentage points over the last 16 years in the Bronx</a:t>
            </a:r>
            <a:endParaRPr lang="en-US" sz="28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791" y="64770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CDC WONDER </a:t>
            </a:r>
            <a:r>
              <a:rPr lang="en-US" sz="1200" dirty="0" smtClean="0"/>
              <a:t>Database, Underlying </a:t>
            </a:r>
            <a:r>
              <a:rPr lang="en-US" sz="1200" dirty="0"/>
              <a:t>Cause of Death, </a:t>
            </a:r>
            <a:r>
              <a:rPr lang="en-US" sz="1200" dirty="0" smtClean="0"/>
              <a:t>2000-2016.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7427335"/>
              </p:ext>
            </p:extLst>
          </p:nvPr>
        </p:nvGraphicFramePr>
        <p:xfrm>
          <a:off x="5865812" y="990600"/>
          <a:ext cx="6172200" cy="518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87072656"/>
              </p:ext>
            </p:extLst>
          </p:nvPr>
        </p:nvGraphicFramePr>
        <p:xfrm>
          <a:off x="227012" y="1219200"/>
          <a:ext cx="5791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18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84846"/>
            <a:ext cx="10969943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Males have a higher diabetes mortality rate and rates vary dramatically by age</a:t>
            </a:r>
            <a:endParaRPr lang="en-US" sz="28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791" y="6324600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CDC WONDER Database, </a:t>
            </a:r>
            <a:r>
              <a:rPr lang="en-US" sz="1200" dirty="0" smtClean="0"/>
              <a:t>Underlying </a:t>
            </a:r>
            <a:r>
              <a:rPr lang="en-US" sz="1200" dirty="0"/>
              <a:t>Cause of Death, </a:t>
            </a:r>
            <a:r>
              <a:rPr lang="en-US" sz="1200" dirty="0" smtClean="0"/>
              <a:t>2000-2016.</a:t>
            </a:r>
          </a:p>
          <a:p>
            <a:r>
              <a:rPr lang="en-US" sz="1200" dirty="0" smtClean="0"/>
              <a:t>Age-group data is not age-adjusted.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18652549"/>
              </p:ext>
            </p:extLst>
          </p:nvPr>
        </p:nvGraphicFramePr>
        <p:xfrm>
          <a:off x="227012" y="1143000"/>
          <a:ext cx="5943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9604147"/>
              </p:ext>
            </p:extLst>
          </p:nvPr>
        </p:nvGraphicFramePr>
        <p:xfrm>
          <a:off x="6018212" y="990600"/>
          <a:ext cx="5867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7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</a:t>
            </a:r>
            <a:r>
              <a:rPr lang="en-US" dirty="0"/>
              <a:t>us </a:t>
            </a:r>
            <a:r>
              <a:rPr lang="en-US" dirty="0" smtClean="0">
                <a:hlinkClick r:id="rId2"/>
              </a:rPr>
              <a:t>OCPHDept@montefiore.org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24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 to Data Sources:</a:t>
            </a:r>
          </a:p>
          <a:p>
            <a:endParaRPr lang="en-US" sz="1200" dirty="0" smtClean="0"/>
          </a:p>
          <a:p>
            <a:r>
              <a:rPr lang="en-US" sz="1600" dirty="0" smtClean="0"/>
              <a:t>CDC Wonder Database, Underlying Cause of Death, </a:t>
            </a:r>
            <a:r>
              <a:rPr lang="en-US" sz="1600" dirty="0">
                <a:hlinkClick r:id="rId2"/>
              </a:rPr>
              <a:t>https://wonder.cdc.gov/ucd-icd10.html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NYC Community </a:t>
            </a:r>
            <a:r>
              <a:rPr lang="en-US" sz="1600" dirty="0"/>
              <a:t>Health Survey,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a816-healthpsi.nyc.gov/epiquery/CHS/CHSXIndex.html</a:t>
            </a:r>
            <a:endParaRPr lang="en-US" sz="1600" dirty="0"/>
          </a:p>
          <a:p>
            <a:r>
              <a:rPr lang="en-US" sz="1600" dirty="0" smtClean="0"/>
              <a:t>Global Burden of </a:t>
            </a:r>
            <a:r>
              <a:rPr lang="en-US" sz="1600" dirty="0"/>
              <a:t>Disease Project, </a:t>
            </a:r>
            <a:r>
              <a:rPr lang="en-US" sz="1600" dirty="0">
                <a:hlinkClick r:id="rId4"/>
              </a:rPr>
              <a:t>https://vizhub.healthdata.org/tobacco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NYC Community </a:t>
            </a:r>
            <a:r>
              <a:rPr lang="en-US" sz="1600" dirty="0"/>
              <a:t>Health Profiles,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www1.nyc.gov/site/doh/data/data-publications/profiles.page#bx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NYC Youth Risk </a:t>
            </a:r>
            <a:r>
              <a:rPr lang="en-US" sz="1600" dirty="0"/>
              <a:t>Behavior Survey,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nccd.cdc.gov/youthonline/app/Results.aspx?LID=XX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New York State Cancer Registry, </a:t>
            </a:r>
            <a:r>
              <a:rPr lang="en-US" sz="1600" dirty="0">
                <a:hlinkClick r:id="rId7"/>
              </a:rPr>
              <a:t>https://www.health.ny.gov/statistics/cancer/registry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US Diabetes Surveillance System, Division of </a:t>
            </a:r>
            <a:r>
              <a:rPr lang="en-US" sz="1600" dirty="0"/>
              <a:t>Diabetes Transition,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www.cdc.gov/diabetes/data/countydata/countydataindicators.html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 smtClean="0"/>
              <a:t>Literature</a:t>
            </a:r>
            <a:endParaRPr lang="en-US" dirty="0"/>
          </a:p>
          <a:p>
            <a:endParaRPr lang="en-US" sz="1200" dirty="0"/>
          </a:p>
          <a:p>
            <a:r>
              <a:rPr lang="en-US" sz="1600" dirty="0" smtClean="0"/>
              <a:t>Pan</a:t>
            </a:r>
            <a:r>
              <a:rPr lang="en-US" sz="1600" dirty="0"/>
              <a:t>, A., Wang, Y., </a:t>
            </a:r>
            <a:r>
              <a:rPr lang="en-US" sz="1600" dirty="0" err="1"/>
              <a:t>Talaei</a:t>
            </a:r>
            <a:r>
              <a:rPr lang="en-US" sz="1600" dirty="0"/>
              <a:t>, M., Hu, F. B., &amp; Wu, T. (2015). Relation of active, passive, and quitting smoking with incident type 2 diabetes: a systematic review and meta-analysis. </a:t>
            </a:r>
            <a:r>
              <a:rPr lang="en-US" sz="1600" i="1" dirty="0"/>
              <a:t>The lancet Diabetes &amp; endocrinology</a:t>
            </a:r>
            <a:r>
              <a:rPr lang="en-US" sz="1600" dirty="0"/>
              <a:t>, </a:t>
            </a:r>
            <a:r>
              <a:rPr lang="en-US" sz="1600" i="1" dirty="0"/>
              <a:t>3</a:t>
            </a:r>
            <a:r>
              <a:rPr lang="en-US" sz="1600" dirty="0"/>
              <a:t>(12), </a:t>
            </a:r>
            <a:r>
              <a:rPr lang="en-US" sz="1600" dirty="0" smtClean="0"/>
              <a:t>958-967.</a:t>
            </a:r>
          </a:p>
          <a:p>
            <a:endParaRPr lang="en-US" sz="1200" dirty="0"/>
          </a:p>
          <a:p>
            <a:r>
              <a:rPr lang="en-US" sz="1600" dirty="0" err="1" smtClean="0"/>
              <a:t>Willi</a:t>
            </a:r>
            <a:r>
              <a:rPr lang="en-US" sz="1600" dirty="0"/>
              <a:t>, C., </a:t>
            </a:r>
            <a:r>
              <a:rPr lang="en-US" sz="1600" dirty="0" err="1"/>
              <a:t>Bodenmann</a:t>
            </a:r>
            <a:r>
              <a:rPr lang="en-US" sz="1600" dirty="0"/>
              <a:t>, P., </a:t>
            </a:r>
            <a:r>
              <a:rPr lang="en-US" sz="1600" dirty="0" err="1"/>
              <a:t>Ghali</a:t>
            </a:r>
            <a:r>
              <a:rPr lang="en-US" sz="1600" dirty="0"/>
              <a:t>, W. A., </a:t>
            </a:r>
            <a:r>
              <a:rPr lang="en-US" sz="1600" dirty="0" err="1"/>
              <a:t>Faris</a:t>
            </a:r>
            <a:r>
              <a:rPr lang="en-US" sz="1600" dirty="0"/>
              <a:t>, P. D., &amp; </a:t>
            </a:r>
            <a:r>
              <a:rPr lang="en-US" sz="1600" dirty="0" err="1"/>
              <a:t>Cornuz</a:t>
            </a:r>
            <a:r>
              <a:rPr lang="en-US" sz="1600" dirty="0"/>
              <a:t>, J. (2007). Active smoking and the risk of type 2 diabetes: a systematic review and meta-analysis. </a:t>
            </a:r>
            <a:r>
              <a:rPr lang="en-US" sz="1600" i="1" dirty="0" err="1"/>
              <a:t>Jama</a:t>
            </a:r>
            <a:r>
              <a:rPr lang="en-US" sz="1600" dirty="0"/>
              <a:t>, </a:t>
            </a:r>
            <a:r>
              <a:rPr lang="en-US" sz="1600" i="1" dirty="0"/>
              <a:t>298</a:t>
            </a:r>
            <a:r>
              <a:rPr lang="en-US" sz="1600" dirty="0"/>
              <a:t>(22), 2654-2664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459037"/>
            <a:ext cx="11184114" cy="830997"/>
          </a:xfrm>
        </p:spPr>
        <p:txBody>
          <a:bodyPr/>
          <a:lstStyle/>
          <a:p>
            <a:r>
              <a:rPr lang="en-US" dirty="0" smtClean="0"/>
              <a:t>Fewer Bronx adults are current smokers and more Bronx adults </a:t>
            </a:r>
            <a:r>
              <a:rPr lang="en-US" dirty="0" smtClean="0"/>
              <a:t>have never </a:t>
            </a:r>
            <a:r>
              <a:rPr lang="en-US" dirty="0" smtClean="0"/>
              <a:t>smoked in 2016 compared to 2002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2002, 2016. </a:t>
            </a:r>
            <a:endParaRPr lang="en-US" sz="1200" dirty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979612" y="19112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2002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7267" y="19112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2016</a:t>
            </a:r>
            <a:endParaRPr lang="en-US" sz="24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68986832"/>
              </p:ext>
            </p:extLst>
          </p:nvPr>
        </p:nvGraphicFramePr>
        <p:xfrm>
          <a:off x="5311472" y="2298589"/>
          <a:ext cx="5680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153793" y="1467762"/>
            <a:ext cx="1796448" cy="1996465"/>
            <a:chOff x="9503567" y="1027275"/>
            <a:chExt cx="1796448" cy="1996465"/>
          </a:xfrm>
        </p:grpSpPr>
        <p:grpSp>
          <p:nvGrpSpPr>
            <p:cNvPr id="10" name="Group 9"/>
            <p:cNvGrpSpPr/>
            <p:nvPr/>
          </p:nvGrpSpPr>
          <p:grpSpPr>
            <a:xfrm>
              <a:off x="9503567" y="1027275"/>
              <a:ext cx="1796448" cy="1996465"/>
              <a:chOff x="8589167" y="1027275"/>
              <a:chExt cx="1796448" cy="19964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89167" y="1027275"/>
                <a:ext cx="1068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Never smoked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549002" y="1178412"/>
                <a:ext cx="836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Current smoker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25% increase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10590212" y="1705050"/>
              <a:ext cx="475488" cy="770681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9800017" y="1550495"/>
              <a:ext cx="475488" cy="925236"/>
            </a:xfrm>
            <a:prstGeom prst="downArrow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386607457"/>
              </p:ext>
            </p:extLst>
          </p:nvPr>
        </p:nvGraphicFramePr>
        <p:xfrm>
          <a:off x="150812" y="2298589"/>
          <a:ext cx="5680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01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0"/>
            <a:ext cx="11046144" cy="830997"/>
          </a:xfrm>
        </p:spPr>
        <p:txBody>
          <a:bodyPr/>
          <a:lstStyle/>
          <a:p>
            <a:r>
              <a:rPr lang="en-US" dirty="0" smtClean="0"/>
              <a:t>In the Bronx, men are much more likely to be current smokers than women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8951" y="62484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2016. </a:t>
            </a:r>
          </a:p>
          <a:p>
            <a:r>
              <a:rPr lang="en-US" sz="1200" dirty="0" smtClean="0"/>
              <a:t>Age results not age-adjusted. * Data points are statistically unstable.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1806348"/>
              </p:ext>
            </p:extLst>
          </p:nvPr>
        </p:nvGraphicFramePr>
        <p:xfrm>
          <a:off x="947484" y="1400056"/>
          <a:ext cx="1009992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42212" y="1600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Bronx only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64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38897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unemployed adults and those with less education are more likely to smoke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2016. </a:t>
            </a:r>
          </a:p>
          <a:p>
            <a:r>
              <a:rPr lang="en-US" sz="1200" dirty="0" smtClean="0"/>
              <a:t>* Data point is statistically unstable.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37438087"/>
              </p:ext>
            </p:extLst>
          </p:nvPr>
        </p:nvGraphicFramePr>
        <p:xfrm>
          <a:off x="1065212" y="1219200"/>
          <a:ext cx="916834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5263"/>
            <a:ext cx="10969943" cy="781752"/>
          </a:xfrm>
        </p:spPr>
        <p:txBody>
          <a:bodyPr/>
          <a:lstStyle/>
          <a:p>
            <a:r>
              <a:rPr lang="en-US" sz="2800" dirty="0" smtClean="0"/>
              <a:t>The percent of current smokers has declined across all groups, but is slightly higher among the non-Hispanic white population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211669"/>
            <a:ext cx="887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2002-2016. </a:t>
            </a:r>
          </a:p>
          <a:p>
            <a:r>
              <a:rPr lang="en-US" sz="1200" dirty="0" smtClean="0"/>
              <a:t>Non-Hispanic white 2010, 2012-2014 data should be interpreted with caution due to small numbers. </a:t>
            </a:r>
          </a:p>
          <a:p>
            <a:r>
              <a:rPr lang="en-US" sz="1200" dirty="0" smtClean="0"/>
              <a:t>Smoking data for Asian group is statistically unstable.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88531543"/>
              </p:ext>
            </p:extLst>
          </p:nvPr>
        </p:nvGraphicFramePr>
        <p:xfrm>
          <a:off x="1013203" y="1371600"/>
          <a:ext cx="9132451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0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/>
          <a:srcRect l="35867" t="20771" r="22243" b="13062"/>
          <a:stretch/>
        </p:blipFill>
        <p:spPr bwMode="auto">
          <a:xfrm>
            <a:off x="1065212" y="1316372"/>
            <a:ext cx="5304504" cy="523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23594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82873" y="16764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65803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667594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98611" y="6400800"/>
            <a:ext cx="844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Profiles, 2015.</a:t>
            </a:r>
          </a:p>
          <a:p>
            <a:r>
              <a:rPr lang="en-US" sz="1200" dirty="0" smtClean="0"/>
              <a:t>Data is age-adjusted.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81171"/>
            <a:ext cx="6019800" cy="1300083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of 10 community </a:t>
            </a:r>
            <a:r>
              <a:rPr lang="en-US" dirty="0"/>
              <a:t>d</a:t>
            </a:r>
            <a:r>
              <a:rPr lang="en-US" dirty="0" smtClean="0"/>
              <a:t>istricts with highest percentages of current smokers are in the Bronx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0144"/>
              </p:ext>
            </p:extLst>
          </p:nvPr>
        </p:nvGraphicFramePr>
        <p:xfrm>
          <a:off x="6246812" y="33854"/>
          <a:ext cx="594201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15690"/>
              </p:ext>
            </p:extLst>
          </p:nvPr>
        </p:nvGraphicFramePr>
        <p:xfrm>
          <a:off x="7618412" y="2895600"/>
          <a:ext cx="4329113" cy="369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6730999" y="838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/>
                </a:solidFill>
              </a:rPr>
              <a:t>Bronx 16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704012" y="124275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5"/>
                </a:solidFill>
              </a:rPr>
              <a:t>NYC 15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27281</TotalTime>
  <Words>2624</Words>
  <Application>Microsoft Office PowerPoint</Application>
  <PresentationFormat>Custom</PresentationFormat>
  <Paragraphs>491</Paragraphs>
  <Slides>49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Montefiore DOING MORE</vt:lpstr>
      <vt:lpstr>Bronx Community Health Dashboard:  Smoking  Created: 6/12/2017 Last Updated: 3/2/2019  See last slide for more information about this project.</vt:lpstr>
      <vt:lpstr>Daily smoking prevalence in the United States has declined since 1990 but remains a leading cause of ill health</vt:lpstr>
      <vt:lpstr>Adult Smoking Status</vt:lpstr>
      <vt:lpstr>The percent of current adult smokers has fallen across NYC since 2002</vt:lpstr>
      <vt:lpstr>Fewer Bronx adults are current smokers and more Bronx adults have never smoked in 2016 compared to 2002</vt:lpstr>
      <vt:lpstr>In the Bronx, men are much more likely to be current smokers than women</vt:lpstr>
      <vt:lpstr>In the Bronx, unemployed adults and those with less education are more likely to smoke</vt:lpstr>
      <vt:lpstr>The percent of current smokers has declined across all groups, but is slightly higher among the non-Hispanic white population </vt:lpstr>
      <vt:lpstr>3 of 10 community districts with highest percentages of current smokers are in the Bronx</vt:lpstr>
      <vt:lpstr>The primary driver of the declining adult smoking rates in the Bronx is heavy smoking, which has fallen 64% since 2002</vt:lpstr>
      <vt:lpstr>Quit attempts were consistent across all five boroughs between 2002 and 2013</vt:lpstr>
      <vt:lpstr>3 of 10 community districts with highest tobacco retailer rates are in the Bronx</vt:lpstr>
      <vt:lpstr>Youth Smoking</vt:lpstr>
      <vt:lpstr>The percent of current youth smokers across NYC has fallen since 2003 but remains highest in Staten Island and lowest in the Bronx</vt:lpstr>
      <vt:lpstr>Fewer youth are currently smoking in the Bronx, but male, older and Hispanic youth are more likely to smoke</vt:lpstr>
      <vt:lpstr>Smoking in the Bronx used to be higher for female youth but is now marginally higher for males</vt:lpstr>
      <vt:lpstr>Of Bronx youth reporting being current smokers, a declining percentage are daily smokers</vt:lpstr>
      <vt:lpstr>Over one-third of Bronx youth smokers get cigarettes from stores</vt:lpstr>
      <vt:lpstr>The percentage of youth who currently use e-cigarettes has increased since 2015, and is highest in Staten Island</vt:lpstr>
      <vt:lpstr>In the Bronx, Hispanic youth are more likely to report using e-cigarettes</vt:lpstr>
      <vt:lpstr>Gender differences in e-cigarette use vary by race/ethnicity</vt:lpstr>
      <vt:lpstr>While e-cigarette use among Bronx youth has increased since 2015, a consistent percent are frequent users</vt:lpstr>
      <vt:lpstr>Health Consequences of Tobacco Use</vt:lpstr>
      <vt:lpstr>Lung Cancer</vt:lpstr>
      <vt:lpstr>Lung cancer incidence is highest for males in all boroughs</vt:lpstr>
      <vt:lpstr>Bronx males have higher lung cancer incidence rates, though female rates have risen nearly 67% in the last 37 years</vt:lpstr>
      <vt:lpstr>The Bronx has the second highest rate of lung cancer mortality of all boroughs</vt:lpstr>
      <vt:lpstr>Lung cancer mortality rates in the Bronx are highest for males, those 85 years and older, and non-Hispanic populations</vt:lpstr>
      <vt:lpstr>Males in the Bronx consistently have higher lung cancer mortality rates than females, but rates have fallen 29%</vt:lpstr>
      <vt:lpstr>Racial and ethnic disparities in lung cancer mortality have fallen in the last 16 years</vt:lpstr>
      <vt:lpstr>Chronic Lower Respiratory Disease</vt:lpstr>
      <vt:lpstr>Chronic obstructive pulmonary disease (COPD) is the largest contributor to chronic lower respiratory disease (CLRD) mortality in the Bronx</vt:lpstr>
      <vt:lpstr>The Bronx has the second highest CLRD mortality rate of all boroughs</vt:lpstr>
      <vt:lpstr>Men in the Bronx have higher rates of CLRD mortality, but rates have fallen 24%</vt:lpstr>
      <vt:lpstr>In the Bronx, CLRD mortality rates are highest amongst males, those 85 years and older, and non-Hispanic white populations</vt:lpstr>
      <vt:lpstr>Racial and ethnic disparities in CLRD mortality have remained constant over the past 16 years</vt:lpstr>
      <vt:lpstr>Cardiovascular Disease</vt:lpstr>
      <vt:lpstr>Cardiovascular disease (CVD) mortality rates have declined across all five boroughs over the past 16 years</vt:lpstr>
      <vt:lpstr>In the Bronx, hypertensive disease is the largest contributor to CVD mortality</vt:lpstr>
      <vt:lpstr>Males in the Bronx consistently have higher CVD mortality rates than females</vt:lpstr>
      <vt:lpstr>CVD mortality rates are highest in the Bronx amongst males, those 85 years and older, and non-Hispanic white populations</vt:lpstr>
      <vt:lpstr>Racial and ethnic disparities in CVD mortality have fallen 45 points in the past 16 years</vt:lpstr>
      <vt:lpstr>Diabetes</vt:lpstr>
      <vt:lpstr>The Bronx has a higher prevalence of diabetes than all other NYC boroughs and peer counties </vt:lpstr>
      <vt:lpstr>Those 65 years and older, male, and Hispanic have the highest rates of diabetes in the Bronx</vt:lpstr>
      <vt:lpstr>The diabetes mortality rate has fallen by 9 percentage points over the last 16 years in the Bronx</vt:lpstr>
      <vt:lpstr>Males have a higher diabetes mortality rate and rates vary dramatically by age</vt:lpstr>
      <vt:lpstr>About the Community Health Dashboard Project</vt:lpstr>
      <vt:lpstr>Sources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Smoking  Created: 6/12/2017 Last Updated: 6/12/2017</dc:title>
  <dc:creator>dkocp05</dc:creator>
  <cp:lastModifiedBy>Carrie Heller</cp:lastModifiedBy>
  <cp:revision>275</cp:revision>
  <dcterms:created xsi:type="dcterms:W3CDTF">2017-06-12T14:36:30Z</dcterms:created>
  <dcterms:modified xsi:type="dcterms:W3CDTF">2019-03-21T18:39:01Z</dcterms:modified>
</cp:coreProperties>
</file>