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8.xml" ContentType="application/vnd.openxmlformats-officedocument.drawingml.chart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notesSlides/notesSlide25.xml" ContentType="application/vnd.openxmlformats-officedocument.presentationml.notesSlide+xml"/>
  <Override PartName="/ppt/charts/chart30.xml" ContentType="application/vnd.openxmlformats-officedocument.drawingml.chart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4.xml" ContentType="application/vnd.openxmlformats-officedocument.drawingml.chart+xml"/>
  <Override PartName="/ppt/notesSlides/notesSlide30.xml" ContentType="application/vnd.openxmlformats-officedocument.presentationml.notesSlide+xml"/>
  <Override PartName="/ppt/charts/chart35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8.xml" ContentType="application/vnd.openxmlformats-officedocument.drawingml.chart+xml"/>
  <Override PartName="/ppt/notesSlides/notesSlide35.xml" ContentType="application/vnd.openxmlformats-officedocument.presentationml.notesSlide+xml"/>
  <Override PartName="/ppt/charts/chart39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40.xml" ContentType="application/vnd.openxmlformats-officedocument.drawingml.chart+xml"/>
  <Override PartName="/ppt/notesSlides/notesSlide38.xml" ContentType="application/vnd.openxmlformats-officedocument.presentationml.notesSlide+xml"/>
  <Override PartName="/ppt/charts/chart41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9" r:id="rId2"/>
    <p:sldId id="454" r:id="rId3"/>
    <p:sldId id="451" r:id="rId4"/>
    <p:sldId id="391" r:id="rId5"/>
    <p:sldId id="511" r:id="rId6"/>
    <p:sldId id="449" r:id="rId7"/>
    <p:sldId id="513" r:id="rId8"/>
    <p:sldId id="459" r:id="rId9"/>
    <p:sldId id="401" r:id="rId10"/>
    <p:sldId id="532" r:id="rId11"/>
    <p:sldId id="402" r:id="rId12"/>
    <p:sldId id="403" r:id="rId13"/>
    <p:sldId id="528" r:id="rId14"/>
    <p:sldId id="530" r:id="rId15"/>
    <p:sldId id="504" r:id="rId16"/>
    <p:sldId id="411" r:id="rId17"/>
    <p:sldId id="413" r:id="rId18"/>
    <p:sldId id="497" r:id="rId19"/>
    <p:sldId id="531" r:id="rId20"/>
    <p:sldId id="331" r:id="rId21"/>
    <p:sldId id="477" r:id="rId22"/>
    <p:sldId id="500" r:id="rId23"/>
    <p:sldId id="501" r:id="rId24"/>
    <p:sldId id="363" r:id="rId25"/>
    <p:sldId id="488" r:id="rId26"/>
    <p:sldId id="475" r:id="rId27"/>
    <p:sldId id="383" r:id="rId28"/>
    <p:sldId id="503" r:id="rId29"/>
    <p:sldId id="461" r:id="rId30"/>
    <p:sldId id="514" r:id="rId31"/>
    <p:sldId id="495" r:id="rId32"/>
    <p:sldId id="490" r:id="rId33"/>
    <p:sldId id="491" r:id="rId34"/>
    <p:sldId id="493" r:id="rId35"/>
    <p:sldId id="523" r:id="rId36"/>
    <p:sldId id="525" r:id="rId37"/>
    <p:sldId id="517" r:id="rId38"/>
    <p:sldId id="518" r:id="rId39"/>
    <p:sldId id="519" r:id="rId40"/>
    <p:sldId id="520" r:id="rId41"/>
    <p:sldId id="521" r:id="rId42"/>
    <p:sldId id="522" r:id="rId43"/>
    <p:sldId id="526" r:id="rId44"/>
    <p:sldId id="527" r:id="rId45"/>
    <p:sldId id="533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A1C"/>
    <a:srgbClr val="1F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6482" autoAdjust="0"/>
  </p:normalViewPr>
  <p:slideViewPr>
    <p:cSldViewPr>
      <p:cViewPr>
        <p:scale>
          <a:sx n="75" d="100"/>
          <a:sy n="75" d="100"/>
        </p:scale>
        <p:origin x="768" y="36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3372835627198528E-2"/>
                  <c:y val="-4.385964912280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12"/>
              <c:layout>
                <c:manualLayout>
                  <c:x val="-1.2048009896444035E-2"/>
                  <c:y val="-1.169590643274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69.650000000000006</c:v>
                </c:pt>
                <c:pt idx="1">
                  <c:v>68.91</c:v>
                </c:pt>
                <c:pt idx="2">
                  <c:v>69.040000000000006</c:v>
                </c:pt>
                <c:pt idx="3">
                  <c:v>71.150000000000006</c:v>
                </c:pt>
                <c:pt idx="4">
                  <c:v>72.08</c:v>
                </c:pt>
                <c:pt idx="5">
                  <c:v>72.319999999999993</c:v>
                </c:pt>
                <c:pt idx="6">
                  <c:v>71.989999999999995</c:v>
                </c:pt>
                <c:pt idx="7">
                  <c:v>69.8</c:v>
                </c:pt>
                <c:pt idx="8">
                  <c:v>68.709999999999994</c:v>
                </c:pt>
                <c:pt idx="9">
                  <c:v>66.86</c:v>
                </c:pt>
                <c:pt idx="10">
                  <c:v>66.83</c:v>
                </c:pt>
                <c:pt idx="11">
                  <c:v>66.38</c:v>
                </c:pt>
                <c:pt idx="12">
                  <c:v>65.73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68.34</c:v>
                </c:pt>
                <c:pt idx="1">
                  <c:v>69.209999999999994</c:v>
                </c:pt>
                <c:pt idx="2">
                  <c:v>69.09</c:v>
                </c:pt>
                <c:pt idx="3">
                  <c:v>71.150000000000006</c:v>
                </c:pt>
                <c:pt idx="4">
                  <c:v>73.569999999999993</c:v>
                </c:pt>
                <c:pt idx="5">
                  <c:v>72.52</c:v>
                </c:pt>
                <c:pt idx="6">
                  <c:v>72.58</c:v>
                </c:pt>
                <c:pt idx="7">
                  <c:v>71.709999999999994</c:v>
                </c:pt>
                <c:pt idx="8">
                  <c:v>71.08</c:v>
                </c:pt>
                <c:pt idx="9">
                  <c:v>71.739999999999995</c:v>
                </c:pt>
                <c:pt idx="10">
                  <c:v>68.88</c:v>
                </c:pt>
                <c:pt idx="11">
                  <c:v>69.06</c:v>
                </c:pt>
                <c:pt idx="12">
                  <c:v>68.569999999999993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51.12</c:v>
                </c:pt>
                <c:pt idx="1">
                  <c:v>50.5</c:v>
                </c:pt>
                <c:pt idx="2">
                  <c:v>49.4</c:v>
                </c:pt>
                <c:pt idx="3">
                  <c:v>49.46</c:v>
                </c:pt>
                <c:pt idx="4">
                  <c:v>50.07</c:v>
                </c:pt>
                <c:pt idx="5">
                  <c:v>49</c:v>
                </c:pt>
                <c:pt idx="6">
                  <c:v>48.88</c:v>
                </c:pt>
                <c:pt idx="7">
                  <c:v>47.97</c:v>
                </c:pt>
                <c:pt idx="8">
                  <c:v>47.32</c:v>
                </c:pt>
                <c:pt idx="9">
                  <c:v>46.56</c:v>
                </c:pt>
                <c:pt idx="10">
                  <c:v>44.37</c:v>
                </c:pt>
                <c:pt idx="11">
                  <c:v>44.05</c:v>
                </c:pt>
                <c:pt idx="12">
                  <c:v>43.31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EFD-4978-B83F-7C46BF6425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61.36</c:v>
                </c:pt>
                <c:pt idx="1">
                  <c:v>61.45</c:v>
                </c:pt>
                <c:pt idx="2">
                  <c:v>61.42</c:v>
                </c:pt>
                <c:pt idx="3">
                  <c:v>62.47</c:v>
                </c:pt>
                <c:pt idx="4">
                  <c:v>65.180000000000007</c:v>
                </c:pt>
                <c:pt idx="5">
                  <c:v>63.76</c:v>
                </c:pt>
                <c:pt idx="6">
                  <c:v>62.78</c:v>
                </c:pt>
                <c:pt idx="7">
                  <c:v>62.12</c:v>
                </c:pt>
                <c:pt idx="8">
                  <c:v>62.1</c:v>
                </c:pt>
                <c:pt idx="9">
                  <c:v>62.07</c:v>
                </c:pt>
                <c:pt idx="10">
                  <c:v>61.17</c:v>
                </c:pt>
                <c:pt idx="11">
                  <c:v>61.24</c:v>
                </c:pt>
                <c:pt idx="12">
                  <c:v>61.37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EFD-4978-B83F-7C46BF6425A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61.14</c:v>
                </c:pt>
                <c:pt idx="1">
                  <c:v>60.64</c:v>
                </c:pt>
                <c:pt idx="2">
                  <c:v>58.65</c:v>
                </c:pt>
                <c:pt idx="3">
                  <c:v>61.41</c:v>
                </c:pt>
                <c:pt idx="4">
                  <c:v>61.93</c:v>
                </c:pt>
                <c:pt idx="5">
                  <c:v>60.7</c:v>
                </c:pt>
                <c:pt idx="6">
                  <c:v>60.62</c:v>
                </c:pt>
                <c:pt idx="7">
                  <c:v>59.43</c:v>
                </c:pt>
                <c:pt idx="8">
                  <c:v>59.05</c:v>
                </c:pt>
                <c:pt idx="9">
                  <c:v>56.93</c:v>
                </c:pt>
                <c:pt idx="10">
                  <c:v>57.45</c:v>
                </c:pt>
                <c:pt idx="11">
                  <c:v>57.45</c:v>
                </c:pt>
                <c:pt idx="12">
                  <c:v>58.07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EFD-4978-B83F-7C46BF6425A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ysDash"/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66.09</c:v>
                </c:pt>
                <c:pt idx="1">
                  <c:v>66.36</c:v>
                </c:pt>
                <c:pt idx="2">
                  <c:v>66.67</c:v>
                </c:pt>
                <c:pt idx="3">
                  <c:v>68.59</c:v>
                </c:pt>
                <c:pt idx="4">
                  <c:v>69.290000000000006</c:v>
                </c:pt>
                <c:pt idx="5">
                  <c:v>68.12</c:v>
                </c:pt>
                <c:pt idx="6">
                  <c:v>66.23</c:v>
                </c:pt>
                <c:pt idx="7">
                  <c:v>64.12</c:v>
                </c:pt>
                <c:pt idx="8">
                  <c:v>63.24</c:v>
                </c:pt>
                <c:pt idx="9">
                  <c:v>63</c:v>
                </c:pt>
                <c:pt idx="10">
                  <c:v>62.48</c:v>
                </c:pt>
                <c:pt idx="11">
                  <c:v>62.95</c:v>
                </c:pt>
                <c:pt idx="12">
                  <c:v>62.55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2592"/>
        <c:axId val="18544512"/>
      </c:lineChart>
      <c:catAx>
        <c:axId val="1854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4512"/>
        <c:crosses val="autoZero"/>
        <c:auto val="1"/>
        <c:lblAlgn val="ctr"/>
        <c:lblOffset val="100"/>
        <c:noMultiLvlLbl val="0"/>
      </c:catAx>
      <c:valAx>
        <c:axId val="18544512"/>
        <c:scaling>
          <c:orientation val="minMax"/>
          <c:max val="8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  <a:latin typeface="+mn-lt"/>
                  </a:rPr>
                  <a:t>Fertility rate </a:t>
                </a:r>
                <a:r>
                  <a:rPr lang="en-US" sz="1200" b="1" i="0" baseline="0" dirty="0">
                    <a:effectLst/>
                    <a:latin typeface="+mn-lt"/>
                  </a:rPr>
                  <a:t>per 1,000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6.2516282845815037E-3"/>
              <c:y val="0.348046017025473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7030518244043"/>
          <c:y val="0.13253764332090065"/>
          <c:w val="0.61948933013808061"/>
          <c:h val="0.801673024128820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births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3026709896557048"/>
                  <c:y val="-1.63247686144495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 pernatal care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57360</c:v>
                </c:pt>
                <c:pt idx="1">
                  <c:v>2854065</c:v>
                </c:pt>
                <c:pt idx="2">
                  <c:v>631012</c:v>
                </c:pt>
                <c:pt idx="3">
                  <c:v>163949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8536012967643E-2"/>
          <c:y val="2.4945439097614645E-2"/>
          <c:w val="0.91528395343769853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64.629960844975116</c:v>
                </c:pt>
                <c:pt idx="1">
                  <c:v>79.917842384526978</c:v>
                </c:pt>
                <c:pt idx="2">
                  <c:v>83.753925527142215</c:v>
                </c:pt>
                <c:pt idx="3">
                  <c:v>78.934398934398928</c:v>
                </c:pt>
                <c:pt idx="4">
                  <c:v>88.300469483568079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2290688"/>
        <c:axId val="52292224"/>
      </c:barChart>
      <c:catAx>
        <c:axId val="5229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52292224"/>
        <c:crosses val="autoZero"/>
        <c:auto val="1"/>
        <c:lblAlgn val="ctr"/>
        <c:lblOffset val="100"/>
        <c:noMultiLvlLbl val="0"/>
      </c:catAx>
      <c:valAx>
        <c:axId val="52292224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starting prenatal care in the first trimester</a:t>
                </a:r>
                <a:endParaRPr lang="en-US" sz="12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endParaRPr lang="en-US" sz="1100" dirty="0"/>
              </a:p>
            </c:rich>
          </c:tx>
          <c:layout>
            <c:manualLayout>
              <c:xMode val="edge"/>
              <c:yMode val="edge"/>
              <c:x val="5.0622155565094003E-3"/>
              <c:y val="0.10091527232043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52290688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96060050114129E-2"/>
          <c:y val="4.7151883458804715E-2"/>
          <c:w val="0.899870421706782"/>
          <c:h val="0.8815644592279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ymbol val="diamond"/>
              <c:size val="9"/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ymbol val="diamond"/>
              <c:size val="9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numFmt formatCode="#,##0.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59.528075158400696</c:v>
                </c:pt>
                <c:pt idx="1">
                  <c:v>62.29515916368431</c:v>
                </c:pt>
                <c:pt idx="2">
                  <c:v>61.874245379400016</c:v>
                </c:pt>
                <c:pt idx="3">
                  <c:v>62.306192554080397</c:v>
                </c:pt>
                <c:pt idx="4">
                  <c:v>61.961756711649421</c:v>
                </c:pt>
                <c:pt idx="5">
                  <c:v>59.645179801071158</c:v>
                </c:pt>
                <c:pt idx="6">
                  <c:v>61.348346772269672</c:v>
                </c:pt>
                <c:pt idx="7">
                  <c:v>64.629960844975116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 of NYC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72.229919029586526</c:v>
                </c:pt>
                <c:pt idx="1">
                  <c:v>74.770734817491103</c:v>
                </c:pt>
                <c:pt idx="2">
                  <c:v>73.249373941415456</c:v>
                </c:pt>
                <c:pt idx="3">
                  <c:v>72.772107607488095</c:v>
                </c:pt>
                <c:pt idx="4">
                  <c:v>74.063311167874915</c:v>
                </c:pt>
                <c:pt idx="5">
                  <c:v>75.859795393155665</c:v>
                </c:pt>
                <c:pt idx="6">
                  <c:v>79.642329605401983</c:v>
                </c:pt>
                <c:pt idx="7">
                  <c:v>80.805450448535353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12192"/>
        <c:axId val="18334464"/>
      </c:lineChart>
      <c:catAx>
        <c:axId val="183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4464"/>
        <c:crosses val="autoZero"/>
        <c:auto val="1"/>
        <c:lblAlgn val="ctr"/>
        <c:lblOffset val="100"/>
        <c:noMultiLvlLbl val="0"/>
      </c:catAx>
      <c:valAx>
        <c:axId val="18334464"/>
        <c:scaling>
          <c:orientation val="minMax"/>
          <c:max val="8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rgbClr val="41404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starting prenatal care in the first trimester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400100859874843E-3"/>
              <c:y val="0.113735102797867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013389099041025"/>
          <c:y val="0.41044152295930575"/>
          <c:w val="0.36493806789192007"/>
          <c:h val="9.7970228694983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6455274171817E-2"/>
          <c:y val="2.4945439097614645E-2"/>
          <c:w val="0.83164219337447687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Hispanic</c:v>
                </c:pt>
                <c:pt idx="7">
                  <c:v>NHB</c:v>
                </c:pt>
                <c:pt idx="8">
                  <c:v>NHW</c:v>
                </c:pt>
                <c:pt idx="10">
                  <c:v>&lt;HS</c:v>
                </c:pt>
                <c:pt idx="11">
                  <c:v>HS/Some college</c:v>
                </c:pt>
                <c:pt idx="12">
                  <c:v>College+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50.576606260296543</c:v>
                </c:pt>
                <c:pt idx="1">
                  <c:v>59.688733011836916</c:v>
                </c:pt>
                <c:pt idx="2">
                  <c:v>65.674636348436721</c:v>
                </c:pt>
                <c:pt idx="3">
                  <c:v>68.708544674209918</c:v>
                </c:pt>
                <c:pt idx="4">
                  <c:v>67.902208201892748</c:v>
                </c:pt>
                <c:pt idx="6">
                  <c:v>66.575795125981003</c:v>
                </c:pt>
                <c:pt idx="7">
                  <c:v>58.210208193418403</c:v>
                </c:pt>
                <c:pt idx="8">
                  <c:v>71.687587168758711</c:v>
                </c:pt>
                <c:pt idx="10">
                  <c:v>58.263743910925534</c:v>
                </c:pt>
                <c:pt idx="11">
                  <c:v>65.095875542691743</c:v>
                </c:pt>
                <c:pt idx="12">
                  <c:v>72.774596564289425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408576"/>
        <c:axId val="18410112"/>
      </c:barChart>
      <c:catAx>
        <c:axId val="1840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8410112"/>
        <c:crosses val="autoZero"/>
        <c:auto val="1"/>
        <c:lblAlgn val="ctr"/>
        <c:lblOffset val="100"/>
        <c:noMultiLvlLbl val="0"/>
      </c:catAx>
      <c:valAx>
        <c:axId val="18410112"/>
        <c:scaling>
          <c:orientation val="minMax"/>
          <c:max val="7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starting prenatal care in the first trimester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6.0247747747747748E-3"/>
              <c:y val="0.111228394973185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8408576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ymbol val="diamond"/>
              <c:size val="9"/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ymbol val="diamond"/>
              <c:size val="9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numFmt formatCode="#,##0.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60.201434457500383</c:v>
                </c:pt>
                <c:pt idx="1">
                  <c:v>63.75327653997379</c:v>
                </c:pt>
                <c:pt idx="2">
                  <c:v>63.277062164973195</c:v>
                </c:pt>
                <c:pt idx="3">
                  <c:v>63.364441253888494</c:v>
                </c:pt>
                <c:pt idx="4">
                  <c:v>62.893596139690843</c:v>
                </c:pt>
                <c:pt idx="5">
                  <c:v>61.070278305392677</c:v>
                </c:pt>
                <c:pt idx="6">
                  <c:v>62.923089470679393</c:v>
                </c:pt>
                <c:pt idx="7">
                  <c:v>66.575795125981003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pPr>
              <a:solidFill>
                <a:schemeClr val="bg2"/>
              </a:solidFill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numFmt formatCode="#,##0.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54.958744539718495</c:v>
                </c:pt>
                <c:pt idx="1">
                  <c:v>57.041602465331273</c:v>
                </c:pt>
                <c:pt idx="2">
                  <c:v>56.583410422448353</c:v>
                </c:pt>
                <c:pt idx="3">
                  <c:v>57.762452107279692</c:v>
                </c:pt>
                <c:pt idx="4">
                  <c:v>57.055707176111738</c:v>
                </c:pt>
                <c:pt idx="5">
                  <c:v>53.559974342527262</c:v>
                </c:pt>
                <c:pt idx="6">
                  <c:v>55.424565875418196</c:v>
                </c:pt>
                <c:pt idx="7">
                  <c:v>58.210208193418403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70.067567567567565</c:v>
                </c:pt>
                <c:pt idx="1">
                  <c:v>70.725216234198271</c:v>
                </c:pt>
                <c:pt idx="2">
                  <c:v>69.377990430622006</c:v>
                </c:pt>
                <c:pt idx="3">
                  <c:v>70.331219168428476</c:v>
                </c:pt>
                <c:pt idx="4">
                  <c:v>71.547799696509855</c:v>
                </c:pt>
                <c:pt idx="5">
                  <c:v>71.267605633802816</c:v>
                </c:pt>
                <c:pt idx="6">
                  <c:v>72.251308900523554</c:v>
                </c:pt>
                <c:pt idx="7">
                  <c:v>71.687587168758711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8272"/>
        <c:axId val="54199808"/>
      </c:lineChart>
      <c:catAx>
        <c:axId val="541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99808"/>
        <c:crosses val="autoZero"/>
        <c:auto val="1"/>
        <c:lblAlgn val="ctr"/>
        <c:lblOffset val="100"/>
        <c:noMultiLvlLbl val="0"/>
      </c:catAx>
      <c:valAx>
        <c:axId val="54199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rgbClr val="41404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starting prenatal care in the first trimester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400100859874843E-3"/>
              <c:y val="0.113735102797867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5193869061776"/>
          <c:y val="6.2938095880316472E-2"/>
          <c:w val="0.88481459349621572"/>
          <c:h val="0.865778246806451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ymbol val="diamond"/>
              <c:size val="9"/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ymbol val="diamond"/>
              <c:size val="9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1.096678433652065E-2"/>
                  <c:y val="1.841724782509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75-46BD-BD46-D7D2FFF29D8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47.795275590551178</c:v>
                </c:pt>
                <c:pt idx="1">
                  <c:v>49.238351254480293</c:v>
                </c:pt>
                <c:pt idx="2">
                  <c:v>46.982957162597884</c:v>
                </c:pt>
                <c:pt idx="3">
                  <c:v>48.888888888888886</c:v>
                </c:pt>
                <c:pt idx="4">
                  <c:v>48.850252383623108</c:v>
                </c:pt>
                <c:pt idx="5">
                  <c:v>43.987138263665592</c:v>
                </c:pt>
                <c:pt idx="6">
                  <c:v>44.754218635363166</c:v>
                </c:pt>
                <c:pt idx="7">
                  <c:v>50.576606260296543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4.0733770392790983E-2"/>
                  <c:y val="-3.4203460246608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75-46BD-BD46-D7D2FFF29D8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51.862312444836711</c:v>
                </c:pt>
                <c:pt idx="1">
                  <c:v>55.393165911897903</c:v>
                </c:pt>
                <c:pt idx="2">
                  <c:v>53.590928181436368</c:v>
                </c:pt>
                <c:pt idx="3">
                  <c:v>53.795153177869224</c:v>
                </c:pt>
                <c:pt idx="4">
                  <c:v>54.740141028989299</c:v>
                </c:pt>
                <c:pt idx="5">
                  <c:v>56.027520191444815</c:v>
                </c:pt>
                <c:pt idx="6">
                  <c:v>59.895150720838799</c:v>
                </c:pt>
                <c:pt idx="7">
                  <c:v>58.659638554216862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80992"/>
        <c:axId val="55382784"/>
      </c:lineChart>
      <c:catAx>
        <c:axId val="553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2784"/>
        <c:crosses val="autoZero"/>
        <c:auto val="1"/>
        <c:lblAlgn val="ctr"/>
        <c:lblOffset val="100"/>
        <c:noMultiLvlLbl val="0"/>
      </c:catAx>
      <c:valAx>
        <c:axId val="55382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rgbClr val="41404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starting prenatal care in the first trimester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189195163857821E-2"/>
              <c:y val="0.113735102797867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32950649312328E-2"/>
          <c:y val="0.10801577949606893"/>
          <c:w val="0.91823590628885399"/>
          <c:h val="0.81959809516389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2.9862286123666846E-2"/>
                  <c:y val="3.0919502171668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18-40B4-83D3-A5B0C6BB7EA5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2E-4E1C-BDB0-2A5A40AC0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8.1</c:v>
                </c:pt>
                <c:pt idx="4">
                  <c:v>7.7</c:v>
                </c:pt>
                <c:pt idx="5">
                  <c:v>7.8</c:v>
                </c:pt>
                <c:pt idx="6">
                  <c:v>7.8</c:v>
                </c:pt>
                <c:pt idx="7">
                  <c:v>7.4</c:v>
                </c:pt>
                <c:pt idx="8">
                  <c:v>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6.6</c:v>
                </c:pt>
                <c:pt idx="1">
                  <c:v>6.8</c:v>
                </c:pt>
                <c:pt idx="2">
                  <c:v>6.6</c:v>
                </c:pt>
                <c:pt idx="3">
                  <c:v>6.6</c:v>
                </c:pt>
                <c:pt idx="4">
                  <c:v>6.4</c:v>
                </c:pt>
                <c:pt idx="5">
                  <c:v>6.2</c:v>
                </c:pt>
                <c:pt idx="6">
                  <c:v>6.1</c:v>
                </c:pt>
                <c:pt idx="7">
                  <c:v>5.8</c:v>
                </c:pt>
                <c:pt idx="8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A64-4BA5-AA84-F38DEFDCEC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5.7</c:v>
                </c:pt>
                <c:pt idx="1">
                  <c:v>6.2</c:v>
                </c:pt>
                <c:pt idx="2">
                  <c:v>6</c:v>
                </c:pt>
                <c:pt idx="3">
                  <c:v>6.1</c:v>
                </c:pt>
                <c:pt idx="4">
                  <c:v>6</c:v>
                </c:pt>
                <c:pt idx="5">
                  <c:v>5.8</c:v>
                </c:pt>
                <c:pt idx="6">
                  <c:v>5.9</c:v>
                </c:pt>
                <c:pt idx="7">
                  <c:v>5.8</c:v>
                </c:pt>
                <c:pt idx="8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22E-4E1C-BDB0-2A5A40AC0B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x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6.7</c:v>
                </c:pt>
                <c:pt idx="1">
                  <c:v>6.7</c:v>
                </c:pt>
                <c:pt idx="2">
                  <c:v>6.4</c:v>
                </c:pt>
                <c:pt idx="3">
                  <c:v>6.6</c:v>
                </c:pt>
                <c:pt idx="4">
                  <c:v>6.3</c:v>
                </c:pt>
                <c:pt idx="5">
                  <c:v>6.4</c:v>
                </c:pt>
                <c:pt idx="6">
                  <c:v>6.4</c:v>
                </c:pt>
                <c:pt idx="7">
                  <c:v>6.2</c:v>
                </c:pt>
                <c:pt idx="8">
                  <c:v>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22E-4E1C-BDB0-2A5A40AC0BB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5.2</c:v>
                </c:pt>
                <c:pt idx="1">
                  <c:v>5.8</c:v>
                </c:pt>
                <c:pt idx="2">
                  <c:v>5.8</c:v>
                </c:pt>
                <c:pt idx="3">
                  <c:v>5.9</c:v>
                </c:pt>
                <c:pt idx="4">
                  <c:v>5.5</c:v>
                </c:pt>
                <c:pt idx="5">
                  <c:v>5.4</c:v>
                </c:pt>
                <c:pt idx="6">
                  <c:v>5.8</c:v>
                </c:pt>
                <c:pt idx="7">
                  <c:v>5.6</c:v>
                </c:pt>
                <c:pt idx="8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22E-4E1C-BDB0-2A5A40AC0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33952"/>
        <c:axId val="55535488"/>
      </c:lineChart>
      <c:catAx>
        <c:axId val="5553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5488"/>
        <c:crosses val="autoZero"/>
        <c:auto val="1"/>
        <c:lblAlgn val="ctr"/>
        <c:lblOffset val="100"/>
        <c:noMultiLvlLbl val="0"/>
      </c:catAx>
      <c:valAx>
        <c:axId val="55535488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b="1" i="0" baseline="0" dirty="0" smtClean="0">
                    <a:effectLst/>
                  </a:rPr>
                  <a:t>Percent of births that are low birth weight (%)</a:t>
                </a:r>
                <a:endParaRPr lang="en-US" sz="1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7147532839697131E-3"/>
              <c:y val="0.136377727570782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73633977570985"/>
          <c:y val="0.38846673693347389"/>
          <c:w val="0.69221665473633975"/>
          <c:h val="0.59955773244879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Very low birth weight (&lt;1500g)</c:v>
                </c:pt>
                <c:pt idx="1">
                  <c:v>Low birth weight (1500-2499)</c:v>
                </c:pt>
                <c:pt idx="2">
                  <c:v>Normal birth weight (2500-3999)</c:v>
                </c:pt>
                <c:pt idx="3">
                  <c:v>Macrosomic (≥4000)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298</c:v>
                </c:pt>
                <c:pt idx="1">
                  <c:v>1265</c:v>
                </c:pt>
                <c:pt idx="2">
                  <c:v>17884</c:v>
                </c:pt>
                <c:pt idx="3">
                  <c:v>1372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30749988069673106"/>
          <c:y val="4.7652675305350611E-2"/>
          <c:w val="0.66928871391076117"/>
          <c:h val="0.269729049020387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28655130347945E-2"/>
          <c:y val="2.9204957994257014E-2"/>
          <c:w val="0.90694436552175706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7C-4546-8DCD-9454BCCEDB2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6F-41D5-9DC2-72FB41DFAE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C-4546-8DCD-9454BCCEDB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C-4546-8DCD-9454BCCEDB29}"/>
                </c:ext>
              </c:extLst>
            </c:dLbl>
            <c:dLbl>
              <c:idx val="10"/>
              <c:layout>
                <c:manualLayout>
                  <c:x val="2.75771467967352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6F-41D5-9DC2-72FB41DFAE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NHB</c:v>
                </c:pt>
                <c:pt idx="2">
                  <c:v>NHW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">
                  <c:v>6.8</c:v>
                </c:pt>
                <c:pt idx="1">
                  <c:v>9.1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7580160"/>
        <c:axId val="57590144"/>
      </c:barChart>
      <c:catAx>
        <c:axId val="575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0144"/>
        <c:crosses val="autoZero"/>
        <c:auto val="1"/>
        <c:lblAlgn val="ctr"/>
        <c:lblOffset val="100"/>
        <c:noMultiLvlLbl val="0"/>
      </c:catAx>
      <c:valAx>
        <c:axId val="57590144"/>
        <c:scaling>
          <c:orientation val="minMax"/>
          <c:max val="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of births that are low birth weight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645899506779949E-3"/>
              <c:y val="0.191575345149115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33336524781385E-2"/>
          <c:y val="4.7876315553391745E-2"/>
          <c:w val="0.90011177862147407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3.1484824479998064E-2"/>
                  <c:y val="-3.5348782366436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695234351762141E-2"/>
                  <c:y val="3.056090694504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5"/>
              <c:layout>
                <c:manualLayout>
                  <c:x val="-2.031779192489E-2"/>
                  <c:y val="3.31076491904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28-4229-BE63-D0C0B332BFF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7.515903557684755</c:v>
                </c:pt>
                <c:pt idx="1">
                  <c:v>7.3586668743186419</c:v>
                </c:pt>
                <c:pt idx="2">
                  <c:v>7.4703800584705338</c:v>
                </c:pt>
                <c:pt idx="3">
                  <c:v>7.1976587835165713</c:v>
                </c:pt>
                <c:pt idx="4">
                  <c:v>6.7250750385333014</c:v>
                </c:pt>
                <c:pt idx="5">
                  <c:v>7.2085508327119063</c:v>
                </c:pt>
                <c:pt idx="6">
                  <c:v>6.8054977092877973</c:v>
                </c:pt>
                <c:pt idx="7">
                  <c:v>6.7257217847769031</c:v>
                </c:pt>
                <c:pt idx="8">
                  <c:v>6.7991460009853828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3.7509769707489017E-2"/>
                  <c:y val="-3.056090694504631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3-43AD-8903-BBBEC7A923A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569420209471388E-2"/>
                  <c:y val="3.056090694504640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B-40D0-865E-909D22CA77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10.533122575082626</c:v>
                </c:pt>
                <c:pt idx="1">
                  <c:v>10.642171466401853</c:v>
                </c:pt>
                <c:pt idx="2">
                  <c:v>10.41421856639248</c:v>
                </c:pt>
                <c:pt idx="3">
                  <c:v>10.081076946611596</c:v>
                </c:pt>
                <c:pt idx="4">
                  <c:v>10.260815242854912</c:v>
                </c:pt>
                <c:pt idx="5">
                  <c:v>9.5098518156652023</c:v>
                </c:pt>
                <c:pt idx="6">
                  <c:v>9.9477295001633443</c:v>
                </c:pt>
                <c:pt idx="7">
                  <c:v>10.397672162948593</c:v>
                </c:pt>
                <c:pt idx="8">
                  <c:v>9.0878206217088504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6.9984744427836693E-3"/>
                  <c:y val="-3.584413646979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4.7421458209839953</c:v>
                </c:pt>
                <c:pt idx="1">
                  <c:v>4.7131147540983607</c:v>
                </c:pt>
                <c:pt idx="2">
                  <c:v>5.2835051546391751</c:v>
                </c:pt>
                <c:pt idx="3">
                  <c:v>3.9698836413415468</c:v>
                </c:pt>
                <c:pt idx="4">
                  <c:v>5.5013927576601676</c:v>
                </c:pt>
                <c:pt idx="5">
                  <c:v>4.5118343195266277</c:v>
                </c:pt>
                <c:pt idx="6">
                  <c:v>5.2416609938733831</c:v>
                </c:pt>
                <c:pt idx="7">
                  <c:v>7.1629213483146064</c:v>
                </c:pt>
                <c:pt idx="8">
                  <c:v>4.838709677419355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18336"/>
        <c:axId val="57528320"/>
      </c:lineChart>
      <c:catAx>
        <c:axId val="575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8320"/>
        <c:crosses val="autoZero"/>
        <c:auto val="1"/>
        <c:lblAlgn val="ctr"/>
        <c:lblOffset val="100"/>
        <c:noMultiLvlLbl val="0"/>
      </c:catAx>
      <c:valAx>
        <c:axId val="57528320"/>
        <c:scaling>
          <c:orientation val="minMax"/>
          <c:max val="1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17770265060829"/>
          <c:y val="0.76359331380859297"/>
          <c:w val="0.62064457191517719"/>
          <c:h val="9.477816411724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034681899501"/>
          <c:y val="2.9204957994257014E-2"/>
          <c:w val="0.87956965412259502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Fertility 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339-4B21-B57E-4121B79636A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dLbl>
              <c:idx val="10"/>
              <c:layout>
                <c:manualLayout>
                  <c:x val="2.75771467967352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39-4B21-B57E-4121B79636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15-19 yr</c:v>
                </c:pt>
                <c:pt idx="1">
                  <c:v>20-24 yr</c:v>
                </c:pt>
                <c:pt idx="2">
                  <c:v>25-29 yr</c:v>
                </c:pt>
                <c:pt idx="3">
                  <c:v>30-34 yr</c:v>
                </c:pt>
                <c:pt idx="4">
                  <c:v>35-39 yr</c:v>
                </c:pt>
                <c:pt idx="5">
                  <c:v>40-44 yr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25.85</c:v>
                </c:pt>
                <c:pt idx="1">
                  <c:v>78.16</c:v>
                </c:pt>
                <c:pt idx="2">
                  <c:v>100.22</c:v>
                </c:pt>
                <c:pt idx="3">
                  <c:v>96.04</c:v>
                </c:pt>
                <c:pt idx="4">
                  <c:v>59.2</c:v>
                </c:pt>
                <c:pt idx="5">
                  <c:v>16.41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095936"/>
        <c:axId val="19097472"/>
      </c:barChart>
      <c:catAx>
        <c:axId val="19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7472"/>
        <c:crosses val="autoZero"/>
        <c:auto val="1"/>
        <c:lblAlgn val="ctr"/>
        <c:lblOffset val="100"/>
        <c:noMultiLvlLbl val="0"/>
      </c:catAx>
      <c:valAx>
        <c:axId val="19097472"/>
        <c:scaling>
          <c:orientation val="minMax"/>
          <c:max val="10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Fertility rate </a:t>
                </a:r>
                <a:r>
                  <a:rPr lang="en-US" sz="1200" b="1" i="0" baseline="0" dirty="0">
                    <a:effectLst/>
                  </a:rPr>
                  <a:t>per 1,000, 2015</a:t>
                </a:r>
                <a:endParaRPr lang="en-US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6455274171817E-2"/>
          <c:y val="2.4945439097614645E-2"/>
          <c:w val="0.83164219337447687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lbw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&lt;HS</c:v>
                </c:pt>
                <c:pt idx="7">
                  <c:v>HS/Some college</c:v>
                </c:pt>
                <c:pt idx="8">
                  <c:v>College+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9.2926490984743406</c:v>
                </c:pt>
                <c:pt idx="1">
                  <c:v>7.5448957454501624</c:v>
                </c:pt>
                <c:pt idx="2">
                  <c:v>6.8034223275950936</c:v>
                </c:pt>
                <c:pt idx="3">
                  <c:v>7.2114999599583562</c:v>
                </c:pt>
                <c:pt idx="4">
                  <c:v>9.0160183066361554</c:v>
                </c:pt>
                <c:pt idx="6">
                  <c:v>8.0551340414769861</c:v>
                </c:pt>
                <c:pt idx="7">
                  <c:v>7.6008004743551734</c:v>
                </c:pt>
                <c:pt idx="8">
                  <c:v>6.9891228882203196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9069568"/>
        <c:axId val="59071104"/>
      </c:barChart>
      <c:catAx>
        <c:axId val="5906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59071104"/>
        <c:crosses val="autoZero"/>
        <c:auto val="1"/>
        <c:lblAlgn val="ctr"/>
        <c:lblOffset val="100"/>
        <c:noMultiLvlLbl val="0"/>
      </c:catAx>
      <c:valAx>
        <c:axId val="5907110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of births that are low birth weight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655405405405406E-2"/>
              <c:y val="0.128696529382325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59069568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6245721725176E-2"/>
          <c:y val="3.1456264098010521E-2"/>
          <c:w val="0.91823590628885399"/>
          <c:h val="0.906464177309241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2.9862286123666846E-2"/>
                  <c:y val="-3.349612735264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18-40B4-83D3-A5B0C6BB7EA5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14-4626-B1C6-529D9FD4DB0A}"/>
                </c:ext>
              </c:extLst>
            </c:dLbl>
            <c:dLbl>
              <c:idx val="12"/>
              <c:layout>
                <c:manualLayout>
                  <c:x val="-1.6288519703818279E-2"/>
                  <c:y val="-4.122600289555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8.6999999999999993</c:v>
                </c:pt>
                <c:pt idx="1">
                  <c:v>9</c:v>
                </c:pt>
                <c:pt idx="2">
                  <c:v>8.8000000000000007</c:v>
                </c:pt>
                <c:pt idx="3">
                  <c:v>8.6</c:v>
                </c:pt>
                <c:pt idx="4">
                  <c:v>8.1</c:v>
                </c:pt>
                <c:pt idx="5">
                  <c:v>8.4</c:v>
                </c:pt>
                <c:pt idx="6">
                  <c:v>8.3000000000000007</c:v>
                </c:pt>
                <c:pt idx="7">
                  <c:v>7.9</c:v>
                </c:pt>
                <c:pt idx="8">
                  <c:v>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7.9</c:v>
                </c:pt>
                <c:pt idx="1">
                  <c:v>8.1</c:v>
                </c:pt>
                <c:pt idx="2">
                  <c:v>8.1</c:v>
                </c:pt>
                <c:pt idx="3">
                  <c:v>7.7</c:v>
                </c:pt>
                <c:pt idx="4">
                  <c:v>7.5</c:v>
                </c:pt>
                <c:pt idx="5">
                  <c:v>7.3</c:v>
                </c:pt>
                <c:pt idx="6">
                  <c:v>7.1</c:v>
                </c:pt>
                <c:pt idx="7">
                  <c:v>6.7</c:v>
                </c:pt>
                <c:pt idx="8">
                  <c:v>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A64-4BA5-AA84-F38DEFDCEC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6.2</c:v>
                </c:pt>
                <c:pt idx="1">
                  <c:v>6.7</c:v>
                </c:pt>
                <c:pt idx="2">
                  <c:v>6.6</c:v>
                </c:pt>
                <c:pt idx="3">
                  <c:v>6.5</c:v>
                </c:pt>
                <c:pt idx="4">
                  <c:v>6.4</c:v>
                </c:pt>
                <c:pt idx="5">
                  <c:v>6.2</c:v>
                </c:pt>
                <c:pt idx="6">
                  <c:v>5.9</c:v>
                </c:pt>
                <c:pt idx="7">
                  <c:v>6.3</c:v>
                </c:pt>
                <c:pt idx="8">
                  <c:v>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14-4626-B1C6-529D9FD4DB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x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7.9</c:v>
                </c:pt>
                <c:pt idx="1">
                  <c:v>7.9</c:v>
                </c:pt>
                <c:pt idx="2">
                  <c:v>7.3</c:v>
                </c:pt>
                <c:pt idx="3">
                  <c:v>7.7</c:v>
                </c:pt>
                <c:pt idx="4">
                  <c:v>7.3</c:v>
                </c:pt>
                <c:pt idx="5">
                  <c:v>7.2</c:v>
                </c:pt>
                <c:pt idx="6">
                  <c:v>7</c:v>
                </c:pt>
                <c:pt idx="7">
                  <c:v>6.7</c:v>
                </c:pt>
                <c:pt idx="8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C14-4626-B1C6-529D9FD4DB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7.7</c:v>
                </c:pt>
                <c:pt idx="1">
                  <c:v>7.6</c:v>
                </c:pt>
                <c:pt idx="2">
                  <c:v>7.5</c:v>
                </c:pt>
                <c:pt idx="3">
                  <c:v>6.9</c:v>
                </c:pt>
                <c:pt idx="4">
                  <c:v>7</c:v>
                </c:pt>
                <c:pt idx="5">
                  <c:v>7</c:v>
                </c:pt>
                <c:pt idx="6">
                  <c:v>6.8</c:v>
                </c:pt>
                <c:pt idx="7">
                  <c:v>7.4</c:v>
                </c:pt>
                <c:pt idx="8">
                  <c:v>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C14-4626-B1C6-529D9FD4D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46592"/>
        <c:axId val="60448128"/>
      </c:lineChart>
      <c:catAx>
        <c:axId val="604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8128"/>
        <c:crosses val="autoZero"/>
        <c:auto val="1"/>
        <c:lblAlgn val="ctr"/>
        <c:lblOffset val="100"/>
        <c:noMultiLvlLbl val="0"/>
      </c:catAx>
      <c:valAx>
        <c:axId val="60448128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total births delivered preterm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0721299259545698E-3"/>
              <c:y val="0.175027105285368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91815795752804"/>
          <c:y val="0.33072395478124289"/>
          <c:w val="0.69221665473633975"/>
          <c:h val="0.59955773244879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&lt;32 weeks</c:v>
                </c:pt>
                <c:pt idx="1">
                  <c:v>32-36 weeks</c:v>
                </c:pt>
                <c:pt idx="2">
                  <c:v>≥37 weeks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310</c:v>
                </c:pt>
                <c:pt idx="1">
                  <c:v>1331</c:v>
                </c:pt>
                <c:pt idx="2">
                  <c:v>19176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30749988069673106"/>
          <c:y val="4.0858081716163542E-4"/>
          <c:w val="0.49050083512288239"/>
          <c:h val="0.235608324549982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117893453779"/>
          <c:y val="2.9204957994257014E-2"/>
          <c:w val="0.88491882106546227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B-4F73-8FC2-FC075532FA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NHB</c:v>
                </c:pt>
                <c:pt idx="2">
                  <c:v>NHW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">
                  <c:v>7.7</c:v>
                </c:pt>
                <c:pt idx="1">
                  <c:v>8.8000000000000007</c:v>
                </c:pt>
                <c:pt idx="2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0557952"/>
        <c:axId val="60563840"/>
      </c:barChart>
      <c:catAx>
        <c:axId val="605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63840"/>
        <c:crosses val="autoZero"/>
        <c:auto val="1"/>
        <c:lblAlgn val="ctr"/>
        <c:lblOffset val="100"/>
        <c:noMultiLvlLbl val="0"/>
      </c:catAx>
      <c:valAx>
        <c:axId val="60563840"/>
        <c:scaling>
          <c:orientation val="minMax"/>
          <c:max val="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total births delivered preterm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645899506779949E-3"/>
              <c:y val="0.191575345149115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579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33336524781385E-2"/>
          <c:y val="4.7876315553391745E-2"/>
          <c:w val="0.90011177862147407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3.1484824479998064E-2"/>
                  <c:y val="-3.5348782366436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695234351762141E-2"/>
                  <c:y val="3.056090694504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5"/>
              <c:layout>
                <c:manualLayout>
                  <c:x val="-2.031779192489E-2"/>
                  <c:y val="3.31076491904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28-4229-BE63-D0C0B332BFF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8.2272512965582276</c:v>
                </c:pt>
                <c:pt idx="1">
                  <c:v>8.6045787260551307</c:v>
                </c:pt>
                <c:pt idx="2">
                  <c:v>8.4250211587289368</c:v>
                </c:pt>
                <c:pt idx="3">
                  <c:v>8.1711754469229554</c:v>
                </c:pt>
                <c:pt idx="4">
                  <c:v>7.6498742597550091</c:v>
                </c:pt>
                <c:pt idx="5">
                  <c:v>8.5018230029830963</c:v>
                </c:pt>
                <c:pt idx="6">
                  <c:v>7.8300708038317373</c:v>
                </c:pt>
                <c:pt idx="7">
                  <c:v>7.9314304461942253</c:v>
                </c:pt>
                <c:pt idx="8">
                  <c:v>7.6777796025619978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3.7509769707489017E-2"/>
                  <c:y val="-3.056090694504631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3-43AD-8903-BBBEC7A923A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569420209471388E-2"/>
                  <c:y val="3.056090694504640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B-40D0-865E-909D22CA77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10.069044879171461</c:v>
                </c:pt>
                <c:pt idx="1">
                  <c:v>9.9635882158225755</c:v>
                </c:pt>
                <c:pt idx="2">
                  <c:v>10.236451755030107</c:v>
                </c:pt>
                <c:pt idx="3">
                  <c:v>9.8837209302325579</c:v>
                </c:pt>
                <c:pt idx="4">
                  <c:v>9.7282948157401634</c:v>
                </c:pt>
                <c:pt idx="5">
                  <c:v>8.9724800521087786</c:v>
                </c:pt>
                <c:pt idx="6">
                  <c:v>9.7174587620447497</c:v>
                </c:pt>
                <c:pt idx="7">
                  <c:v>8.5161709735088582</c:v>
                </c:pt>
                <c:pt idx="8">
                  <c:v>8.8005436629289839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6.9984744427836693E-3"/>
                  <c:y val="-3.584413646979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6.2240663900414939</c:v>
                </c:pt>
                <c:pt idx="1">
                  <c:v>6.2841530054644812</c:v>
                </c:pt>
                <c:pt idx="2">
                  <c:v>5.3479381443298966</c:v>
                </c:pt>
                <c:pt idx="3">
                  <c:v>6.3655030800821351</c:v>
                </c:pt>
                <c:pt idx="4">
                  <c:v>6.2630480167014611</c:v>
                </c:pt>
                <c:pt idx="5">
                  <c:v>5.6952662721893494</c:v>
                </c:pt>
                <c:pt idx="6">
                  <c:v>6.2627637848876789</c:v>
                </c:pt>
                <c:pt idx="7">
                  <c:v>6.6713483146067416</c:v>
                </c:pt>
                <c:pt idx="8">
                  <c:v>5.4838709677419359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25504"/>
        <c:axId val="60743680"/>
      </c:lineChart>
      <c:catAx>
        <c:axId val="607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43680"/>
        <c:crosses val="autoZero"/>
        <c:auto val="1"/>
        <c:lblAlgn val="ctr"/>
        <c:lblOffset val="100"/>
        <c:noMultiLvlLbl val="0"/>
      </c:catAx>
      <c:valAx>
        <c:axId val="60743680"/>
        <c:scaling>
          <c:orientation val="minMax"/>
          <c:max val="1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2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12864972209762E-2"/>
          <c:y val="2.9204957994257014E-2"/>
          <c:w val="0.93546023801398615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&lt;HS</c:v>
                </c:pt>
                <c:pt idx="7">
                  <c:v>HS/some college</c:v>
                </c:pt>
                <c:pt idx="8">
                  <c:v>≥College</c:v>
                </c:pt>
              </c:strCache>
            </c:strRef>
          </c:cat>
          <c:val>
            <c:numRef>
              <c:f>Sheet1!$B$2:$B$10</c:f>
              <c:numCache>
                <c:formatCode>#,##0.0</c:formatCode>
                <c:ptCount val="9"/>
                <c:pt idx="0">
                  <c:v>8.3534136546184747</c:v>
                </c:pt>
                <c:pt idx="1">
                  <c:v>7.3654390934844187</c:v>
                </c:pt>
                <c:pt idx="2">
                  <c:v>7.1167883211678831</c:v>
                </c:pt>
                <c:pt idx="3">
                  <c:v>7.4793308979042488</c:v>
                </c:pt>
                <c:pt idx="4">
                  <c:v>10.16768698429598</c:v>
                </c:pt>
                <c:pt idx="6">
                  <c:v>8.3798882681564244</c:v>
                </c:pt>
                <c:pt idx="7">
                  <c:v>8.2209259934378416</c:v>
                </c:pt>
                <c:pt idx="8">
                  <c:v>6.2632696390658174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715392"/>
        <c:axId val="62716928"/>
      </c:barChart>
      <c:catAx>
        <c:axId val="6271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16928"/>
        <c:crosses val="autoZero"/>
        <c:auto val="1"/>
        <c:lblAlgn val="ctr"/>
        <c:lblOffset val="100"/>
        <c:noMultiLvlLbl val="0"/>
      </c:catAx>
      <c:valAx>
        <c:axId val="62716928"/>
        <c:scaling>
          <c:orientation val="minMax"/>
          <c:max val="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total births delivered preterm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645899506779949E-3"/>
              <c:y val="0.191575345149115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1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789951902027"/>
          <c:y val="2.4945439097614645E-2"/>
          <c:w val="0.87799057129061786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 rate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5.0199999999999996</c:v>
                </c:pt>
                <c:pt idx="1">
                  <c:v>3.94</c:v>
                </c:pt>
                <c:pt idx="2">
                  <c:v>3.53</c:v>
                </c:pt>
                <c:pt idx="3">
                  <c:v>4.01</c:v>
                </c:pt>
                <c:pt idx="4">
                  <c:v>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519936"/>
        <c:axId val="18219392"/>
      </c:barChart>
      <c:catAx>
        <c:axId val="62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8219392"/>
        <c:crosses val="autoZero"/>
        <c:auto val="1"/>
        <c:lblAlgn val="ctr"/>
        <c:lblOffset val="100"/>
        <c:noMultiLvlLbl val="0"/>
      </c:catAx>
      <c:valAx>
        <c:axId val="18219392"/>
        <c:scaling>
          <c:orientation val="minMax"/>
          <c:max val="5.3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live births</a:t>
                </a:r>
                <a:endParaRPr lang="en-US" sz="12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endParaRPr lang="en-US" sz="1100" dirty="0"/>
              </a:p>
            </c:rich>
          </c:tx>
          <c:layout>
            <c:manualLayout>
              <c:xMode val="edge"/>
              <c:yMode val="edge"/>
              <c:x val="5.4976023519832473E-4"/>
              <c:y val="0.1348978940679443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251993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A0-4530-B223-48C35057AF9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0-4530-B223-48C35057AF9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A0-4530-B223-48C35057AF9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0-4530-B223-48C35057AF9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A0-4530-B223-48C35057AF9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A0-4530-B223-48C35057AF98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A0-4530-B223-48C35057AF9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A0-4530-B223-48C35057AF9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A0-4530-B223-48C35057A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Disorders related to preterm/LBW</c:v>
                </c:pt>
                <c:pt idx="1">
                  <c:v>Congenital problems</c:v>
                </c:pt>
                <c:pt idx="2">
                  <c:v>Respiratory distress</c:v>
                </c:pt>
                <c:pt idx="3">
                  <c:v>Complications of placenta/cord</c:v>
                </c:pt>
                <c:pt idx="4">
                  <c:v>Unintentional injury</c:v>
                </c:pt>
                <c:pt idx="5">
                  <c:v>Necrotizing enterocolitis</c:v>
                </c:pt>
                <c:pt idx="6">
                  <c:v>Bacterial sepsis</c:v>
                </c:pt>
                <c:pt idx="7">
                  <c:v>Influenza &amp; pneumonia</c:v>
                </c:pt>
                <c:pt idx="8">
                  <c:v>Other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262</c:v>
                </c:pt>
                <c:pt idx="1">
                  <c:v>210</c:v>
                </c:pt>
                <c:pt idx="2">
                  <c:v>38</c:v>
                </c:pt>
                <c:pt idx="3">
                  <c:v>37</c:v>
                </c:pt>
                <c:pt idx="4">
                  <c:v>35</c:v>
                </c:pt>
                <c:pt idx="5">
                  <c:v>29</c:v>
                </c:pt>
                <c:pt idx="6">
                  <c:v>26</c:v>
                </c:pt>
                <c:pt idx="7">
                  <c:v>21</c:v>
                </c:pt>
                <c:pt idx="8">
                  <c:v>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4-4F8A-B564-BC8D2DD32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15319031684624E-2"/>
          <c:y val="9.4029333256864217E-2"/>
          <c:w val="0.91528468096831539"/>
          <c:h val="0.83697079648661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Sheet1!$A$2:$A$12</c:f>
              <c:strCache>
                <c:ptCount val="11"/>
                <c:pt idx="0">
                  <c:v>1995-6</c:v>
                </c:pt>
                <c:pt idx="1">
                  <c:v>1997-8</c:v>
                </c:pt>
                <c:pt idx="2">
                  <c:v>1999-2000</c:v>
                </c:pt>
                <c:pt idx="3">
                  <c:v>2001-02</c:v>
                </c:pt>
                <c:pt idx="4">
                  <c:v>2003-04</c:v>
                </c:pt>
                <c:pt idx="5">
                  <c:v>2005-06</c:v>
                </c:pt>
                <c:pt idx="6">
                  <c:v>2007-08</c:v>
                </c:pt>
                <c:pt idx="7">
                  <c:v>2009-10</c:v>
                </c:pt>
                <c:pt idx="8">
                  <c:v>2011-12</c:v>
                </c:pt>
                <c:pt idx="9">
                  <c:v>2013-14</c:v>
                </c:pt>
                <c:pt idx="10">
                  <c:v>2015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9.6</c:v>
                </c:pt>
                <c:pt idx="1">
                  <c:v>7.2</c:v>
                </c:pt>
                <c:pt idx="2">
                  <c:v>7</c:v>
                </c:pt>
                <c:pt idx="3">
                  <c:v>6</c:v>
                </c:pt>
                <c:pt idx="4">
                  <c:v>7.7</c:v>
                </c:pt>
                <c:pt idx="5">
                  <c:v>6.6</c:v>
                </c:pt>
                <c:pt idx="6">
                  <c:v>6.1</c:v>
                </c:pt>
                <c:pt idx="7">
                  <c:v>6.4</c:v>
                </c:pt>
                <c:pt idx="8">
                  <c:v>5.4</c:v>
                </c:pt>
                <c:pt idx="9">
                  <c:v>5.6</c:v>
                </c:pt>
                <c:pt idx="10">
                  <c:v>5.0199999999999996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Sheet1!$A$2:$A$12</c:f>
              <c:strCache>
                <c:ptCount val="11"/>
                <c:pt idx="0">
                  <c:v>1995-6</c:v>
                </c:pt>
                <c:pt idx="1">
                  <c:v>1997-8</c:v>
                </c:pt>
                <c:pt idx="2">
                  <c:v>1999-2000</c:v>
                </c:pt>
                <c:pt idx="3">
                  <c:v>2001-02</c:v>
                </c:pt>
                <c:pt idx="4">
                  <c:v>2003-04</c:v>
                </c:pt>
                <c:pt idx="5">
                  <c:v>2005-06</c:v>
                </c:pt>
                <c:pt idx="6">
                  <c:v>2007-08</c:v>
                </c:pt>
                <c:pt idx="7">
                  <c:v>2009-10</c:v>
                </c:pt>
                <c:pt idx="8">
                  <c:v>2011-12</c:v>
                </c:pt>
                <c:pt idx="9">
                  <c:v>2013-14</c:v>
                </c:pt>
                <c:pt idx="10">
                  <c:v>2015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7.8</c:v>
                </c:pt>
                <c:pt idx="1">
                  <c:v>6.6</c:v>
                </c:pt>
                <c:pt idx="2">
                  <c:v>6.4</c:v>
                </c:pt>
                <c:pt idx="3">
                  <c:v>5.6</c:v>
                </c:pt>
                <c:pt idx="4">
                  <c:v>5.8</c:v>
                </c:pt>
                <c:pt idx="5">
                  <c:v>5.4</c:v>
                </c:pt>
                <c:pt idx="6">
                  <c:v>4.8</c:v>
                </c:pt>
                <c:pt idx="7">
                  <c:v>4.3</c:v>
                </c:pt>
                <c:pt idx="8">
                  <c:v>4.3</c:v>
                </c:pt>
                <c:pt idx="9">
                  <c:v>3.8</c:v>
                </c:pt>
                <c:pt idx="10">
                  <c:v>3.88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17088"/>
        <c:axId val="62618624"/>
      </c:lineChart>
      <c:catAx>
        <c:axId val="6261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18624"/>
        <c:crosses val="autoZero"/>
        <c:auto val="1"/>
        <c:lblAlgn val="ctr"/>
        <c:lblOffset val="100"/>
        <c:noMultiLvlLbl val="0"/>
      </c:catAx>
      <c:valAx>
        <c:axId val="62618624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effectLst/>
                  </a:rPr>
                  <a:t>Infant mortality rate per 1,000 live births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0384136137012863E-3"/>
              <c:y val="0.210178225835075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170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6455274171817E-2"/>
          <c:y val="2.4945439097614645E-2"/>
          <c:w val="0.83164219337447687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Hispanic</c:v>
                </c:pt>
                <c:pt idx="7">
                  <c:v>NHB</c:v>
                </c:pt>
                <c:pt idx="8">
                  <c:v>NHW</c:v>
                </c:pt>
                <c:pt idx="10">
                  <c:v>&lt;HS</c:v>
                </c:pt>
                <c:pt idx="11">
                  <c:v>HS/Some college</c:v>
                </c:pt>
                <c:pt idx="12">
                  <c:v>College+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7.67</c:v>
                </c:pt>
                <c:pt idx="1">
                  <c:v>4.8600000000000003</c:v>
                </c:pt>
                <c:pt idx="2">
                  <c:v>5.23</c:v>
                </c:pt>
                <c:pt idx="3">
                  <c:v>4.87</c:v>
                </c:pt>
                <c:pt idx="4">
                  <c:v>6.22</c:v>
                </c:pt>
                <c:pt idx="6">
                  <c:v>4.79</c:v>
                </c:pt>
                <c:pt idx="7">
                  <c:v>7.04</c:v>
                </c:pt>
                <c:pt idx="8">
                  <c:v>3.59</c:v>
                </c:pt>
                <c:pt idx="10">
                  <c:v>6.19</c:v>
                </c:pt>
                <c:pt idx="11">
                  <c:v>5.29</c:v>
                </c:pt>
                <c:pt idx="12">
                  <c:v>3.92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754816"/>
        <c:axId val="62756352"/>
      </c:barChart>
      <c:catAx>
        <c:axId val="6275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2756352"/>
        <c:crosses val="autoZero"/>
        <c:auto val="1"/>
        <c:lblAlgn val="ctr"/>
        <c:lblOffset val="100"/>
        <c:noMultiLvlLbl val="0"/>
      </c:catAx>
      <c:valAx>
        <c:axId val="62756352"/>
        <c:scaling>
          <c:orientation val="minMax"/>
          <c:max val="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live births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2781531531531531E-2"/>
              <c:y val="0.13867832047326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2754816"/>
        <c:crossesAt val="1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341888763127E-2"/>
          <c:y val="2.9204957994257014E-2"/>
          <c:w val="0.91693893670556237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dLbl>
              <c:idx val="10"/>
              <c:layout>
                <c:manualLayout>
                  <c:x val="2.75771467967352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6F-41D5-9DC2-72FB41DFAE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25.6</c:v>
                </c:pt>
                <c:pt idx="1">
                  <c:v>18.2</c:v>
                </c:pt>
                <c:pt idx="2">
                  <c:v>10.3</c:v>
                </c:pt>
                <c:pt idx="3">
                  <c:v>14.2</c:v>
                </c:pt>
                <c:pt idx="4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70528"/>
        <c:axId val="6872064"/>
      </c:barChart>
      <c:catAx>
        <c:axId val="687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2064"/>
        <c:crosses val="autoZero"/>
        <c:auto val="1"/>
        <c:lblAlgn val="ctr"/>
        <c:lblOffset val="100"/>
        <c:noMultiLvlLbl val="0"/>
      </c:catAx>
      <c:valAx>
        <c:axId val="6872064"/>
        <c:scaling>
          <c:orientation val="minMax"/>
          <c:max val="2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Teen birth rate per 1,000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875884158547988E-3"/>
              <c:y val="0.314124257118221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51296342182478E-2"/>
          <c:y val="4.0547746103033161E-2"/>
          <c:w val="0.93034870365781752"/>
          <c:h val="0.890452383640449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5.1217677144307291E-2"/>
                  <c:y val="-1.273371122710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D-4FDB-8B50-2FBF15D43CE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1995-98</c:v>
                </c:pt>
                <c:pt idx="1">
                  <c:v>1999-02</c:v>
                </c:pt>
                <c:pt idx="2">
                  <c:v>2003-06</c:v>
                </c:pt>
                <c:pt idx="3">
                  <c:v>2007-10</c:v>
                </c:pt>
                <c:pt idx="4">
                  <c:v>2011-14</c:v>
                </c:pt>
                <c:pt idx="5">
                  <c:v>2015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5.6</c:v>
                </c:pt>
                <c:pt idx="3">
                  <c:v>5.5</c:v>
                </c:pt>
                <c:pt idx="4">
                  <c:v>4.9000000000000004</c:v>
                </c:pt>
                <c:pt idx="5">
                  <c:v>6.09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6.02560907580085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6D-4FDB-8B50-2FBF15D43CE9}"/>
                </c:ext>
              </c:extLst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1995-98</c:v>
                </c:pt>
                <c:pt idx="1">
                  <c:v>1999-02</c:v>
                </c:pt>
                <c:pt idx="2">
                  <c:v>2003-06</c:v>
                </c:pt>
                <c:pt idx="3">
                  <c:v>2007-10</c:v>
                </c:pt>
                <c:pt idx="4">
                  <c:v>2011-14</c:v>
                </c:pt>
                <c:pt idx="5">
                  <c:v>2015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11.6</c:v>
                </c:pt>
                <c:pt idx="1">
                  <c:v>8</c:v>
                </c:pt>
                <c:pt idx="2">
                  <c:v>10.5</c:v>
                </c:pt>
                <c:pt idx="3">
                  <c:v>8.9</c:v>
                </c:pt>
                <c:pt idx="4">
                  <c:v>7</c:v>
                </c:pt>
                <c:pt idx="5">
                  <c:v>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</c:v>
                </c:pt>
              </c:strCache>
            </c:strRef>
          </c:tx>
          <c:dLbls>
            <c:dLbl>
              <c:idx val="0"/>
              <c:layout>
                <c:manualLayout>
                  <c:x val="-4.2179263530606005E-2"/>
                  <c:y val="-2.292068020878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6D-4FDB-8B50-2FBF15D43CE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1995-98</c:v>
                </c:pt>
                <c:pt idx="1">
                  <c:v>1999-02</c:v>
                </c:pt>
                <c:pt idx="2">
                  <c:v>2003-06</c:v>
                </c:pt>
                <c:pt idx="3">
                  <c:v>2007-10</c:v>
                </c:pt>
                <c:pt idx="4">
                  <c:v>2011-14</c:v>
                </c:pt>
                <c:pt idx="5">
                  <c:v>2015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2.9</c:v>
                </c:pt>
                <c:pt idx="2">
                  <c:v>3.4</c:v>
                </c:pt>
                <c:pt idx="3">
                  <c:v>2.8</c:v>
                </c:pt>
                <c:pt idx="4">
                  <c:v>3.4</c:v>
                </c:pt>
                <c:pt idx="5">
                  <c:v>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A56D-4FDB-8B50-2FBF15D43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67712"/>
        <c:axId val="62885888"/>
      </c:lineChart>
      <c:catAx>
        <c:axId val="6286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5888"/>
        <c:crosses val="autoZero"/>
        <c:auto val="1"/>
        <c:lblAlgn val="ctr"/>
        <c:lblOffset val="100"/>
        <c:noMultiLvlLbl val="0"/>
      </c:catAx>
      <c:valAx>
        <c:axId val="62885888"/>
        <c:scaling>
          <c:orientation val="minMax"/>
          <c:max val="1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effectLst/>
                  </a:rPr>
                  <a:t>Infant mortality rate per 1,000 live births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0384136137012863E-3"/>
              <c:y val="0.210178225835075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6455274171817E-2"/>
          <c:y val="2.4945439097614645E-2"/>
          <c:w val="0.83164219337447687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6B-41F7-99B2-1CDEB1DCF48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B-41F7-99B2-1CDEB1DCF48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6B-41F7-99B2-1CDEB1DCF48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Single birth</c:v>
                </c:pt>
                <c:pt idx="1">
                  <c:v>Twin birth</c:v>
                </c:pt>
                <c:pt idx="3">
                  <c:v>&lt;1500</c:v>
                </c:pt>
                <c:pt idx="4">
                  <c:v>1500-2499</c:v>
                </c:pt>
                <c:pt idx="5">
                  <c:v>2500-4499</c:v>
                </c:pt>
                <c:pt idx="7">
                  <c:v>&lt;32</c:v>
                </c:pt>
                <c:pt idx="8">
                  <c:v>35-35</c:v>
                </c:pt>
                <c:pt idx="9">
                  <c:v>36</c:v>
                </c:pt>
                <c:pt idx="10">
                  <c:v>≥37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6.23</c:v>
                </c:pt>
                <c:pt idx="1">
                  <c:v>15.53</c:v>
                </c:pt>
                <c:pt idx="3">
                  <c:v>170.58</c:v>
                </c:pt>
                <c:pt idx="4">
                  <c:v>11.71</c:v>
                </c:pt>
                <c:pt idx="5">
                  <c:v>1.69</c:v>
                </c:pt>
                <c:pt idx="7">
                  <c:v>143.01</c:v>
                </c:pt>
                <c:pt idx="8">
                  <c:v>9.67</c:v>
                </c:pt>
                <c:pt idx="9">
                  <c:v>5.44</c:v>
                </c:pt>
                <c:pt idx="10">
                  <c:v>1.85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5129856"/>
        <c:axId val="65135744"/>
      </c:barChart>
      <c:catAx>
        <c:axId val="6512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5135744"/>
        <c:crosses val="autoZero"/>
        <c:auto val="1"/>
        <c:lblAlgn val="ctr"/>
        <c:lblOffset val="100"/>
        <c:noMultiLvlLbl val="0"/>
      </c:catAx>
      <c:valAx>
        <c:axId val="65135744"/>
        <c:scaling>
          <c:orientation val="minMax"/>
          <c:max val="17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live births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2781531531531531E-2"/>
              <c:y val="0.13867832047326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512985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8191182190395"/>
          <c:y val="2.5528828309340119E-2"/>
          <c:w val="0.86081808817809602"/>
          <c:h val="0.6425174895278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 rate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2-453B-A16B-42B25A8733B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2-453B-A16B-42B25A8733B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EB2-453B-A16B-42B25A8733BD}"/>
              </c:ext>
            </c:extLst>
          </c:dPt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Pelham Parkway (11)</c:v>
                </c:pt>
                <c:pt idx="1">
                  <c:v>Williamsbridge (12)</c:v>
                </c:pt>
                <c:pt idx="2">
                  <c:v>Morrisania (3)</c:v>
                </c:pt>
                <c:pt idx="3">
                  <c:v>Unionport, Soundview (9)</c:v>
                </c:pt>
                <c:pt idx="4">
                  <c:v>East Tremont (6)</c:v>
                </c:pt>
                <c:pt idx="5">
                  <c:v>University/Morris Heights (5)</c:v>
                </c:pt>
                <c:pt idx="6">
                  <c:v>Mott Haven (1)</c:v>
                </c:pt>
                <c:pt idx="7">
                  <c:v>Riverdale (8)</c:v>
                </c:pt>
                <c:pt idx="8">
                  <c:v>Throgs Neck (10)</c:v>
                </c:pt>
                <c:pt idx="9">
                  <c:v>Hunts Point (2)</c:v>
                </c:pt>
                <c:pt idx="10">
                  <c:v>Concourse, Highbridge (4)</c:v>
                </c:pt>
                <c:pt idx="11">
                  <c:v>Fordham (7)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8.1</c:v>
                </c:pt>
                <c:pt idx="1">
                  <c:v>7.7</c:v>
                </c:pt>
                <c:pt idx="2">
                  <c:v>6.4</c:v>
                </c:pt>
                <c:pt idx="3">
                  <c:v>6</c:v>
                </c:pt>
                <c:pt idx="4">
                  <c:v>5.8</c:v>
                </c:pt>
                <c:pt idx="5">
                  <c:v>5.4</c:v>
                </c:pt>
                <c:pt idx="6">
                  <c:v>5.0999999999999996</c:v>
                </c:pt>
                <c:pt idx="7">
                  <c:v>4.4000000000000004</c:v>
                </c:pt>
                <c:pt idx="8">
                  <c:v>4.3</c:v>
                </c:pt>
                <c:pt idx="9">
                  <c:v>4.2</c:v>
                </c:pt>
                <c:pt idx="10">
                  <c:v>3.8</c:v>
                </c:pt>
                <c:pt idx="11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B2-453B-A16B-42B25A873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050880"/>
        <c:axId val="65060864"/>
      </c:barChart>
      <c:dateAx>
        <c:axId val="6505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5060864"/>
        <c:crosses val="autoZero"/>
        <c:auto val="0"/>
        <c:lblOffset val="100"/>
        <c:baseTimeUnit val="days"/>
        <c:minorUnit val="1"/>
      </c:dateAx>
      <c:valAx>
        <c:axId val="65060864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200" b="1" i="0" baseline="0" dirty="0">
                    <a:effectLst/>
                    <a:latin typeface="+mj-lt"/>
                  </a:rPr>
                  <a:t>Infant mortality rate per 1,000 live births</a:t>
                </a:r>
                <a:endParaRPr lang="en-US" sz="12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5.8896858173031336E-2"/>
              <c:y val="4.531867228717623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05088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6455274171817E-2"/>
          <c:y val="2.4945439097614645E-2"/>
          <c:w val="0.83164219337447687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8E-4360-909A-744312FDCC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8E-4360-909A-744312FDCC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6B-41F7-99B2-1CDEB1DCF48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B-41F7-99B2-1CDEB1DCF48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6B-41F7-99B2-1CDEB1DCF48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10.1*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 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7.62</c:v>
                </c:pt>
                <c:pt idx="1">
                  <c:v>6.23</c:v>
                </c:pt>
                <c:pt idx="2">
                  <c:v>6.37</c:v>
                </c:pt>
                <c:pt idx="3">
                  <c:v>6.93</c:v>
                </c:pt>
                <c:pt idx="4">
                  <c:v>10.06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5262720"/>
        <c:axId val="65264256"/>
      </c:barChart>
      <c:catAx>
        <c:axId val="6526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5264256"/>
        <c:crosses val="autoZero"/>
        <c:auto val="1"/>
        <c:lblAlgn val="ctr"/>
        <c:lblOffset val="100"/>
        <c:noMultiLvlLbl val="0"/>
      </c:catAx>
      <c:valAx>
        <c:axId val="65264256"/>
        <c:scaling>
          <c:orientation val="minMax"/>
          <c:max val="1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teen births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2781531531531531E-2"/>
              <c:y val="0.13867832047326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526272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84295201988586E-2"/>
          <c:y val="9.4029333256864217E-2"/>
          <c:w val="0.92061570479801125"/>
          <c:h val="0.83697079648661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56-447E-9369-DE1A072D23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2007-09</c:v>
                </c:pt>
                <c:pt idx="1">
                  <c:v>2010-12</c:v>
                </c:pt>
                <c:pt idx="2">
                  <c:v>2013-15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34.6</c:v>
                </c:pt>
                <c:pt idx="1">
                  <c:v>36.5</c:v>
                </c:pt>
                <c:pt idx="2">
                  <c:v>38.799999999999997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2007-09</c:v>
                </c:pt>
                <c:pt idx="1">
                  <c:v>2010-12</c:v>
                </c:pt>
                <c:pt idx="2">
                  <c:v>2013-15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34.5</c:v>
                </c:pt>
                <c:pt idx="1">
                  <c:v>25.2</c:v>
                </c:pt>
                <c:pt idx="2">
                  <c:v>23.7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U.S.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2007-09</c:v>
                </c:pt>
                <c:pt idx="1">
                  <c:v>2010-12</c:v>
                </c:pt>
                <c:pt idx="2">
                  <c:v>2013-15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19.899999999999999</c:v>
                </c:pt>
                <c:pt idx="1">
                  <c:v>23.1</c:v>
                </c:pt>
                <c:pt idx="2">
                  <c:v>28.6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56-447E-9369-DE1A072D2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64352"/>
        <c:axId val="65365888"/>
      </c:lineChart>
      <c:catAx>
        <c:axId val="653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65888"/>
        <c:crosses val="autoZero"/>
        <c:auto val="1"/>
        <c:lblAlgn val="ctr"/>
        <c:lblOffset val="100"/>
        <c:noMultiLvlLbl val="0"/>
      </c:catAx>
      <c:valAx>
        <c:axId val="65365888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Maternal mortality rate per 100,000 live births from pregnancy or delivery complications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1957768231192E-3"/>
              <c:y val="0.164336865417506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6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22357244714489E-2"/>
          <c:y val="2.4945439097614645E-2"/>
          <c:w val="0.82002624671916013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Maternal mortality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A5-4799-91E6-D9588D31B00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A5-4799-91E6-D9588D31B00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&lt;25</c:v>
                </c:pt>
                <c:pt idx="1">
                  <c:v>25-34</c:v>
                </c:pt>
                <c:pt idx="2">
                  <c:v>35+</c:v>
                </c:pt>
                <c:pt idx="4">
                  <c:v>Hispanic</c:v>
                </c:pt>
                <c:pt idx="5">
                  <c:v>NHB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35.700000000000003</c:v>
                </c:pt>
                <c:pt idx="2">
                  <c:v>70.099999999999994</c:v>
                </c:pt>
                <c:pt idx="4">
                  <c:v>33.700000000000003</c:v>
                </c:pt>
                <c:pt idx="5">
                  <c:v>60.7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5810816"/>
        <c:axId val="65812352"/>
      </c:barChart>
      <c:catAx>
        <c:axId val="6581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5812352"/>
        <c:crosses val="autoZero"/>
        <c:auto val="1"/>
        <c:lblAlgn val="ctr"/>
        <c:lblOffset val="100"/>
        <c:noMultiLvlLbl val="0"/>
      </c:catAx>
      <c:valAx>
        <c:axId val="65812352"/>
        <c:scaling>
          <c:orientation val="minMax"/>
          <c:max val="7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Maternal mortality rate per 100,000 live births from pregnancy or delivery complications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414414414414375E-4"/>
              <c:y val="9.8751156109514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581081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1453136638643E-2"/>
          <c:y val="4.5641230593874219E-2"/>
          <c:w val="0.9400385468633613"/>
          <c:h val="0.885358899149608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8A-4053-A3DE-9E832DDA0875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22.984076876653823</c:v>
                </c:pt>
                <c:pt idx="1">
                  <c:v>23.922817534657177</c:v>
                </c:pt>
                <c:pt idx="2">
                  <c:v>24.960061964467251</c:v>
                </c:pt>
                <c:pt idx="3">
                  <c:v>24.113054649668939</c:v>
                </c:pt>
                <c:pt idx="4">
                  <c:v>24.633681252509032</c:v>
                </c:pt>
                <c:pt idx="5">
                  <c:v>25.634313330648411</c:v>
                </c:pt>
                <c:pt idx="6">
                  <c:v>26.099354645054778</c:v>
                </c:pt>
                <c:pt idx="7">
                  <c:v>26.159274193548388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15.468565155762079</c:v>
                </c:pt>
                <c:pt idx="1">
                  <c:v>15.345913299076349</c:v>
                </c:pt>
                <c:pt idx="2">
                  <c:v>15.69540304727178</c:v>
                </c:pt>
                <c:pt idx="3">
                  <c:v>15.015801549850643</c:v>
                </c:pt>
                <c:pt idx="4">
                  <c:v>14.658638856036985</c:v>
                </c:pt>
                <c:pt idx="5">
                  <c:v>14.73837306125168</c:v>
                </c:pt>
                <c:pt idx="6">
                  <c:v>14.965358981960319</c:v>
                </c:pt>
                <c:pt idx="7">
                  <c:v>15.359509664000354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02560"/>
        <c:axId val="66420736"/>
      </c:lineChart>
      <c:catAx>
        <c:axId val="664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0736"/>
        <c:crosses val="autoZero"/>
        <c:auto val="1"/>
        <c:lblAlgn val="ctr"/>
        <c:lblOffset val="100"/>
        <c:noMultiLvlLbl val="0"/>
      </c:catAx>
      <c:valAx>
        <c:axId val="66420736"/>
        <c:scaling>
          <c:orientation val="minMax"/>
          <c:max val="27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025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7609144809873"/>
          <c:y val="0.74874222015363479"/>
          <c:w val="0.61991359770787391"/>
          <c:h val="9.4831456798728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2242219722533"/>
          <c:y val="2.4945439097614645E-2"/>
          <c:w val="0.84383577052868386"/>
          <c:h val="0.87463813551145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Maternal mortality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A5-4799-91E6-D9588D31B00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A5-4799-91E6-D9588D31B00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26.159274193548388</c:v>
                </c:pt>
                <c:pt idx="1">
                  <c:v>15.771886287132361</c:v>
                </c:pt>
                <c:pt idx="2">
                  <c:v>11.795306757138817</c:v>
                </c:pt>
                <c:pt idx="3">
                  <c:v>16.199342006879018</c:v>
                </c:pt>
                <c:pt idx="4">
                  <c:v>19.88582302568982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6511616"/>
        <c:axId val="66513152"/>
      </c:barChart>
      <c:catAx>
        <c:axId val="6651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6513152"/>
        <c:crosses val="autoZero"/>
        <c:auto val="1"/>
        <c:lblAlgn val="ctr"/>
        <c:lblOffset val="100"/>
        <c:noMultiLvlLbl val="0"/>
      </c:catAx>
      <c:valAx>
        <c:axId val="66513152"/>
        <c:scaling>
          <c:orientation val="minMax"/>
          <c:max val="27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obese prior to pregnancy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298837645294339E-2"/>
              <c:y val="0.2010645147916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651161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15319031684624E-2"/>
          <c:y val="4.0547746103033168E-2"/>
          <c:w val="0.91528468096831539"/>
          <c:h val="0.890452383640449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8A-4053-A3DE-9E832DDA0875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4.3616419274800853</c:v>
                </c:pt>
                <c:pt idx="1">
                  <c:v>5.6347765966640742</c:v>
                </c:pt>
                <c:pt idx="2">
                  <c:v>5.939685314685315</c:v>
                </c:pt>
                <c:pt idx="3">
                  <c:v>5.8434250213838741</c:v>
                </c:pt>
                <c:pt idx="4">
                  <c:v>6.3831732967535446</c:v>
                </c:pt>
                <c:pt idx="5">
                  <c:v>7.1081863156912162</c:v>
                </c:pt>
                <c:pt idx="6">
                  <c:v>7.2677135913254807</c:v>
                </c:pt>
                <c:pt idx="7">
                  <c:v>7.6801634472511147</c:v>
                </c:pt>
                <c:pt idx="8">
                  <c:v>9.178496625552711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4.8581379799008015</c:v>
                </c:pt>
                <c:pt idx="1">
                  <c:v>5.1696822305417927</c:v>
                </c:pt>
                <c:pt idx="2">
                  <c:v>5.0446727040661274</c:v>
                </c:pt>
                <c:pt idx="3">
                  <c:v>5.2757621966820523</c:v>
                </c:pt>
                <c:pt idx="4">
                  <c:v>5.4584794602022191</c:v>
                </c:pt>
                <c:pt idx="5">
                  <c:v>5.7394445238046643</c:v>
                </c:pt>
                <c:pt idx="6">
                  <c:v>5.6034030038861458</c:v>
                </c:pt>
                <c:pt idx="7">
                  <c:v>6.589110923476249</c:v>
                </c:pt>
                <c:pt idx="8">
                  <c:v>7.7629015022942989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4.482306372890843</c:v>
                </c:pt>
                <c:pt idx="1">
                  <c:v>4.5735457443433134</c:v>
                </c:pt>
                <c:pt idx="2">
                  <c:v>4.760369269857204</c:v>
                </c:pt>
                <c:pt idx="3">
                  <c:v>5.0524293306958592</c:v>
                </c:pt>
                <c:pt idx="4">
                  <c:v>5.52334807381472</c:v>
                </c:pt>
                <c:pt idx="5">
                  <c:v>5.8832488082727954</c:v>
                </c:pt>
                <c:pt idx="6">
                  <c:v>6.0020650545715268</c:v>
                </c:pt>
                <c:pt idx="7">
                  <c:v>6.267906752872805</c:v>
                </c:pt>
                <c:pt idx="8">
                  <c:v>6.5226994630537511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60384"/>
        <c:axId val="66561920"/>
      </c:lineChart>
      <c:catAx>
        <c:axId val="665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61920"/>
        <c:crosses val="autoZero"/>
        <c:auto val="1"/>
        <c:lblAlgn val="ctr"/>
        <c:lblOffset val="100"/>
        <c:noMultiLvlLbl val="0"/>
      </c:catAx>
      <c:valAx>
        <c:axId val="66561920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effectLst/>
                  </a:rPr>
                  <a:t>Diabetes during pregnancy (%)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0256090758008573E-3"/>
              <c:y val="0.256019586252645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603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74325748651497E-2"/>
          <c:y val="1.6732075562158558E-2"/>
          <c:w val="0.92107611548556434"/>
          <c:h val="0.8721426877387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A5-4799-91E6-D9588D31B00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A5-4799-91E6-D9588D31B00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≤19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Hispanic</c:v>
                </c:pt>
                <c:pt idx="7">
                  <c:v>NHB</c:v>
                </c:pt>
                <c:pt idx="8">
                  <c:v>NHW</c:v>
                </c:pt>
                <c:pt idx="10">
                  <c:v>&lt;HS</c:v>
                </c:pt>
                <c:pt idx="11">
                  <c:v>HS/some college</c:v>
                </c:pt>
                <c:pt idx="12">
                  <c:v>≥college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2.1616541353383458</c:v>
                </c:pt>
                <c:pt idx="1">
                  <c:v>4.0995705850778315</c:v>
                </c:pt>
                <c:pt idx="2">
                  <c:v>6.7595973005863481</c:v>
                </c:pt>
                <c:pt idx="3">
                  <c:v>10.237164122618896</c:v>
                </c:pt>
                <c:pt idx="4">
                  <c:v>14.419426048565121</c:v>
                </c:pt>
                <c:pt idx="6">
                  <c:v>7.393027365715203</c:v>
                </c:pt>
                <c:pt idx="7">
                  <c:v>7.660652105096549</c:v>
                </c:pt>
                <c:pt idx="8">
                  <c:v>6.7954841511072521</c:v>
                </c:pt>
                <c:pt idx="10">
                  <c:v>8.9708892244521614</c:v>
                </c:pt>
                <c:pt idx="11">
                  <c:v>8.3665201617951599</c:v>
                </c:pt>
                <c:pt idx="12">
                  <c:v>7.1401182043021469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6307712"/>
        <c:axId val="56309248"/>
      </c:barChart>
      <c:catAx>
        <c:axId val="5630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56309248"/>
        <c:crosses val="autoZero"/>
        <c:auto val="1"/>
        <c:lblAlgn val="ctr"/>
        <c:lblOffset val="100"/>
        <c:noMultiLvlLbl val="0"/>
      </c:catAx>
      <c:valAx>
        <c:axId val="56309248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with diabetes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411412156157644E-4"/>
              <c:y val="0.283414291291850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5630771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33336524781385E-2"/>
          <c:y val="4.7876315553391745E-2"/>
          <c:w val="0.90011177862147407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3.1484824479998064E-2"/>
                  <c:y val="-3.534878236643690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12"/>
              <c:layout>
                <c:manualLayout>
                  <c:x val="-2.9695234351762141E-2"/>
                  <c:y val="3.056090694504631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5"/>
              <c:layout>
                <c:manualLayout>
                  <c:x val="-2.031779192489E-2"/>
                  <c:y val="3.31076491904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28-4229-BE63-D0C0B332B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51.8</c:v>
                </c:pt>
                <c:pt idx="1">
                  <c:v>49.8</c:v>
                </c:pt>
                <c:pt idx="2">
                  <c:v>46.5</c:v>
                </c:pt>
                <c:pt idx="3">
                  <c:v>46.9</c:v>
                </c:pt>
                <c:pt idx="4">
                  <c:v>47.3</c:v>
                </c:pt>
                <c:pt idx="5">
                  <c:v>45.1</c:v>
                </c:pt>
                <c:pt idx="6">
                  <c:v>42.9</c:v>
                </c:pt>
                <c:pt idx="7">
                  <c:v>40.200000000000003</c:v>
                </c:pt>
                <c:pt idx="8">
                  <c:v>36.6</c:v>
                </c:pt>
                <c:pt idx="9">
                  <c:v>34.299999999999997</c:v>
                </c:pt>
                <c:pt idx="10">
                  <c:v>31.1</c:v>
                </c:pt>
                <c:pt idx="11">
                  <c:v>27.9</c:v>
                </c:pt>
                <c:pt idx="12">
                  <c:v>25.6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 of NYC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3.7509769707489017E-2"/>
                  <c:y val="-3.056090694504631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3-43AD-8903-BBBEC7A923A3}"/>
                </c:ext>
              </c:extLst>
            </c:dLbl>
            <c:dLbl>
              <c:idx val="12"/>
              <c:layout>
                <c:manualLayout>
                  <c:x val="-2.6569420209471388E-2"/>
                  <c:y val="3.056090694504640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B-40D0-865E-909D22CA77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30.1</c:v>
                </c:pt>
                <c:pt idx="1">
                  <c:v>29.2</c:v>
                </c:pt>
                <c:pt idx="2">
                  <c:v>28.7</c:v>
                </c:pt>
                <c:pt idx="3">
                  <c:v>28.7</c:v>
                </c:pt>
                <c:pt idx="4">
                  <c:v>27.7</c:v>
                </c:pt>
                <c:pt idx="5">
                  <c:v>27.4</c:v>
                </c:pt>
                <c:pt idx="6">
                  <c:v>24.8</c:v>
                </c:pt>
                <c:pt idx="7">
                  <c:v>23.7</c:v>
                </c:pt>
                <c:pt idx="8">
                  <c:v>22.2</c:v>
                </c:pt>
                <c:pt idx="9">
                  <c:v>19.8</c:v>
                </c:pt>
                <c:pt idx="10">
                  <c:v>17.8</c:v>
                </c:pt>
                <c:pt idx="11">
                  <c:v>16.600000000000001</c:v>
                </c:pt>
                <c:pt idx="12">
                  <c:v>14.7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2928"/>
        <c:axId val="19227008"/>
      </c:lineChart>
      <c:catAx>
        <c:axId val="192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7008"/>
        <c:crosses val="autoZero"/>
        <c:auto val="1"/>
        <c:lblAlgn val="ctr"/>
        <c:lblOffset val="100"/>
        <c:noMultiLvlLbl val="0"/>
      </c:catAx>
      <c:valAx>
        <c:axId val="19227008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Teen birth rate per 1,000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3774424268722543E-3"/>
              <c:y val="0.312391625589585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15319031684624E-2"/>
          <c:y val="2.5267292630510012E-2"/>
          <c:w val="0.91528468096831539"/>
          <c:h val="0.900639352622131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2.8843807791136256E-2"/>
                  <c:y val="-4.2466826676944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8A-4053-A3DE-9E832DDA0875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1.6105863404866583</c:v>
                </c:pt>
                <c:pt idx="1">
                  <c:v>2.4155215625270072</c:v>
                </c:pt>
                <c:pt idx="2">
                  <c:v>2.3120629370629371</c:v>
                </c:pt>
                <c:pt idx="3">
                  <c:v>2.4265070004051683</c:v>
                </c:pt>
                <c:pt idx="4">
                  <c:v>2.4417009602194786</c:v>
                </c:pt>
                <c:pt idx="5">
                  <c:v>2.333613366937366</c:v>
                </c:pt>
                <c:pt idx="6">
                  <c:v>2.406991961114227</c:v>
                </c:pt>
                <c:pt idx="7">
                  <c:v>2.7906760772659736</c:v>
                </c:pt>
                <c:pt idx="8">
                  <c:v>3.0905282755410752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2.1311796446385187E-2"/>
                  <c:y val="3.737354271698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1.0309072582657206</c:v>
                </c:pt>
                <c:pt idx="1">
                  <c:v>1.0565405612682524</c:v>
                </c:pt>
                <c:pt idx="2">
                  <c:v>1.0717397029923621</c:v>
                </c:pt>
                <c:pt idx="3">
                  <c:v>1.1564716357421374</c:v>
                </c:pt>
                <c:pt idx="4">
                  <c:v>1.0931315244365143</c:v>
                </c:pt>
                <c:pt idx="5">
                  <c:v>1.1070750770360998</c:v>
                </c:pt>
                <c:pt idx="6">
                  <c:v>1.0786682071211007</c:v>
                </c:pt>
                <c:pt idx="7">
                  <c:v>1.1654209796624657</c:v>
                </c:pt>
                <c:pt idx="8">
                  <c:v>1.2236260397678465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1.1006931048765536</c:v>
                </c:pt>
                <c:pt idx="1">
                  <c:v>1.1880527455799903</c:v>
                </c:pt>
                <c:pt idx="2">
                  <c:v>1.2661521517680341</c:v>
                </c:pt>
                <c:pt idx="3">
                  <c:v>1.3560491528270859</c:v>
                </c:pt>
                <c:pt idx="4">
                  <c:v>1.4372541082644017</c:v>
                </c:pt>
                <c:pt idx="5">
                  <c:v>1.4729443657574512</c:v>
                </c:pt>
                <c:pt idx="6">
                  <c:v>1.5392583390405679</c:v>
                </c:pt>
                <c:pt idx="7">
                  <c:v>1.5837451336966371</c:v>
                </c:pt>
                <c:pt idx="8">
                  <c:v>1.6408004685198156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46016"/>
        <c:axId val="66647552"/>
      </c:lineChart>
      <c:catAx>
        <c:axId val="666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47552"/>
        <c:crosses val="autoZero"/>
        <c:auto val="1"/>
        <c:lblAlgn val="ctr"/>
        <c:lblOffset val="100"/>
        <c:noMultiLvlLbl val="0"/>
      </c:catAx>
      <c:valAx>
        <c:axId val="66647552"/>
        <c:scaling>
          <c:orientation val="minMax"/>
          <c:max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  <a:effectLst/>
                  </a:rPr>
                  <a:t>Chronic hypertension during pregnancy (%)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0256090758008573E-3"/>
              <c:y val="0.149056411944983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46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786004763789601"/>
          <c:y val="1.5280453472523157E-2"/>
          <c:w val="0.59440795010321223"/>
          <c:h val="4.8990096381159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74325748651497E-2"/>
          <c:y val="2.4945439097614645E-2"/>
          <c:w val="0.92107611548556434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A5-4799-91E6-D9588D31B00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A5-4799-91E6-D9588D31B00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≤19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Hispanic</c:v>
                </c:pt>
                <c:pt idx="7">
                  <c:v>NHB</c:v>
                </c:pt>
                <c:pt idx="8">
                  <c:v>NHW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0.84586466165413532</c:v>
                </c:pt>
                <c:pt idx="1">
                  <c:v>4.075761208343323</c:v>
                </c:pt>
                <c:pt idx="2">
                  <c:v>2.3686711008551646</c:v>
                </c:pt>
                <c:pt idx="3">
                  <c:v>2.9330475492131534</c:v>
                </c:pt>
                <c:pt idx="4">
                  <c:v>6.2251655629139071</c:v>
                </c:pt>
                <c:pt idx="6">
                  <c:v>2.0751887752369731</c:v>
                </c:pt>
                <c:pt idx="7">
                  <c:v>4.4634377967711298</c:v>
                </c:pt>
                <c:pt idx="8">
                  <c:v>1.4763352149370386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6767872"/>
        <c:axId val="66773760"/>
      </c:barChart>
      <c:catAx>
        <c:axId val="6676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6773760"/>
        <c:crosses val="autoZero"/>
        <c:auto val="1"/>
        <c:lblAlgn val="ctr"/>
        <c:lblOffset val="100"/>
        <c:noMultiLvlLbl val="0"/>
      </c:catAx>
      <c:valAx>
        <c:axId val="66773760"/>
        <c:scaling>
          <c:orientation val="minMax"/>
          <c:max val="6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Chronic hypertension during pregnancy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411412156157644E-4"/>
              <c:y val="0.13867832047326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676787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1453136638643E-2"/>
          <c:y val="3.0360777121351063E-2"/>
          <c:w val="0.9400385468633613"/>
          <c:h val="0.900639352622131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8A-4053-A3DE-9E832DDA0875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26.3</c:v>
                </c:pt>
                <c:pt idx="1">
                  <c:v>28.5</c:v>
                </c:pt>
                <c:pt idx="2">
                  <c:v>29</c:v>
                </c:pt>
                <c:pt idx="3">
                  <c:v>28.7</c:v>
                </c:pt>
                <c:pt idx="4">
                  <c:v>25.3</c:v>
                </c:pt>
                <c:pt idx="5">
                  <c:v>26.7</c:v>
                </c:pt>
                <c:pt idx="6">
                  <c:v>29.2</c:v>
                </c:pt>
                <c:pt idx="7">
                  <c:v>24.622356495468278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31.302019738094973</c:v>
                </c:pt>
                <c:pt idx="1">
                  <c:v>31.686898283800751</c:v>
                </c:pt>
                <c:pt idx="2">
                  <c:v>34.814637490342868</c:v>
                </c:pt>
                <c:pt idx="3">
                  <c:v>30.512513613474372</c:v>
                </c:pt>
                <c:pt idx="4">
                  <c:v>32.243467793076022</c:v>
                </c:pt>
                <c:pt idx="5">
                  <c:v>32.543560941093226</c:v>
                </c:pt>
                <c:pt idx="6">
                  <c:v>34.748539678016812</c:v>
                </c:pt>
                <c:pt idx="7">
                  <c:v>38.261838563043383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17504"/>
        <c:axId val="66919040"/>
      </c:lineChart>
      <c:catAx>
        <c:axId val="6691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19040"/>
        <c:crosses val="autoZero"/>
        <c:auto val="1"/>
        <c:lblAlgn val="ctr"/>
        <c:lblOffset val="100"/>
        <c:noMultiLvlLbl val="0"/>
      </c:catAx>
      <c:valAx>
        <c:axId val="66919040"/>
        <c:scaling>
          <c:orientation val="minMax"/>
          <c:max val="49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175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9385076865394"/>
          <c:y val="2.4945439097614645E-2"/>
          <c:w val="0.81526434195725539"/>
          <c:h val="0.87463813551145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breastfeeding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A5-4799-91E6-D9588D31B00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A5-4799-91E6-D9588D31B00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24.622356495468278</c:v>
                </c:pt>
                <c:pt idx="1">
                  <c:v>35.651897340542654</c:v>
                </c:pt>
                <c:pt idx="2">
                  <c:v>47.533303228719802</c:v>
                </c:pt>
                <c:pt idx="3">
                  <c:v>37.648287696784301</c:v>
                </c:pt>
                <c:pt idx="4">
                  <c:v>30.414043121541688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185472"/>
        <c:axId val="68187264"/>
      </c:barChart>
      <c:catAx>
        <c:axId val="6818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8187264"/>
        <c:crosses val="autoZero"/>
        <c:auto val="1"/>
        <c:lblAlgn val="ctr"/>
        <c:lblOffset val="100"/>
        <c:noMultiLvlLbl val="0"/>
      </c:catAx>
      <c:valAx>
        <c:axId val="68187264"/>
        <c:scaling>
          <c:orientation val="minMax"/>
          <c:max val="4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5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300" b="1" i="0" baseline="0" dirty="0" smtClean="0">
                    <a:effectLst/>
                  </a:rPr>
                  <a:t>Percent of women intending to breastfeed exclusively (%) [2015]</a:t>
                </a:r>
                <a:endParaRPr lang="en-US" sz="1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1559805024371953E-3"/>
              <c:y val="0.1256120695379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6818547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33336524781385E-2"/>
          <c:y val="4.7876315553391745E-2"/>
          <c:w val="0.90011177862147407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3.1484824479998064E-2"/>
                  <c:y val="-3.5348782366436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695234351762141E-2"/>
                  <c:y val="3.056090694504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5"/>
              <c:layout>
                <c:manualLayout>
                  <c:x val="-2.031779192489E-2"/>
                  <c:y val="3.31076491904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28-4229-BE63-D0C0B332BFF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56.805399325084359</c:v>
                </c:pt>
                <c:pt idx="1">
                  <c:v>53.247745682408684</c:v>
                </c:pt>
                <c:pt idx="2">
                  <c:v>49.931108848020131</c:v>
                </c:pt>
                <c:pt idx="3">
                  <c:v>47.228481297881928</c:v>
                </c:pt>
                <c:pt idx="4">
                  <c:v>42.739253602660426</c:v>
                </c:pt>
                <c:pt idx="5">
                  <c:v>39.882252397683033</c:v>
                </c:pt>
                <c:pt idx="6">
                  <c:v>36.169591591786421</c:v>
                </c:pt>
                <c:pt idx="7">
                  <c:v>34.27675055069755</c:v>
                </c:pt>
                <c:pt idx="8">
                  <c:v>29.747667014789609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1F78B4"/>
              </a:solidFill>
              <a:ln w="25400">
                <a:noFill/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3.7509769707489017E-2"/>
                  <c:y val="-3.056090694504631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3-43AD-8903-BBBEC7A923A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569420209471388E-2"/>
                  <c:y val="3.056090694504640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B-40D0-865E-909D22CA77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39.553227013644999</c:v>
                </c:pt>
                <c:pt idx="1">
                  <c:v>34.013605442176875</c:v>
                </c:pt>
                <c:pt idx="2">
                  <c:v>36.402080118863935</c:v>
                </c:pt>
                <c:pt idx="3">
                  <c:v>34.582987305730214</c:v>
                </c:pt>
                <c:pt idx="4">
                  <c:v>31.349132300802392</c:v>
                </c:pt>
                <c:pt idx="5">
                  <c:v>30.169907616771109</c:v>
                </c:pt>
                <c:pt idx="6">
                  <c:v>26.632591297330016</c:v>
                </c:pt>
                <c:pt idx="7">
                  <c:v>21.158515435310441</c:v>
                </c:pt>
                <c:pt idx="8">
                  <c:v>22.464743816880446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6.9984744427836693E-3"/>
                  <c:y val="-3.584413646979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18.130745658835544</c:v>
                </c:pt>
                <c:pt idx="1">
                  <c:v>13.010204081632653</c:v>
                </c:pt>
                <c:pt idx="2">
                  <c:v>18.730489073881373</c:v>
                </c:pt>
                <c:pt idx="3">
                  <c:v>11.161307467446186</c:v>
                </c:pt>
                <c:pt idx="4">
                  <c:v>12.031337437045327</c:v>
                </c:pt>
                <c:pt idx="5">
                  <c:v>8.2833476149671519</c:v>
                </c:pt>
                <c:pt idx="6">
                  <c:v>11.196228638774306</c:v>
                </c:pt>
                <c:pt idx="7">
                  <c:v>8.2766775051729233</c:v>
                </c:pt>
                <c:pt idx="8">
                  <c:v>10.768770565360455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3312"/>
        <c:axId val="19294848"/>
      </c:lineChart>
      <c:catAx>
        <c:axId val="192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4848"/>
        <c:crosses val="autoZero"/>
        <c:auto val="1"/>
        <c:lblAlgn val="ctr"/>
        <c:lblOffset val="100"/>
        <c:noMultiLvlLbl val="0"/>
      </c:catAx>
      <c:valAx>
        <c:axId val="19294848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2606763209916"/>
          <c:y val="2.9204957994257014E-2"/>
          <c:w val="0.89504706125429856"/>
          <c:h val="0.9120729032005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Teen birth rate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26-4C65-BB7D-2A7C95AE370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626-4C65-BB7D-2A7C95AE370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dLbl>
              <c:idx val="10"/>
              <c:layout>
                <c:manualLayout>
                  <c:x val="2.757714679673525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59.7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6F-41D5-9DC2-72FB41DFAE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NHB</c:v>
                </c:pt>
                <c:pt idx="2">
                  <c:v>NHW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29.7</c:v>
                </c:pt>
                <c:pt idx="1">
                  <c:v>22.5</c:v>
                </c:pt>
                <c:pt idx="2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400960"/>
        <c:axId val="19402752"/>
      </c:barChart>
      <c:catAx>
        <c:axId val="1940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2752"/>
        <c:crosses val="autoZero"/>
        <c:auto val="1"/>
        <c:lblAlgn val="ctr"/>
        <c:lblOffset val="100"/>
        <c:noMultiLvlLbl val="0"/>
      </c:catAx>
      <c:valAx>
        <c:axId val="19402752"/>
        <c:scaling>
          <c:orientation val="minMax"/>
          <c:max val="3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Teen birth rate per 1,000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875884158547988E-3"/>
              <c:y val="0.314124257118221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6330274286977"/>
          <c:y val="3.0789771070282881E-2"/>
          <c:w val="0.8748366972571302"/>
          <c:h val="0.6028559876985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Teen birth</c:v>
                </c:pt>
              </c:strCache>
            </c:strRef>
          </c:tx>
          <c:spPr>
            <a:solidFill>
              <a:srgbClr val="1F78B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B2-453B-A16B-42B25A8733B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B2-453B-A16B-42B25A873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B2-453B-A16B-42B25A8733BD}"/>
              </c:ext>
            </c:extLst>
          </c:dPt>
          <c:cat>
            <c:strRef>
              <c:f>Sheet1!$A$2:$A$13</c:f>
              <c:strCache>
                <c:ptCount val="12"/>
                <c:pt idx="0">
                  <c:v>Morrisania (3)</c:v>
                </c:pt>
                <c:pt idx="1">
                  <c:v>Hunts Point (2)</c:v>
                </c:pt>
                <c:pt idx="2">
                  <c:v>Mott Haven (1)</c:v>
                </c:pt>
                <c:pt idx="3">
                  <c:v>University/Morris Heights (5)</c:v>
                </c:pt>
                <c:pt idx="4">
                  <c:v>Concourse, Highbridge (4)</c:v>
                </c:pt>
                <c:pt idx="5">
                  <c:v>East Tremont (6)</c:v>
                </c:pt>
                <c:pt idx="6">
                  <c:v>Fordham (7)</c:v>
                </c:pt>
                <c:pt idx="7">
                  <c:v>Unionport, Soundview (9)</c:v>
                </c:pt>
                <c:pt idx="8">
                  <c:v>Williamsbridge (12)</c:v>
                </c:pt>
                <c:pt idx="9">
                  <c:v>Pelham Parkway (11)</c:v>
                </c:pt>
                <c:pt idx="10">
                  <c:v>Throgs Neck (10)</c:v>
                </c:pt>
                <c:pt idx="11">
                  <c:v>Riverdale (8)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37.200000000000003</c:v>
                </c:pt>
                <c:pt idx="1">
                  <c:v>36.200000000000003</c:v>
                </c:pt>
                <c:pt idx="2">
                  <c:v>35.299999999999997</c:v>
                </c:pt>
                <c:pt idx="3">
                  <c:v>35.299999999999997</c:v>
                </c:pt>
                <c:pt idx="4">
                  <c:v>34</c:v>
                </c:pt>
                <c:pt idx="5">
                  <c:v>30.4</c:v>
                </c:pt>
                <c:pt idx="6">
                  <c:v>30.3</c:v>
                </c:pt>
                <c:pt idx="7">
                  <c:v>26.4</c:v>
                </c:pt>
                <c:pt idx="8">
                  <c:v>24</c:v>
                </c:pt>
                <c:pt idx="9">
                  <c:v>19.7</c:v>
                </c:pt>
                <c:pt idx="10">
                  <c:v>13.3</c:v>
                </c:pt>
                <c:pt idx="11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B2-453B-A16B-42B25A873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443072"/>
        <c:axId val="19448960"/>
      </c:barChart>
      <c:dateAx>
        <c:axId val="1944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448960"/>
        <c:crosses val="autoZero"/>
        <c:auto val="0"/>
        <c:lblOffset val="100"/>
        <c:baseTimeUnit val="days"/>
        <c:minorUnit val="1"/>
      </c:dateAx>
      <c:valAx>
        <c:axId val="19448960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200" dirty="0"/>
                  <a:t>Teen</a:t>
                </a:r>
                <a:r>
                  <a:rPr lang="en-US" sz="1200" baseline="0" dirty="0"/>
                  <a:t> birth rate per 1,000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468129108248469E-2"/>
              <c:y val="0.188709267110841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44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4229145269886"/>
          <c:y val="5.659248889105481E-2"/>
          <c:w val="0.61948933013808061"/>
          <c:h val="0.801673024128820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 pernatal care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133</c:v>
                </c:pt>
                <c:pt idx="1">
                  <c:v>13370</c:v>
                </c:pt>
                <c:pt idx="2">
                  <c:v>5378</c:v>
                </c:pt>
                <c:pt idx="3">
                  <c:v>1801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9621134314732398E-2"/>
          <c:y val="0.88672567809237735"/>
          <c:w val="0.94807657195024553"/>
          <c:h val="7.107583617979286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7030518244043"/>
          <c:y val="0.13253764332090065"/>
          <c:w val="0.61948933013808061"/>
          <c:h val="0.801673024128820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births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3026709896557048"/>
                  <c:y val="-1.63247686144495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 pernatal care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417</c:v>
                </c:pt>
                <c:pt idx="1">
                  <c:v>76025</c:v>
                </c:pt>
                <c:pt idx="2">
                  <c:v>12871</c:v>
                </c:pt>
                <c:pt idx="3">
                  <c:v>4763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0.28567</cdr:x>
      <cdr:y>0.02741</cdr:y>
    </cdr:from>
    <cdr:to>
      <cdr:x>0.54278</cdr:x>
      <cdr:y>0.10378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122420"/>
          <a:ext cx="1371600" cy="341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i="1" dirty="0" smtClean="0"/>
            <a:t>2007-2015</a:t>
          </a:r>
          <a:endParaRPr lang="en-US" sz="1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47D85AF-C9C9-4DF5-87E1-CBCDD2FCE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FF043D-581C-43A1-A4EE-417D14F19D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0B5B-8BD7-4035-B61F-3DA7FFE91A00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4F7D49-175D-4635-AD3A-8C26BBDD5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A14339-ED8E-43C7-8288-E5A868C038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2317-07AB-47BB-9670-95EA7CA3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B7DA-E938-4D00-8426-2E3974EEFB97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9DCE5-5103-4FC2-A56B-B9D2798A8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94123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6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9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7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66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67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0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41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9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3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3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67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3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87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2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7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70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87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3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87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3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70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87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3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70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8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8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3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FEFA-7F39-4FC6-BF2A-605ECD2336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9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1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6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8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3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34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0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83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6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28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12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56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2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25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94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2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7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5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934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27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2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5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8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83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hyperlink" Target="https://vizhub.healthdata.org/gbd-compare/" TargetMode="External"/><Relationship Id="rId4" Type="http://schemas.openxmlformats.org/officeDocument/2006/relationships/hyperlink" Target="https://aneconomicsense.org/2013/11/22/us-health-care-high-cost-and-mediocre-result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rehm@montefiore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954320"/>
            <a:ext cx="11877674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/>
              <a:t>Bronx Community Health Dashboard: 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4400" b="0" i="1" dirty="0"/>
              <a:t>Maternal and Child Health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smtClean="0"/>
              <a:t>Last </a:t>
            </a:r>
            <a:r>
              <a:rPr lang="en-US" sz="2400" b="0" dirty="0"/>
              <a:t>Updated: </a:t>
            </a:r>
            <a:r>
              <a:rPr lang="en-US" sz="2400" b="0" dirty="0" smtClean="0"/>
              <a:t>1/31/2018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5666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29422"/>
            <a:ext cx="10969943" cy="634020"/>
          </a:xfrm>
        </p:spPr>
        <p:txBody>
          <a:bodyPr/>
          <a:lstStyle/>
          <a:p>
            <a:r>
              <a:rPr lang="en-US" sz="2200" dirty="0" smtClean="0"/>
              <a:t>In the Bronx, 9.3% of women do not get prenatal care until the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trimester if not at all, compared to 5.5% in the rest of NYC and 5.9% nationally</a:t>
            </a:r>
            <a:endParaRPr lang="en-US" sz="2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6927892"/>
              </p:ext>
            </p:extLst>
          </p:nvPr>
        </p:nvGraphicFramePr>
        <p:xfrm>
          <a:off x="150812" y="1143000"/>
          <a:ext cx="7010400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04052917"/>
              </p:ext>
            </p:extLst>
          </p:nvPr>
        </p:nvGraphicFramePr>
        <p:xfrm>
          <a:off x="5484812" y="1436132"/>
          <a:ext cx="3886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5212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Rest of New York City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5611" y="1371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Bronx</a:t>
            </a:r>
            <a:endParaRPr lang="en-US" i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39358022"/>
              </p:ext>
            </p:extLst>
          </p:nvPr>
        </p:nvGraphicFramePr>
        <p:xfrm>
          <a:off x="8151812" y="3276600"/>
          <a:ext cx="3886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86687" y="2819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United States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BCD1D3-D076-4BB8-9AB8-83F2E9E520DD}"/>
              </a:ext>
            </a:extLst>
          </p:cNvPr>
          <p:cNvSpPr txBox="1"/>
          <p:nvPr/>
        </p:nvSpPr>
        <p:spPr>
          <a:xfrm>
            <a:off x="1065212" y="6455405"/>
            <a:ext cx="794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Data source: NYC Vital Statistics, National Vital Statistics Reports (Births: Final Data, 2015). </a:t>
            </a:r>
          </a:p>
        </p:txBody>
      </p:sp>
    </p:spTree>
    <p:extLst>
      <p:ext uri="{BB962C8B-B14F-4D97-AF65-F5344CB8AC3E}">
        <p14:creationId xmlns:p14="http://schemas.microsoft.com/office/powerpoint/2010/main" val="127746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57018"/>
            <a:ext cx="10969943" cy="1089529"/>
          </a:xfrm>
        </p:spPr>
        <p:txBody>
          <a:bodyPr/>
          <a:lstStyle/>
          <a:p>
            <a:r>
              <a:rPr lang="en-US" sz="2700" dirty="0"/>
              <a:t>Bronx has a much lower percent of mothers getting their first prenatal care visit in the first trimester of pregnancy than </a:t>
            </a:r>
            <a:r>
              <a:rPr lang="en-US" sz="2700" dirty="0" smtClean="0"/>
              <a:t>other </a:t>
            </a:r>
            <a:r>
              <a:rPr lang="en-US" sz="2700" dirty="0"/>
              <a:t>NYC boroughs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89821558"/>
              </p:ext>
            </p:extLst>
          </p:nvPr>
        </p:nvGraphicFramePr>
        <p:xfrm>
          <a:off x="609441" y="1493641"/>
          <a:ext cx="10514171" cy="495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BCD1D3-D076-4BB8-9AB8-83F2E9E520DD}"/>
              </a:ext>
            </a:extLst>
          </p:cNvPr>
          <p:cNvSpPr txBox="1"/>
          <p:nvPr/>
        </p:nvSpPr>
        <p:spPr>
          <a:xfrm>
            <a:off x="1065212" y="6455405"/>
            <a:ext cx="794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Data source: NYC Vital Statistics, National Vital Statistics Reports (Births: Final Data, 2015). </a:t>
            </a:r>
          </a:p>
        </p:txBody>
      </p:sp>
    </p:spTree>
    <p:extLst>
      <p:ext uri="{BB962C8B-B14F-4D97-AF65-F5344CB8AC3E}">
        <p14:creationId xmlns:p14="http://schemas.microsoft.com/office/powerpoint/2010/main" val="74693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82909"/>
            <a:ext cx="10969943" cy="1126462"/>
          </a:xfrm>
        </p:spPr>
        <p:txBody>
          <a:bodyPr/>
          <a:lstStyle/>
          <a:p>
            <a:r>
              <a:rPr lang="en-US" sz="2800" dirty="0" smtClean="0"/>
              <a:t>The proportion of women starting prenatal care in the first trimester has increased, though the disparity has between the Bronx and rest of NYC has marginally worsened </a:t>
            </a:r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754637"/>
              </p:ext>
            </p:extLst>
          </p:nvPr>
        </p:nvGraphicFramePr>
        <p:xfrm>
          <a:off x="1979612" y="1447800"/>
          <a:ext cx="8106296" cy="482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BCD1D3-D076-4BB8-9AB8-83F2E9E520DD}"/>
              </a:ext>
            </a:extLst>
          </p:cNvPr>
          <p:cNvSpPr txBox="1"/>
          <p:nvPr/>
        </p:nvSpPr>
        <p:spPr>
          <a:xfrm>
            <a:off x="989012" y="6455405"/>
            <a:ext cx="794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Data source: NYC Vital Statistics, National Vital Statistics Reports (Births: 2000-2015). </a:t>
            </a:r>
          </a:p>
        </p:txBody>
      </p:sp>
    </p:spTree>
    <p:extLst>
      <p:ext uri="{BB962C8B-B14F-4D97-AF65-F5344CB8AC3E}">
        <p14:creationId xmlns:p14="http://schemas.microsoft.com/office/powerpoint/2010/main" val="58113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57018"/>
            <a:ext cx="10969943" cy="1089529"/>
          </a:xfrm>
        </p:spPr>
        <p:txBody>
          <a:bodyPr/>
          <a:lstStyle/>
          <a:p>
            <a:r>
              <a:rPr lang="en-US" sz="2700" dirty="0" smtClean="0"/>
              <a:t>Teen women, non-Hispanic black women and those with less education are least likely to start prenatal care in the first trimester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8393726"/>
              </p:ext>
            </p:extLst>
          </p:nvPr>
        </p:nvGraphicFramePr>
        <p:xfrm>
          <a:off x="608012" y="1355141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1412" y="644440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Data source: CDC Wonder Linked Birth/Infant Death Records, </a:t>
            </a:r>
            <a:r>
              <a:rPr lang="en-US" sz="1200" dirty="0" smtClean="0">
                <a:solidFill>
                  <a:schemeClr val="accent4"/>
                </a:solidFill>
              </a:rPr>
              <a:t>2011-2015. </a:t>
            </a:r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5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55264"/>
            <a:ext cx="10969943" cy="781752"/>
          </a:xfrm>
        </p:spPr>
        <p:txBody>
          <a:bodyPr/>
          <a:lstStyle/>
          <a:p>
            <a:r>
              <a:rPr lang="en-US" sz="2800" dirty="0" smtClean="0"/>
              <a:t>Racial/ethnic disparities in the early initiation of prenatal care in the Bronx have largely persisted</a:t>
            </a:r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684042"/>
              </p:ext>
            </p:extLst>
          </p:nvPr>
        </p:nvGraphicFramePr>
        <p:xfrm>
          <a:off x="1979612" y="1447800"/>
          <a:ext cx="8106296" cy="482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BCD1D3-D076-4BB8-9AB8-83F2E9E520DD}"/>
              </a:ext>
            </a:extLst>
          </p:cNvPr>
          <p:cNvSpPr txBox="1"/>
          <p:nvPr/>
        </p:nvSpPr>
        <p:spPr>
          <a:xfrm>
            <a:off x="989012" y="6455405"/>
            <a:ext cx="794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Data source: NYC Vital Statistics, National Vital Statistics Reports (Births: 2000-2015). </a:t>
            </a:r>
          </a:p>
        </p:txBody>
      </p:sp>
    </p:spTree>
    <p:extLst>
      <p:ext uri="{BB962C8B-B14F-4D97-AF65-F5344CB8AC3E}">
        <p14:creationId xmlns:p14="http://schemas.microsoft.com/office/powerpoint/2010/main" val="181810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69" y="504507"/>
            <a:ext cx="10969943" cy="683264"/>
          </a:xfrm>
        </p:spPr>
        <p:txBody>
          <a:bodyPr/>
          <a:lstStyle/>
          <a:p>
            <a:r>
              <a:rPr lang="en-US" sz="2400" dirty="0" smtClean="0"/>
              <a:t>In the rest of NYC, the percent of teen mother’s starting prenatal care in the first trimester has increased by 13% as compared to 6% in the Bronx</a:t>
            </a:r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289393"/>
              </p:ext>
            </p:extLst>
          </p:nvPr>
        </p:nvGraphicFramePr>
        <p:xfrm>
          <a:off x="1522412" y="1447800"/>
          <a:ext cx="8563496" cy="482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F974FB-40CF-44B6-A14F-B3479877335C}"/>
              </a:ext>
            </a:extLst>
          </p:cNvPr>
          <p:cNvSpPr txBox="1"/>
          <p:nvPr/>
        </p:nvSpPr>
        <p:spPr>
          <a:xfrm>
            <a:off x="9890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Data source: CDC Wonder Births Data, 2007-2015. </a:t>
            </a:r>
          </a:p>
        </p:txBody>
      </p:sp>
    </p:spTree>
    <p:extLst>
      <p:ext uri="{BB962C8B-B14F-4D97-AF65-F5344CB8AC3E}">
        <p14:creationId xmlns:p14="http://schemas.microsoft.com/office/powerpoint/2010/main" val="261986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2"/>
            <a:ext cx="7104538" cy="757130"/>
          </a:xfrm>
        </p:spPr>
        <p:txBody>
          <a:bodyPr/>
          <a:lstStyle/>
          <a:p>
            <a:r>
              <a:rPr lang="en-US" dirty="0"/>
              <a:t>Low birth weight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5E37B7-21B7-4945-AE99-00B78EF938EA}"/>
              </a:ext>
            </a:extLst>
          </p:cNvPr>
          <p:cNvSpPr txBox="1"/>
          <p:nvPr/>
        </p:nvSpPr>
        <p:spPr>
          <a:xfrm>
            <a:off x="1133259" y="403147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as &lt;2,500 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575A2-7976-416C-B75F-849D80EA14E3}"/>
              </a:ext>
            </a:extLst>
          </p:cNvPr>
          <p:cNvSpPr/>
          <p:nvPr/>
        </p:nvSpPr>
        <p:spPr>
          <a:xfrm>
            <a:off x="227012" y="5334000"/>
            <a:ext cx="92783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are limited to single births because there is evidence that multiple births are more likely to result in low birth </a:t>
            </a:r>
            <a:r>
              <a:rPr lang="en-US" dirty="0" smtClean="0"/>
              <a:t>weight.</a:t>
            </a:r>
            <a:endParaRPr lang="en-US" dirty="0"/>
          </a:p>
          <a:p>
            <a:endParaRPr lang="en-US" dirty="0"/>
          </a:p>
          <a:p>
            <a:r>
              <a:rPr lang="en-US" sz="1200" i="1" dirty="0"/>
              <a:t>Source: </a:t>
            </a:r>
            <a:r>
              <a:rPr lang="en-US" sz="1200" dirty="0"/>
              <a:t>Ventura SJ, Martin JA, Curtin SC, Mathews TJ. Report of final natality statistics, 1996. Hyattsville, Maryland: US Department for Health and Human Services, CDC, National Center for Health Statistics. Monthly vital statistics reports (</a:t>
            </a:r>
            <a:r>
              <a:rPr lang="en-US" sz="1200" dirty="0" err="1"/>
              <a:t>vol</a:t>
            </a:r>
            <a:r>
              <a:rPr lang="en-US" sz="1200" dirty="0"/>
              <a:t> 46, no. 11).</a:t>
            </a:r>
          </a:p>
        </p:txBody>
      </p:sp>
    </p:spTree>
    <p:extLst>
      <p:ext uri="{BB962C8B-B14F-4D97-AF65-F5344CB8AC3E}">
        <p14:creationId xmlns:p14="http://schemas.microsoft.com/office/powerpoint/2010/main" val="20979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Percent of total births with low birth weight has decreased by 10% in the Bronx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944893"/>
              </p:ext>
            </p:extLst>
          </p:nvPr>
        </p:nvGraphicFramePr>
        <p:xfrm>
          <a:off x="923773" y="1446304"/>
          <a:ext cx="7609039" cy="492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F974FB-40CF-44B6-A14F-B3479877335C}"/>
              </a:ext>
            </a:extLst>
          </p:cNvPr>
          <p:cNvSpPr txBox="1"/>
          <p:nvPr/>
        </p:nvSpPr>
        <p:spPr>
          <a:xfrm>
            <a:off x="1065211" y="6407711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2007-2015.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Data limited to single births.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23806018"/>
              </p:ext>
            </p:extLst>
          </p:nvPr>
        </p:nvGraphicFramePr>
        <p:xfrm>
          <a:off x="7997825" y="1143000"/>
          <a:ext cx="41910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99412" y="1752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Birth weight distribution in the Bronx, 2015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948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307703"/>
            <a:ext cx="10969943" cy="830997"/>
          </a:xfrm>
        </p:spPr>
        <p:txBody>
          <a:bodyPr/>
          <a:lstStyle/>
          <a:p>
            <a:r>
              <a:rPr lang="en-US" dirty="0"/>
              <a:t>In the Bronx, non-Hispanic blacks have the highest percent of total births with low birth weight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17952"/>
              </p:ext>
            </p:extLst>
          </p:nvPr>
        </p:nvGraphicFramePr>
        <p:xfrm>
          <a:off x="609439" y="1295400"/>
          <a:ext cx="5789773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="" xmlns:a16="http://schemas.microsoft.com/office/drawing/2014/main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F974FB-40CF-44B6-A14F-B3479877335C}"/>
              </a:ext>
            </a:extLst>
          </p:cNvPr>
          <p:cNvSpPr txBox="1"/>
          <p:nvPr/>
        </p:nvSpPr>
        <p:spPr>
          <a:xfrm>
            <a:off x="1065211" y="63201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</a:t>
            </a:r>
            <a:r>
              <a:rPr lang="en-US" sz="1200" dirty="0" smtClean="0"/>
              <a:t>2007-2015</a:t>
            </a:r>
            <a:r>
              <a:rPr lang="en-US" sz="1200" dirty="0"/>
              <a:t>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Data limited to single births.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309087"/>
              </p:ext>
            </p:extLst>
          </p:nvPr>
        </p:nvGraphicFramePr>
        <p:xfrm>
          <a:off x="6323012" y="1219200"/>
          <a:ext cx="5486401" cy="498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3012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704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23217"/>
            <a:ext cx="10969943" cy="757130"/>
          </a:xfrm>
        </p:spPr>
        <p:txBody>
          <a:bodyPr/>
          <a:lstStyle/>
          <a:p>
            <a:r>
              <a:rPr lang="en-US" sz="2700" dirty="0" smtClean="0"/>
              <a:t>Teens (and older women) are more likely to have a low birth weight infant as are women with less education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0031309"/>
              </p:ext>
            </p:extLst>
          </p:nvPr>
        </p:nvGraphicFramePr>
        <p:xfrm>
          <a:off x="608012" y="1355141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F974FB-40CF-44B6-A14F-B3479877335C}"/>
              </a:ext>
            </a:extLst>
          </p:cNvPr>
          <p:cNvSpPr txBox="1"/>
          <p:nvPr/>
        </p:nvSpPr>
        <p:spPr>
          <a:xfrm>
            <a:off x="1065211" y="63201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</a:t>
            </a:r>
            <a:r>
              <a:rPr lang="en-US" sz="1200" dirty="0" smtClean="0"/>
              <a:t>2011-2015</a:t>
            </a:r>
            <a:r>
              <a:rPr lang="en-US" sz="1200" dirty="0"/>
              <a:t>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Data limited to single births. </a:t>
            </a:r>
          </a:p>
        </p:txBody>
      </p:sp>
    </p:spTree>
    <p:extLst>
      <p:ext uri="{BB962C8B-B14F-4D97-AF65-F5344CB8AC3E}">
        <p14:creationId xmlns:p14="http://schemas.microsoft.com/office/powerpoint/2010/main" val="349318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90A685-CCF8-48F9-8823-A9FA012D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212" y="434786"/>
            <a:ext cx="5486400" cy="43120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6438605-E7F8-49CD-A417-6713158C73A1}"/>
              </a:ext>
            </a:extLst>
          </p:cNvPr>
          <p:cNvSpPr/>
          <p:nvPr/>
        </p:nvSpPr>
        <p:spPr>
          <a:xfrm>
            <a:off x="7120899" y="4785565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Source: https://aneconomicsense.org/2013/11/22/us-health-care-high-cost-and-mediocre-results/</a:t>
            </a:r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972969-F426-4E1D-A9B4-6D75EE091B3C}"/>
              </a:ext>
            </a:extLst>
          </p:cNvPr>
          <p:cNvSpPr txBox="1"/>
          <p:nvPr/>
        </p:nvSpPr>
        <p:spPr>
          <a:xfrm>
            <a:off x="381000" y="5105400"/>
            <a:ext cx="617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Global Burden of Disease, 2016. Map constructed using GBD Compare </a:t>
            </a:r>
            <a:r>
              <a:rPr lang="en-US" sz="1200" dirty="0" err="1" smtClean="0"/>
              <a:t>Viz</a:t>
            </a:r>
            <a:r>
              <a:rPr lang="en-US" sz="1200" dirty="0"/>
              <a:t> Hub. </a:t>
            </a:r>
            <a:r>
              <a:rPr lang="en-US" sz="1200" dirty="0">
                <a:hlinkClick r:id="rId5"/>
              </a:rPr>
              <a:t>https://vizhub.healthdata.org/gbd-compare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D737DC-A878-4D94-A8AC-8B59C58B4864}"/>
              </a:ext>
            </a:extLst>
          </p:cNvPr>
          <p:cNvSpPr txBox="1"/>
          <p:nvPr/>
        </p:nvSpPr>
        <p:spPr>
          <a:xfrm>
            <a:off x="6847430" y="5373469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Infant mortality rate in the U.S. is higher than </a:t>
            </a:r>
          </a:p>
          <a:p>
            <a:r>
              <a:rPr lang="en-US" dirty="0"/>
              <a:t>the </a:t>
            </a:r>
            <a:r>
              <a:rPr lang="en-US" dirty="0" smtClean="0"/>
              <a:t>average for other higher-income countries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143000"/>
            <a:ext cx="5791201" cy="375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3812" y="762000"/>
            <a:ext cx="419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Disability due to low birth weight and short gestation (DALYs per 100,000)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2412" y="22683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238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9875" y="243840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Japan, 28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7412" y="2057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Germany, 88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/>
              <a:t>Preterm 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5F7650-E349-4533-8680-F98C62FC0338}"/>
              </a:ext>
            </a:extLst>
          </p:cNvPr>
          <p:cNvSpPr txBox="1"/>
          <p:nvPr/>
        </p:nvSpPr>
        <p:spPr>
          <a:xfrm>
            <a:off x="1123266" y="4114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as &lt;37 weeks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921823E-26ED-4EFE-9B28-11160B2C5A0B}"/>
              </a:ext>
            </a:extLst>
          </p:cNvPr>
          <p:cNvSpPr/>
          <p:nvPr/>
        </p:nvSpPr>
        <p:spPr>
          <a:xfrm>
            <a:off x="227012" y="5562600"/>
            <a:ext cx="92783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are limited to single births because there is evidence that multiple pregnancies greatly increase the risk for preterm delivery. </a:t>
            </a:r>
          </a:p>
          <a:p>
            <a:endParaRPr lang="en-US" dirty="0"/>
          </a:p>
          <a:p>
            <a:r>
              <a:rPr lang="en-US" sz="1200" i="1" dirty="0"/>
              <a:t>Source: </a:t>
            </a:r>
            <a:r>
              <a:rPr lang="en-US" sz="1200" dirty="0" err="1"/>
              <a:t>Kurdi</a:t>
            </a:r>
            <a:r>
              <a:rPr lang="en-US" sz="1200" dirty="0"/>
              <a:t> AM, </a:t>
            </a:r>
            <a:r>
              <a:rPr lang="en-US" sz="1200" dirty="0" err="1"/>
              <a:t>Mesleh</a:t>
            </a:r>
            <a:r>
              <a:rPr lang="en-US" sz="1200" dirty="0"/>
              <a:t>, RA, Al-Hakeem MM, et al. Multiple pregnancy and preterm labor. Saudi Med J 2004;25:632-7.</a:t>
            </a:r>
          </a:p>
        </p:txBody>
      </p:sp>
    </p:spTree>
    <p:extLst>
      <p:ext uri="{BB962C8B-B14F-4D97-AF65-F5344CB8AC3E}">
        <p14:creationId xmlns:p14="http://schemas.microsoft.com/office/powerpoint/2010/main" val="439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Percent of total births delivered preterm has declined by 9% in the Bronx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245133"/>
              </p:ext>
            </p:extLst>
          </p:nvPr>
        </p:nvGraphicFramePr>
        <p:xfrm>
          <a:off x="531813" y="1447800"/>
          <a:ext cx="8153400" cy="480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F974FB-40CF-44B6-A14F-B3479877335C}"/>
              </a:ext>
            </a:extLst>
          </p:cNvPr>
          <p:cNvSpPr txBox="1"/>
          <p:nvPr/>
        </p:nvSpPr>
        <p:spPr>
          <a:xfrm>
            <a:off x="1206650" y="640896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2007-2015.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Data limited to single births.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0212" y="4191000"/>
            <a:ext cx="38862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Preterm defined as giving birth &lt;37 weeks based on obstetrician/clinical estimate of gestational age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31025216"/>
              </p:ext>
            </p:extLst>
          </p:nvPr>
        </p:nvGraphicFramePr>
        <p:xfrm>
          <a:off x="7997825" y="1143000"/>
          <a:ext cx="41910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51812" y="152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Gestational age distribution in the Bronx, 2015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3147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307703"/>
            <a:ext cx="10969943" cy="830997"/>
          </a:xfrm>
        </p:spPr>
        <p:txBody>
          <a:bodyPr/>
          <a:lstStyle/>
          <a:p>
            <a:r>
              <a:rPr lang="en-US" dirty="0"/>
              <a:t>In the Bronx, non-Hispanic blacks have the highest percent of </a:t>
            </a:r>
            <a:r>
              <a:rPr lang="en-US" dirty="0" smtClean="0"/>
              <a:t>preterm births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381658"/>
              </p:ext>
            </p:extLst>
          </p:nvPr>
        </p:nvGraphicFramePr>
        <p:xfrm>
          <a:off x="609440" y="1295400"/>
          <a:ext cx="5408772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="" xmlns:a16="http://schemas.microsoft.com/office/drawing/2014/main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F974FB-40CF-44B6-A14F-B3479877335C}"/>
              </a:ext>
            </a:extLst>
          </p:cNvPr>
          <p:cNvSpPr txBox="1"/>
          <p:nvPr/>
        </p:nvSpPr>
        <p:spPr>
          <a:xfrm>
            <a:off x="1065211" y="6407711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2015.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Data limited to single births.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626889"/>
              </p:ext>
            </p:extLst>
          </p:nvPr>
        </p:nvGraphicFramePr>
        <p:xfrm>
          <a:off x="6323012" y="1219200"/>
          <a:ext cx="5486401" cy="498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18412" y="4495800"/>
            <a:ext cx="3048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Preterm defined as giving birth &lt;37 weeks based on obstetrician/clinical estimate of gestational 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831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307703"/>
            <a:ext cx="10969943" cy="830997"/>
          </a:xfrm>
        </p:spPr>
        <p:txBody>
          <a:bodyPr/>
          <a:lstStyle/>
          <a:p>
            <a:r>
              <a:rPr lang="en-US" dirty="0" smtClean="0"/>
              <a:t>Teens (and older women), as well as those with less education tend to have a higher preterm birth percentage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29485"/>
              </p:ext>
            </p:extLst>
          </p:nvPr>
        </p:nvGraphicFramePr>
        <p:xfrm>
          <a:off x="609440" y="1066800"/>
          <a:ext cx="9599772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="" xmlns:a16="http://schemas.microsoft.com/office/drawing/2014/main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F974FB-40CF-44B6-A14F-B3479877335C}"/>
              </a:ext>
            </a:extLst>
          </p:cNvPr>
          <p:cNvSpPr txBox="1"/>
          <p:nvPr/>
        </p:nvSpPr>
        <p:spPr>
          <a:xfrm>
            <a:off x="1065211" y="6407711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2015.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Data limited to single births.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0412" y="1219200"/>
            <a:ext cx="3048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Preterm defined as giving birth &lt;37 weeks based on obstetrician/clinical estimate of gestational 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652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2"/>
            <a:ext cx="7104538" cy="757130"/>
          </a:xfrm>
        </p:spPr>
        <p:txBody>
          <a:bodyPr/>
          <a:lstStyle/>
          <a:p>
            <a:r>
              <a:rPr lang="en-US" dirty="0"/>
              <a:t>Infant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94933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97083"/>
            <a:ext cx="10969943" cy="609398"/>
          </a:xfrm>
        </p:spPr>
        <p:txBody>
          <a:bodyPr/>
          <a:lstStyle/>
          <a:p>
            <a:pPr>
              <a:tabLst>
                <a:tab pos="58738" algn="l"/>
              </a:tabLst>
            </a:pPr>
            <a:r>
              <a:rPr lang="en-US" sz="2100" dirty="0"/>
              <a:t>Bronx has the highest burden of infant mortality, of which the leading cause is </a:t>
            </a:r>
            <a:r>
              <a:rPr lang="en-US" sz="2100" dirty="0" smtClean="0"/>
              <a:t>disorders related to preterm and low birth weight, followed by congenital problems</a:t>
            </a:r>
            <a:endParaRPr lang="en-US" sz="21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72380614"/>
              </p:ext>
            </p:extLst>
          </p:nvPr>
        </p:nvGraphicFramePr>
        <p:xfrm>
          <a:off x="455612" y="1143000"/>
          <a:ext cx="58673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64118677"/>
              </p:ext>
            </p:extLst>
          </p:nvPr>
        </p:nvGraphicFramePr>
        <p:xfrm>
          <a:off x="6627812" y="1096780"/>
          <a:ext cx="5334792" cy="446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5012" y="5105400"/>
            <a:ext cx="293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Numbers of deaths of children &lt; 1 year old due to each cause are shown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54E96F-7F8C-4814-9983-942627BE1528}"/>
              </a:ext>
            </a:extLst>
          </p:cNvPr>
          <p:cNvSpPr txBox="1"/>
          <p:nvPr/>
        </p:nvSpPr>
        <p:spPr>
          <a:xfrm>
            <a:off x="1065212" y="6413192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Linked Birth/Infant Death Records, </a:t>
            </a:r>
            <a:r>
              <a:rPr lang="en-US" sz="1200" dirty="0" smtClean="0"/>
              <a:t>2015.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980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55263"/>
            <a:ext cx="10969943" cy="781752"/>
          </a:xfrm>
        </p:spPr>
        <p:txBody>
          <a:bodyPr/>
          <a:lstStyle/>
          <a:p>
            <a:r>
              <a:rPr lang="en-US" sz="2800" dirty="0"/>
              <a:t>Infant mortality rate in the Bronx has declined </a:t>
            </a:r>
            <a:r>
              <a:rPr lang="en-US" sz="2800"/>
              <a:t>by 33%, </a:t>
            </a:r>
            <a:r>
              <a:rPr lang="en-US" sz="2800" dirty="0"/>
              <a:t>but remains higher than the infant mortality rate in the rest of NYC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870528"/>
              </p:ext>
            </p:extLst>
          </p:nvPr>
        </p:nvGraphicFramePr>
        <p:xfrm>
          <a:off x="624329" y="1243272"/>
          <a:ext cx="84306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361EE-C1A7-4C50-9034-59B465E33D58}"/>
              </a:ext>
            </a:extLst>
          </p:cNvPr>
          <p:cNvSpPr txBox="1"/>
          <p:nvPr/>
        </p:nvSpPr>
        <p:spPr>
          <a:xfrm>
            <a:off x="10652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Linked Birth/Infant Death Records, 1995-2014. </a:t>
            </a:r>
          </a:p>
        </p:txBody>
      </p:sp>
    </p:spTree>
    <p:extLst>
      <p:ext uri="{BB962C8B-B14F-4D97-AF65-F5344CB8AC3E}">
        <p14:creationId xmlns:p14="http://schemas.microsoft.com/office/powerpoint/2010/main" val="140561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57018"/>
            <a:ext cx="10969943" cy="1089529"/>
          </a:xfrm>
        </p:spPr>
        <p:txBody>
          <a:bodyPr/>
          <a:lstStyle/>
          <a:p>
            <a:r>
              <a:rPr lang="en-US" sz="2700" dirty="0"/>
              <a:t>In the Bronx, mothers younger than 20 years old, non-Hispanic black, and without a high school diploma have the highest infant mortality rates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89877589"/>
              </p:ext>
            </p:extLst>
          </p:nvPr>
        </p:nvGraphicFramePr>
        <p:xfrm>
          <a:off x="608012" y="1355141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1412" y="644440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Linked Birth/Infant Death Records, </a:t>
            </a:r>
            <a:r>
              <a:rPr lang="en-US" sz="1200" dirty="0" smtClean="0"/>
              <a:t>2011-2015.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947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683264"/>
          </a:xfrm>
        </p:spPr>
        <p:txBody>
          <a:bodyPr/>
          <a:lstStyle/>
          <a:p>
            <a:r>
              <a:rPr lang="en-US" sz="2400" dirty="0"/>
              <a:t>In the Bronx, infant mortality rate has declined by 40% among non-Hispanic </a:t>
            </a:r>
            <a:r>
              <a:rPr lang="en-US" sz="2400" dirty="0" smtClean="0"/>
              <a:t>blacks and disparities have modestly declined but do remain</a:t>
            </a:r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259607"/>
              </p:ext>
            </p:extLst>
          </p:nvPr>
        </p:nvGraphicFramePr>
        <p:xfrm>
          <a:off x="624329" y="1243272"/>
          <a:ext cx="84306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361EE-C1A7-4C50-9034-59B465E33D58}"/>
              </a:ext>
            </a:extLst>
          </p:cNvPr>
          <p:cNvSpPr txBox="1"/>
          <p:nvPr/>
        </p:nvSpPr>
        <p:spPr>
          <a:xfrm>
            <a:off x="10652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Linked Birth/Infant Death Records, </a:t>
            </a:r>
            <a:r>
              <a:rPr lang="en-US" sz="1200" dirty="0" smtClean="0"/>
              <a:t>1995-2015.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043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23217"/>
            <a:ext cx="10969943" cy="757130"/>
          </a:xfrm>
        </p:spPr>
        <p:txBody>
          <a:bodyPr/>
          <a:lstStyle/>
          <a:p>
            <a:r>
              <a:rPr lang="en-US" sz="2700" dirty="0"/>
              <a:t>In the Bronx, </a:t>
            </a:r>
            <a:r>
              <a:rPr lang="en-US" sz="2700" dirty="0" smtClean="0"/>
              <a:t>twins have an increased risk of infant mortality, as do very low birth weight and very preterm infants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46865816"/>
              </p:ext>
            </p:extLst>
          </p:nvPr>
        </p:nvGraphicFramePr>
        <p:xfrm>
          <a:off x="609441" y="1267744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1412" y="644440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Linked Birth/Infant Death Records, </a:t>
            </a:r>
            <a:r>
              <a:rPr lang="en-US" sz="1200" dirty="0" smtClean="0"/>
              <a:t>2011-2014</a:t>
            </a:r>
            <a:r>
              <a:rPr lang="en-US" sz="1200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8012" y="4495800"/>
            <a:ext cx="6324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Limited to single births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8012" y="6096000"/>
            <a:ext cx="15240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/>
              <a:t>Birth weight (g)</a:t>
            </a:r>
            <a:endParaRPr lang="en-US" sz="13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304212" y="6060757"/>
            <a:ext cx="152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 smtClean="0"/>
              <a:t>Gestational Age (weeks)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175153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Linked Birth/Infant Death Records, 2003-2015.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520055"/>
              </p:ext>
            </p:extLst>
          </p:nvPr>
        </p:nvGraphicFramePr>
        <p:xfrm>
          <a:off x="577976" y="1295400"/>
          <a:ext cx="52705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7542212" y="273279"/>
            <a:ext cx="3581400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0" i="1" dirty="0"/>
              <a:t>In the Bronx, 25-29 year olds have the highest birth rate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958985"/>
              </p:ext>
            </p:extLst>
          </p:nvPr>
        </p:nvGraphicFramePr>
        <p:xfrm>
          <a:off x="6475412" y="990600"/>
          <a:ext cx="50977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5612" y="35637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Similar to national rates, the fertility rate* in the Bronx has </a:t>
            </a:r>
            <a:r>
              <a:rPr lang="en-US" i="1" dirty="0"/>
              <a:t>declined </a:t>
            </a:r>
            <a:r>
              <a:rPr lang="en-US" i="1" dirty="0" smtClean="0"/>
              <a:t>modestly by </a:t>
            </a:r>
            <a:r>
              <a:rPr lang="en-US" i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6012" y="5715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*The fertility rate is the number of births over the number of women 15-44 years of age.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6843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197785"/>
            <a:ext cx="10134600" cy="830997"/>
          </a:xfrm>
        </p:spPr>
        <p:txBody>
          <a:bodyPr/>
          <a:lstStyle/>
          <a:p>
            <a:r>
              <a:rPr lang="en-US" dirty="0"/>
              <a:t>In the Bronx, Pelham Parkway has the highest infant mortality rate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59761516"/>
              </p:ext>
            </p:extLst>
          </p:nvPr>
        </p:nvGraphicFramePr>
        <p:xfrm>
          <a:off x="5876476" y="1140120"/>
          <a:ext cx="5888689" cy="483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4832" y="5975857"/>
            <a:ext cx="23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Community District</a:t>
            </a:r>
          </a:p>
          <a:p>
            <a:pPr algn="ctr"/>
            <a:r>
              <a:rPr lang="en-US" sz="1200" b="1" i="1" dirty="0"/>
              <a:t>(CD number in parentheses)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5564" y="6510529"/>
            <a:ext cx="6376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NYC Vital Statistics, 2013-2015.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F40FD6-9FA2-4D4F-AE8E-8783A5EA0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" y="1154088"/>
            <a:ext cx="5872810" cy="5297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DA18AD-F970-4C61-BD7C-520D5FAB2708}"/>
              </a:ext>
            </a:extLst>
          </p:cNvPr>
          <p:cNvSpPr txBox="1"/>
          <p:nvPr/>
        </p:nvSpPr>
        <p:spPr>
          <a:xfrm>
            <a:off x="4228450" y="146458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E3C396-4EB5-41F2-B035-CCC641D66780}"/>
              </a:ext>
            </a:extLst>
          </p:cNvPr>
          <p:cNvSpPr txBox="1"/>
          <p:nvPr/>
        </p:nvSpPr>
        <p:spPr>
          <a:xfrm>
            <a:off x="4228450" y="182071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46499B-CFB6-4157-B58F-93BE6A73CCB8}"/>
              </a:ext>
            </a:extLst>
          </p:cNvPr>
          <p:cNvSpPr txBox="1"/>
          <p:nvPr/>
        </p:nvSpPr>
        <p:spPr>
          <a:xfrm>
            <a:off x="4289409" y="2011922"/>
            <a:ext cx="494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1A61EF-3D5C-4ACF-9351-5A03A7B68926}"/>
              </a:ext>
            </a:extLst>
          </p:cNvPr>
          <p:cNvSpPr txBox="1"/>
          <p:nvPr/>
        </p:nvSpPr>
        <p:spPr>
          <a:xfrm>
            <a:off x="4165015" y="215685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681666-3E10-47B1-B51B-BCFA297732C2}"/>
              </a:ext>
            </a:extLst>
          </p:cNvPr>
          <p:cNvSpPr txBox="1"/>
          <p:nvPr/>
        </p:nvSpPr>
        <p:spPr>
          <a:xfrm>
            <a:off x="3665090" y="2387690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17F7B3-BBF7-4803-A46B-605BA02142B4}"/>
              </a:ext>
            </a:extLst>
          </p:cNvPr>
          <p:cNvSpPr txBox="1"/>
          <p:nvPr/>
        </p:nvSpPr>
        <p:spPr>
          <a:xfrm>
            <a:off x="3916228" y="232050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9C78E10-2349-4540-9A68-5553D2C122C5}"/>
              </a:ext>
            </a:extLst>
          </p:cNvPr>
          <p:cNvSpPr txBox="1"/>
          <p:nvPr/>
        </p:nvSpPr>
        <p:spPr>
          <a:xfrm>
            <a:off x="3823728" y="209781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340E022-F53C-4D29-A262-4BC1E44BC6E0}"/>
              </a:ext>
            </a:extLst>
          </p:cNvPr>
          <p:cNvSpPr txBox="1"/>
          <p:nvPr/>
        </p:nvSpPr>
        <p:spPr>
          <a:xfrm>
            <a:off x="3606833" y="211178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B797D1-479A-438C-A795-84BAEB26CA03}"/>
              </a:ext>
            </a:extLst>
          </p:cNvPr>
          <p:cNvSpPr txBox="1"/>
          <p:nvPr/>
        </p:nvSpPr>
        <p:spPr>
          <a:xfrm>
            <a:off x="3756350" y="187513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90B58A-9652-436C-A5DD-2CCE54535EF6}"/>
              </a:ext>
            </a:extLst>
          </p:cNvPr>
          <p:cNvSpPr txBox="1"/>
          <p:nvPr/>
        </p:nvSpPr>
        <p:spPr>
          <a:xfrm>
            <a:off x="3913876" y="1879757"/>
            <a:ext cx="737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AB05F19-C369-410E-A36A-64001E84AF0C}"/>
              </a:ext>
            </a:extLst>
          </p:cNvPr>
          <p:cNvSpPr txBox="1"/>
          <p:nvPr/>
        </p:nvSpPr>
        <p:spPr>
          <a:xfrm>
            <a:off x="3948121" y="163033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E5DAC5-2A6D-4AE3-B323-0498B6385B52}"/>
              </a:ext>
            </a:extLst>
          </p:cNvPr>
          <p:cNvSpPr txBox="1"/>
          <p:nvPr/>
        </p:nvSpPr>
        <p:spPr>
          <a:xfrm>
            <a:off x="3736655" y="145226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25032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23217"/>
            <a:ext cx="10969943" cy="757130"/>
          </a:xfrm>
        </p:spPr>
        <p:txBody>
          <a:bodyPr/>
          <a:lstStyle/>
          <a:p>
            <a:r>
              <a:rPr lang="en-US" sz="2700" dirty="0"/>
              <a:t>Bronx has the second highest infant mortality rate among </a:t>
            </a:r>
            <a:r>
              <a:rPr lang="en-US" sz="2700" u="sng" dirty="0"/>
              <a:t>teen </a:t>
            </a:r>
            <a:r>
              <a:rPr lang="en-US" sz="2700" dirty="0"/>
              <a:t>mothers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5129342"/>
              </p:ext>
            </p:extLst>
          </p:nvPr>
        </p:nvGraphicFramePr>
        <p:xfrm>
          <a:off x="609441" y="1267744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1412" y="6248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Linked Birth/Infant Death Records, </a:t>
            </a:r>
            <a:r>
              <a:rPr lang="en-US" sz="1200" dirty="0" smtClean="0"/>
              <a:t>2010-2015.  </a:t>
            </a:r>
          </a:p>
          <a:p>
            <a:r>
              <a:rPr lang="en-US" sz="1200" dirty="0" smtClean="0"/>
              <a:t>* Interpret with caution due to small numbers.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23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082627"/>
            <a:ext cx="7725250" cy="2751522"/>
          </a:xfrm>
        </p:spPr>
        <p:txBody>
          <a:bodyPr/>
          <a:lstStyle/>
          <a:p>
            <a:r>
              <a:rPr lang="en-US" dirty="0"/>
              <a:t>Maternal mortality rate from pregnancy or delivery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732411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Maternal mortality rate from pregnancy or delivery complications has increased by 12% in the Bronx, but decreased by 31% in the rest of NYC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661650"/>
              </p:ext>
            </p:extLst>
          </p:nvPr>
        </p:nvGraphicFramePr>
        <p:xfrm>
          <a:off x="609441" y="1399843"/>
          <a:ext cx="9529177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2EB1C1-B72B-4925-897A-22EC05349641}"/>
              </a:ext>
            </a:extLst>
          </p:cNvPr>
          <p:cNvSpPr txBox="1"/>
          <p:nvPr/>
        </p:nvSpPr>
        <p:spPr>
          <a:xfrm>
            <a:off x="10652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sources: CDC Wonder Underlying Cause of Death Data and Births Data, 2007-2015. </a:t>
            </a:r>
          </a:p>
        </p:txBody>
      </p:sp>
    </p:spTree>
    <p:extLst>
      <p:ext uri="{BB962C8B-B14F-4D97-AF65-F5344CB8AC3E}">
        <p14:creationId xmlns:p14="http://schemas.microsoft.com/office/powerpoint/2010/main" val="4026120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23217"/>
            <a:ext cx="10969943" cy="757130"/>
          </a:xfrm>
        </p:spPr>
        <p:txBody>
          <a:bodyPr/>
          <a:lstStyle/>
          <a:p>
            <a:r>
              <a:rPr lang="en-US" sz="2700" dirty="0"/>
              <a:t>In the Bronx</a:t>
            </a:r>
            <a:r>
              <a:rPr lang="en-US" sz="2700"/>
              <a:t>, 35+ </a:t>
            </a:r>
            <a:r>
              <a:rPr lang="en-US" sz="2700" dirty="0"/>
              <a:t>year </a:t>
            </a:r>
            <a:r>
              <a:rPr lang="en-US" sz="2700" dirty="0" err="1"/>
              <a:t>olds</a:t>
            </a:r>
            <a:r>
              <a:rPr lang="en-US" sz="2700" dirty="0"/>
              <a:t> and non-Hispanic blacks have the highest mortality rates from pregnancy or delivery complications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47699361"/>
              </p:ext>
            </p:extLst>
          </p:nvPr>
        </p:nvGraphicFramePr>
        <p:xfrm>
          <a:off x="608012" y="1355141"/>
          <a:ext cx="96774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F125E6-F303-486D-8512-9994FB1D3FC0}"/>
              </a:ext>
            </a:extLst>
          </p:cNvPr>
          <p:cNvSpPr txBox="1"/>
          <p:nvPr/>
        </p:nvSpPr>
        <p:spPr>
          <a:xfrm>
            <a:off x="989012" y="63963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sources: CDC Wonder Underlying Cause of Death Data and Births Data, 2007-2015. </a:t>
            </a:r>
          </a:p>
          <a:p>
            <a:r>
              <a:rPr lang="en-US" sz="1200" dirty="0">
                <a:solidFill>
                  <a:schemeClr val="bg2"/>
                </a:solidFill>
              </a:rPr>
              <a:t># of deaths for non-Hispanic whites are </a:t>
            </a:r>
            <a:r>
              <a:rPr lang="en-US" sz="1200" dirty="0" smtClean="0">
                <a:solidFill>
                  <a:schemeClr val="bg2"/>
                </a:solidFill>
              </a:rPr>
              <a:t>not statistically reliable.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49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3"/>
            <a:ext cx="7725250" cy="757130"/>
          </a:xfrm>
        </p:spPr>
        <p:txBody>
          <a:bodyPr/>
          <a:lstStyle/>
          <a:p>
            <a:r>
              <a:rPr lang="en-US" dirty="0" smtClean="0"/>
              <a:t>Pre-pregnancy BMI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0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757130"/>
          </a:xfrm>
        </p:spPr>
        <p:txBody>
          <a:bodyPr/>
          <a:lstStyle/>
          <a:p>
            <a:r>
              <a:rPr lang="en-US" sz="2700" dirty="0" smtClean="0"/>
              <a:t>The Bronx has the highest percent of women who are obese prior to pregnancy and this percentage has increased since 2008</a:t>
            </a:r>
            <a:endParaRPr lang="en-US" sz="27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870040"/>
              </p:ext>
            </p:extLst>
          </p:nvPr>
        </p:nvGraphicFramePr>
        <p:xfrm>
          <a:off x="6130925" y="1143000"/>
          <a:ext cx="53176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361EE-C1A7-4C50-9034-59B465E33D58}"/>
              </a:ext>
            </a:extLst>
          </p:cNvPr>
          <p:cNvSpPr txBox="1"/>
          <p:nvPr/>
        </p:nvSpPr>
        <p:spPr>
          <a:xfrm>
            <a:off x="10652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</a:t>
            </a:r>
            <a:r>
              <a:rPr lang="en-US" sz="1200" dirty="0"/>
              <a:t>source: </a:t>
            </a:r>
            <a:r>
              <a:rPr lang="en-US" sz="1200" dirty="0" smtClean="0"/>
              <a:t>New York City Vital Statistics Birth Data, 2008-2015</a:t>
            </a:r>
            <a:r>
              <a:rPr lang="en-US" sz="1200" dirty="0"/>
              <a:t>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08173866"/>
              </p:ext>
            </p:extLst>
          </p:nvPr>
        </p:nvGraphicFramePr>
        <p:xfrm>
          <a:off x="608012" y="1219200"/>
          <a:ext cx="53340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0612" y="1219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8093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4"/>
            <a:ext cx="7725250" cy="1421928"/>
          </a:xfrm>
        </p:spPr>
        <p:txBody>
          <a:bodyPr/>
          <a:lstStyle/>
          <a:p>
            <a:r>
              <a:rPr lang="en-US" dirty="0" smtClean="0"/>
              <a:t>Diabetes during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40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61248"/>
            <a:ext cx="10969943" cy="781752"/>
          </a:xfrm>
        </p:spPr>
        <p:txBody>
          <a:bodyPr/>
          <a:lstStyle/>
          <a:p>
            <a:r>
              <a:rPr lang="en-US" sz="2800" dirty="0" smtClean="0"/>
              <a:t>In both the Bronx and the rest of NYC the prevalence of diabetes during pregnancy has increased substantially</a:t>
            </a:r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123699"/>
              </p:ext>
            </p:extLst>
          </p:nvPr>
        </p:nvGraphicFramePr>
        <p:xfrm>
          <a:off x="624329" y="1243272"/>
          <a:ext cx="84306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361EE-C1A7-4C50-9034-59B465E33D58}"/>
              </a:ext>
            </a:extLst>
          </p:cNvPr>
          <p:cNvSpPr txBox="1"/>
          <p:nvPr/>
        </p:nvSpPr>
        <p:spPr>
          <a:xfrm>
            <a:off x="10652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</a:t>
            </a:r>
            <a:r>
              <a:rPr lang="en-US" sz="1200" dirty="0"/>
              <a:t>source: CDC Wonder Births Data, 2007-2015.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1612" y="4114800"/>
            <a:ext cx="3429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Defined as gestational diabetes + established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26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81000"/>
            <a:ext cx="10969943" cy="757130"/>
          </a:xfrm>
        </p:spPr>
        <p:txBody>
          <a:bodyPr/>
          <a:lstStyle/>
          <a:p>
            <a:r>
              <a:rPr lang="en-US" sz="2700" dirty="0" smtClean="0"/>
              <a:t>Diabetes during pregnancy is most common among older moms and those with less education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F125E6-F303-486D-8512-9994FB1D3FC0}"/>
              </a:ext>
            </a:extLst>
          </p:cNvPr>
          <p:cNvSpPr txBox="1"/>
          <p:nvPr/>
        </p:nvSpPr>
        <p:spPr>
          <a:xfrm>
            <a:off x="1059606" y="64008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</a:t>
            </a:r>
            <a:r>
              <a:rPr lang="en-US" sz="1200" dirty="0" smtClean="0"/>
              <a:t>2013-2015</a:t>
            </a:r>
            <a:r>
              <a:rPr lang="en-US" sz="1200" dirty="0"/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8012" y="1355141"/>
            <a:ext cx="9677400" cy="5089267"/>
            <a:chOff x="608012" y="1355141"/>
            <a:chExt cx="9677400" cy="508926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48429961"/>
                </p:ext>
              </p:extLst>
            </p:nvPr>
          </p:nvGraphicFramePr>
          <p:xfrm>
            <a:off x="608012" y="1355141"/>
            <a:ext cx="9677400" cy="5089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8228012" y="4648200"/>
              <a:ext cx="16764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Age-adjusted</a:t>
              </a:r>
              <a:endParaRPr lang="en-US" sz="1200" i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75612" y="1828800"/>
            <a:ext cx="3429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Defined as gestational diabetes + established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2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075057"/>
            <a:ext cx="10515600" cy="707886"/>
          </a:xfrm>
        </p:spPr>
        <p:txBody>
          <a:bodyPr/>
          <a:lstStyle/>
          <a:p>
            <a:r>
              <a:rPr lang="en-US" sz="5000" dirty="0"/>
              <a:t>Teen (age 15-19y</a:t>
            </a:r>
            <a:r>
              <a:rPr lang="en-US" sz="5000" dirty="0" smtClean="0"/>
              <a:t>) birth </a:t>
            </a:r>
            <a:r>
              <a:rPr lang="en-US" sz="5000" dirty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1678057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3"/>
            <a:ext cx="7725250" cy="757130"/>
          </a:xfrm>
        </p:spPr>
        <p:txBody>
          <a:bodyPr/>
          <a:lstStyle/>
          <a:p>
            <a:r>
              <a:rPr lang="en-US" dirty="0" smtClean="0"/>
              <a:t>Chronic 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71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781752"/>
          </a:xfrm>
        </p:spPr>
        <p:txBody>
          <a:bodyPr/>
          <a:lstStyle/>
          <a:p>
            <a:r>
              <a:rPr lang="en-US" sz="2800" dirty="0" smtClean="0"/>
              <a:t>Chronic hypertension during pregnancy is 2.5-times higher among women in the Bronx as compared to the rest of NYC</a:t>
            </a:r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711740"/>
              </p:ext>
            </p:extLst>
          </p:nvPr>
        </p:nvGraphicFramePr>
        <p:xfrm>
          <a:off x="624329" y="1243272"/>
          <a:ext cx="84306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361EE-C1A7-4C50-9034-59B465E33D58}"/>
              </a:ext>
            </a:extLst>
          </p:cNvPr>
          <p:cNvSpPr txBox="1"/>
          <p:nvPr/>
        </p:nvSpPr>
        <p:spPr>
          <a:xfrm>
            <a:off x="10652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</a:t>
            </a:r>
            <a:r>
              <a:rPr lang="en-US" sz="1200" dirty="0"/>
              <a:t>source: CDC Wonder Births Data, 2007-2015. </a:t>
            </a:r>
          </a:p>
        </p:txBody>
      </p:sp>
    </p:spTree>
    <p:extLst>
      <p:ext uri="{BB962C8B-B14F-4D97-AF65-F5344CB8AC3E}">
        <p14:creationId xmlns:p14="http://schemas.microsoft.com/office/powerpoint/2010/main" val="2267814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05622"/>
            <a:ext cx="10969943" cy="707886"/>
          </a:xfrm>
        </p:spPr>
        <p:txBody>
          <a:bodyPr/>
          <a:lstStyle/>
          <a:p>
            <a:r>
              <a:rPr lang="en-US" sz="2500" dirty="0" smtClean="0"/>
              <a:t>Among Bronx women, chronic hypertension during pregnancy is much more common among non-Hispanic black women and older women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F125E6-F303-486D-8512-9994FB1D3FC0}"/>
              </a:ext>
            </a:extLst>
          </p:cNvPr>
          <p:cNvSpPr txBox="1"/>
          <p:nvPr/>
        </p:nvSpPr>
        <p:spPr>
          <a:xfrm>
            <a:off x="1059606" y="64008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Data, </a:t>
            </a:r>
            <a:r>
              <a:rPr lang="en-US" sz="1200" dirty="0" smtClean="0"/>
              <a:t>2013-2015</a:t>
            </a:r>
            <a:r>
              <a:rPr lang="en-US" sz="1200" dirty="0"/>
              <a:t>.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91251597"/>
              </p:ext>
            </p:extLst>
          </p:nvPr>
        </p:nvGraphicFramePr>
        <p:xfrm>
          <a:off x="608012" y="1295401"/>
          <a:ext cx="9677400" cy="514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434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4"/>
            <a:ext cx="7725250" cy="1421928"/>
          </a:xfrm>
        </p:spPr>
        <p:txBody>
          <a:bodyPr/>
          <a:lstStyle/>
          <a:p>
            <a:r>
              <a:rPr lang="en-US" dirty="0" smtClean="0"/>
              <a:t>Intent to exclusively breastfeed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61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321981"/>
            <a:ext cx="10969943" cy="707886"/>
          </a:xfrm>
        </p:spPr>
        <p:txBody>
          <a:bodyPr/>
          <a:lstStyle/>
          <a:p>
            <a:r>
              <a:rPr lang="en-US" sz="2500" dirty="0" smtClean="0"/>
              <a:t>The Bronx has the lowest percentage of women saying they plan to breastfeed exclusively &amp; the disparity with the rest of NYC has widened</a:t>
            </a:r>
            <a:endParaRPr lang="en-US" sz="25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542914"/>
              </p:ext>
            </p:extLst>
          </p:nvPr>
        </p:nvGraphicFramePr>
        <p:xfrm>
          <a:off x="6130925" y="1143000"/>
          <a:ext cx="5317683" cy="498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361EE-C1A7-4C50-9034-59B465E33D58}"/>
              </a:ext>
            </a:extLst>
          </p:cNvPr>
          <p:cNvSpPr txBox="1"/>
          <p:nvPr/>
        </p:nvSpPr>
        <p:spPr>
          <a:xfrm>
            <a:off x="1065212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</a:t>
            </a:r>
            <a:r>
              <a:rPr lang="en-US" sz="1200" dirty="0"/>
              <a:t>source: </a:t>
            </a:r>
            <a:r>
              <a:rPr lang="en-US" sz="1200" dirty="0" smtClean="0"/>
              <a:t>New York City Vital Statistics Birth Data, 2008-2015</a:t>
            </a:r>
            <a:r>
              <a:rPr lang="en-US" sz="1200" dirty="0"/>
              <a:t>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90393988"/>
              </p:ext>
            </p:extLst>
          </p:nvPr>
        </p:nvGraphicFramePr>
        <p:xfrm>
          <a:off x="608012" y="1143000"/>
          <a:ext cx="5334000" cy="516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7244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Community Health Dashboard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provide Bronx-specific data on risk factors and health outcomes with an emphasis on presenting data on trends, socio-demographic differences (e.g., by age, sex, race/ethnicity, etc.) and sub-county/neighborhood level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more information please contact Colin Rehm, PhD, Manager of Research &amp; Evaluation (</a:t>
            </a:r>
            <a:r>
              <a:rPr lang="en-US" dirty="0">
                <a:hlinkClick r:id="rId3"/>
              </a:rPr>
              <a:t>crehm@montefiore.org</a:t>
            </a:r>
            <a:r>
              <a:rPr lang="en-US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2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492369"/>
            <a:ext cx="10969943" cy="461665"/>
          </a:xfrm>
        </p:spPr>
        <p:txBody>
          <a:bodyPr/>
          <a:lstStyle/>
          <a:p>
            <a:r>
              <a:rPr lang="en-US" dirty="0"/>
              <a:t>Bronx has the highest teen birth </a:t>
            </a:r>
            <a:r>
              <a:rPr lang="en-US" dirty="0" smtClean="0"/>
              <a:t>rate in New York City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923978"/>
              </p:ext>
            </p:extLst>
          </p:nvPr>
        </p:nvGraphicFramePr>
        <p:xfrm>
          <a:off x="609440" y="954034"/>
          <a:ext cx="9599772" cy="529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="" xmlns:a16="http://schemas.microsoft.com/office/drawing/2014/main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5D0E31-61D4-4D64-B5E1-4E640BD92003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 and Bridged-Race Population Estimates, 2015. </a:t>
            </a:r>
          </a:p>
        </p:txBody>
      </p:sp>
    </p:spTree>
    <p:extLst>
      <p:ext uri="{BB962C8B-B14F-4D97-AF65-F5344CB8AC3E}">
        <p14:creationId xmlns:p14="http://schemas.microsoft.com/office/powerpoint/2010/main" val="177147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 and Bridged-Race Population Estimates, 2003-2015.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098467"/>
              </p:ext>
            </p:extLst>
          </p:nvPr>
        </p:nvGraphicFramePr>
        <p:xfrm>
          <a:off x="1306592" y="1284029"/>
          <a:ext cx="9073406" cy="496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989012" y="345003"/>
            <a:ext cx="9708567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Teen birth rate in Bronx has declined by 50% since 2003, but is still 75% higher than the rest of NYC</a:t>
            </a:r>
          </a:p>
        </p:txBody>
      </p:sp>
    </p:spTree>
    <p:extLst>
      <p:ext uri="{BB962C8B-B14F-4D97-AF65-F5344CB8AC3E}">
        <p14:creationId xmlns:p14="http://schemas.microsoft.com/office/powerpoint/2010/main" val="100607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224278"/>
              </p:ext>
            </p:extLst>
          </p:nvPr>
        </p:nvGraphicFramePr>
        <p:xfrm>
          <a:off x="6323012" y="1219200"/>
          <a:ext cx="5486401" cy="498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Teen birth rates have declined in all racial/ethnic groups but the disparities remain constant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Wonder Births Data and Bridged-Race Population Estimates, </a:t>
            </a:r>
            <a:r>
              <a:rPr lang="en-US" sz="1200" dirty="0" smtClean="0"/>
              <a:t>2007-2015</a:t>
            </a:r>
            <a:r>
              <a:rPr lang="en-US" sz="1200" dirty="0"/>
              <a:t>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499274"/>
              </p:ext>
            </p:extLst>
          </p:nvPr>
        </p:nvGraphicFramePr>
        <p:xfrm>
          <a:off x="227012" y="1219200"/>
          <a:ext cx="586597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170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82451"/>
            <a:ext cx="10134600" cy="461665"/>
          </a:xfrm>
        </p:spPr>
        <p:txBody>
          <a:bodyPr/>
          <a:lstStyle/>
          <a:p>
            <a:r>
              <a:rPr lang="en-US" dirty="0"/>
              <a:t>In the Bronx, </a:t>
            </a:r>
            <a:r>
              <a:rPr lang="en-US" dirty="0" err="1"/>
              <a:t>Morrisania</a:t>
            </a:r>
            <a:r>
              <a:rPr lang="en-US" dirty="0"/>
              <a:t> has the highest teen birth rate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15848587"/>
              </p:ext>
            </p:extLst>
          </p:nvPr>
        </p:nvGraphicFramePr>
        <p:xfrm>
          <a:off x="6196866" y="1066800"/>
          <a:ext cx="584114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30975" y="5826985"/>
            <a:ext cx="23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Community District</a:t>
            </a:r>
          </a:p>
          <a:p>
            <a:pPr algn="ctr"/>
            <a:r>
              <a:rPr lang="en-US" sz="1200" b="1" i="1" dirty="0"/>
              <a:t>(CD number in parentheses)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59A04C66-92CC-4E3B-976F-AD17E4CCB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066800"/>
            <a:ext cx="5817454" cy="54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EB7D40-DFF6-41DF-8901-D801F6200F5C}"/>
              </a:ext>
            </a:extLst>
          </p:cNvPr>
          <p:cNvSpPr txBox="1"/>
          <p:nvPr/>
        </p:nvSpPr>
        <p:spPr>
          <a:xfrm>
            <a:off x="4290145" y="148527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945EE2B-0B26-4F59-B8D3-9012DFF1FBDF}"/>
              </a:ext>
            </a:extLst>
          </p:cNvPr>
          <p:cNvSpPr txBox="1"/>
          <p:nvPr/>
        </p:nvSpPr>
        <p:spPr>
          <a:xfrm>
            <a:off x="4026931" y="178915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ECE020-12B9-4C8B-98F5-76BF99127C99}"/>
              </a:ext>
            </a:extLst>
          </p:cNvPr>
          <p:cNvSpPr txBox="1"/>
          <p:nvPr/>
        </p:nvSpPr>
        <p:spPr>
          <a:xfrm>
            <a:off x="4231150" y="177870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69557C-F10B-41B9-B103-988A0F3B0B76}"/>
              </a:ext>
            </a:extLst>
          </p:cNvPr>
          <p:cNvSpPr txBox="1"/>
          <p:nvPr/>
        </p:nvSpPr>
        <p:spPr>
          <a:xfrm>
            <a:off x="3944987" y="201813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D81BF9-E61F-4CB2-A958-77635573E4E4}"/>
              </a:ext>
            </a:extLst>
          </p:cNvPr>
          <p:cNvSpPr txBox="1"/>
          <p:nvPr/>
        </p:nvSpPr>
        <p:spPr>
          <a:xfrm>
            <a:off x="4164971" y="202537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C147D8-19BA-46B8-AD98-FFAB4DD79811}"/>
              </a:ext>
            </a:extLst>
          </p:cNvPr>
          <p:cNvSpPr txBox="1"/>
          <p:nvPr/>
        </p:nvSpPr>
        <p:spPr>
          <a:xfrm>
            <a:off x="4231150" y="223761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AB470F-BFCA-46AD-BE36-B611ECBE81C6}"/>
              </a:ext>
            </a:extLst>
          </p:cNvPr>
          <p:cNvSpPr txBox="1"/>
          <p:nvPr/>
        </p:nvSpPr>
        <p:spPr>
          <a:xfrm>
            <a:off x="4015339" y="228698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5E8478E-A408-4090-A471-CEF211C2495E}"/>
              </a:ext>
            </a:extLst>
          </p:cNvPr>
          <p:cNvSpPr txBox="1"/>
          <p:nvPr/>
        </p:nvSpPr>
        <p:spPr>
          <a:xfrm>
            <a:off x="4033364" y="136161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7A6FF3-B6AF-4242-A6EF-30D081451A32}"/>
              </a:ext>
            </a:extLst>
          </p:cNvPr>
          <p:cNvSpPr txBox="1"/>
          <p:nvPr/>
        </p:nvSpPr>
        <p:spPr>
          <a:xfrm>
            <a:off x="4519347" y="131812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A4911E-D0BF-4E9B-9D95-9CD9D56DEB64}"/>
              </a:ext>
            </a:extLst>
          </p:cNvPr>
          <p:cNvSpPr txBox="1"/>
          <p:nvPr/>
        </p:nvSpPr>
        <p:spPr>
          <a:xfrm>
            <a:off x="4553359" y="169429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F01EB50-9E72-4B90-8CE1-5B08E27BA79C}"/>
              </a:ext>
            </a:extLst>
          </p:cNvPr>
          <p:cNvSpPr txBox="1"/>
          <p:nvPr/>
        </p:nvSpPr>
        <p:spPr>
          <a:xfrm>
            <a:off x="4599258" y="196354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80D662-84D9-45D5-9ABD-040111A68CF9}"/>
              </a:ext>
            </a:extLst>
          </p:cNvPr>
          <p:cNvSpPr txBox="1"/>
          <p:nvPr/>
        </p:nvSpPr>
        <p:spPr>
          <a:xfrm>
            <a:off x="4475400" y="211697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BBCD1D3-D076-4BB8-9AB8-83F2E9E520DD}"/>
              </a:ext>
            </a:extLst>
          </p:cNvPr>
          <p:cNvSpPr txBox="1"/>
          <p:nvPr/>
        </p:nvSpPr>
        <p:spPr>
          <a:xfrm>
            <a:off x="1288264" y="6515634"/>
            <a:ext cx="794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source: NYC Vital Statistics, National Vital Statistics Reports (Births: Final Data, 2015). </a:t>
            </a:r>
          </a:p>
        </p:txBody>
      </p:sp>
    </p:spTree>
    <p:extLst>
      <p:ext uri="{BB962C8B-B14F-4D97-AF65-F5344CB8AC3E}">
        <p14:creationId xmlns:p14="http://schemas.microsoft.com/office/powerpoint/2010/main" val="242933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95845"/>
            <a:ext cx="7104538" cy="2874633"/>
          </a:xfrm>
        </p:spPr>
        <p:txBody>
          <a:bodyPr/>
          <a:lstStyle/>
          <a:p>
            <a:r>
              <a:rPr lang="en-US" dirty="0" smtClean="0"/>
              <a:t>Timely initiation of prenatal care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 smtClean="0"/>
              <a:t>Defined as starting prenatal care in 1</a:t>
            </a:r>
            <a:r>
              <a:rPr lang="en-US" sz="3200" b="0" baseline="30000" dirty="0" smtClean="0"/>
              <a:t>st</a:t>
            </a:r>
            <a:r>
              <a:rPr lang="en-US" sz="3200" b="0" dirty="0" smtClean="0"/>
              <a:t>, 2</a:t>
            </a:r>
            <a:r>
              <a:rPr lang="en-US" sz="3200" b="0" baseline="30000" dirty="0" smtClean="0"/>
              <a:t>nd</a:t>
            </a:r>
            <a:r>
              <a:rPr lang="en-US" sz="3200" b="0" dirty="0" smtClean="0"/>
              <a:t> or 3</a:t>
            </a:r>
            <a:r>
              <a:rPr lang="en-US" sz="3200" b="0" baseline="30000" dirty="0" smtClean="0"/>
              <a:t>rd</a:t>
            </a:r>
            <a:r>
              <a:rPr lang="en-US" sz="3200" b="0" dirty="0" smtClean="0"/>
              <a:t> month of pregnancy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871405926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34439</TotalTime>
  <Words>1897</Words>
  <Application>Microsoft Office PowerPoint</Application>
  <PresentationFormat>Custom</PresentationFormat>
  <Paragraphs>236</Paragraphs>
  <Slides>45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Montefiore DOING MORE</vt:lpstr>
      <vt:lpstr>Bronx Community Health Dashboard:  Maternal and Child Health  Last Updated: 1/31/2018  See last slide for more information about this project.</vt:lpstr>
      <vt:lpstr>PowerPoint Presentation</vt:lpstr>
      <vt:lpstr>PowerPoint Presentation</vt:lpstr>
      <vt:lpstr>Teen (age 15-19y) birth rate</vt:lpstr>
      <vt:lpstr>Bronx has the highest teen birth rate in New York City</vt:lpstr>
      <vt:lpstr>PowerPoint Presentation</vt:lpstr>
      <vt:lpstr>Teen birth rates have declined in all racial/ethnic groups but the disparities remain constant</vt:lpstr>
      <vt:lpstr>In the Bronx, Morrisania has the highest teen birth rate</vt:lpstr>
      <vt:lpstr>Timely initiation of prenatal care  Defined as starting prenatal care in 1st, 2nd or 3rd month of pregnancy</vt:lpstr>
      <vt:lpstr>In the Bronx, 9.3% of women do not get prenatal care until the 3rd trimester if not at all, compared to 5.5% in the rest of NYC and 5.9% nationally</vt:lpstr>
      <vt:lpstr>Bronx has a much lower percent of mothers getting their first prenatal care visit in the first trimester of pregnancy than other NYC boroughs</vt:lpstr>
      <vt:lpstr>The proportion of women starting prenatal care in the first trimester has increased, though the disparity has between the Bronx and rest of NYC has marginally worsened </vt:lpstr>
      <vt:lpstr>Teen women, non-Hispanic black women and those with less education are least likely to start prenatal care in the first trimester</vt:lpstr>
      <vt:lpstr>Racial/ethnic disparities in the early initiation of prenatal care in the Bronx have largely persisted</vt:lpstr>
      <vt:lpstr>In the rest of NYC, the percent of teen mother’s starting prenatal care in the first trimester has increased by 13% as compared to 6% in the Bronx</vt:lpstr>
      <vt:lpstr>Low birth weight</vt:lpstr>
      <vt:lpstr>Percent of total births with low birth weight has decreased by 10% in the Bronx</vt:lpstr>
      <vt:lpstr>In the Bronx, non-Hispanic blacks have the highest percent of total births with low birth weight</vt:lpstr>
      <vt:lpstr>Teens (and older women) are more likely to have a low birth weight infant as are women with less education</vt:lpstr>
      <vt:lpstr>Preterm delivery</vt:lpstr>
      <vt:lpstr>Percent of total births delivered preterm has declined by 9% in the Bronx</vt:lpstr>
      <vt:lpstr>In the Bronx, non-Hispanic blacks have the highest percent of preterm births</vt:lpstr>
      <vt:lpstr>Teens (and older women), as well as those with less education tend to have a higher preterm birth percentage</vt:lpstr>
      <vt:lpstr>Infant mortality rate</vt:lpstr>
      <vt:lpstr>Bronx has the highest burden of infant mortality, of which the leading cause is disorders related to preterm and low birth weight, followed by congenital problems</vt:lpstr>
      <vt:lpstr>Infant mortality rate in the Bronx has declined by 33%, but remains higher than the infant mortality rate in the rest of NYC</vt:lpstr>
      <vt:lpstr>In the Bronx, mothers younger than 20 years old, non-Hispanic black, and without a high school diploma have the highest infant mortality rates</vt:lpstr>
      <vt:lpstr>In the Bronx, infant mortality rate has declined by 40% among non-Hispanic blacks and disparities have modestly declined but do remain</vt:lpstr>
      <vt:lpstr>In the Bronx, twins have an increased risk of infant mortality, as do very low birth weight and very preterm infants</vt:lpstr>
      <vt:lpstr>In the Bronx, Pelham Parkway has the highest infant mortality rate</vt:lpstr>
      <vt:lpstr>Bronx has the second highest infant mortality rate among teen mothers</vt:lpstr>
      <vt:lpstr>Maternal mortality rate from pregnancy or delivery complications</vt:lpstr>
      <vt:lpstr>Maternal mortality rate from pregnancy or delivery complications has increased by 12% in the Bronx, but decreased by 31% in the rest of NYC</vt:lpstr>
      <vt:lpstr>In the Bronx, 35+ year olds and non-Hispanic blacks have the highest mortality rates from pregnancy or delivery complications</vt:lpstr>
      <vt:lpstr>Pre-pregnancy BMI</vt:lpstr>
      <vt:lpstr>The Bronx has the highest percent of women who are obese prior to pregnancy and this percentage has increased since 2008</vt:lpstr>
      <vt:lpstr>Diabetes during pregnancy</vt:lpstr>
      <vt:lpstr>In both the Bronx and the rest of NYC the prevalence of diabetes during pregnancy has increased substantially</vt:lpstr>
      <vt:lpstr>Diabetes during pregnancy is most common among older moms and those with less education</vt:lpstr>
      <vt:lpstr>Chronic hypertension</vt:lpstr>
      <vt:lpstr>Chronic hypertension during pregnancy is 2.5-times higher among women in the Bronx as compared to the rest of NYC</vt:lpstr>
      <vt:lpstr>Among Bronx women, chronic hypertension during pregnancy is much more common among non-Hispanic black women and older women</vt:lpstr>
      <vt:lpstr>Intent to exclusively breastfeed</vt:lpstr>
      <vt:lpstr>The Bronx has the lowest percentage of women saying they plan to breastfeed exclusively &amp; the disparity with the rest of NYC has widened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Drug Abuse and Opioids  Created: 5/18/2017 Last Updated: 5/18/2017</dc:title>
  <dc:creator>dkocp05</dc:creator>
  <cp:lastModifiedBy>Laura Ortiz</cp:lastModifiedBy>
  <cp:revision>486</cp:revision>
  <dcterms:created xsi:type="dcterms:W3CDTF">2017-05-18T20:31:35Z</dcterms:created>
  <dcterms:modified xsi:type="dcterms:W3CDTF">2018-02-27T02:50:19Z</dcterms:modified>
</cp:coreProperties>
</file>