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359" r:id="rId3"/>
    <p:sldId id="331" r:id="rId4"/>
    <p:sldId id="375" r:id="rId5"/>
    <p:sldId id="376" r:id="rId6"/>
    <p:sldId id="377" r:id="rId7"/>
    <p:sldId id="378" r:id="rId8"/>
    <p:sldId id="379" r:id="rId9"/>
    <p:sldId id="356" r:id="rId10"/>
    <p:sldId id="371" r:id="rId11"/>
    <p:sldId id="368" r:id="rId12"/>
    <p:sldId id="366" r:id="rId13"/>
    <p:sldId id="362" r:id="rId14"/>
    <p:sldId id="372" r:id="rId15"/>
    <p:sldId id="380" r:id="rId16"/>
    <p:sldId id="374" r:id="rId17"/>
    <p:sldId id="350" r:id="rId18"/>
    <p:sldId id="345" r:id="rId19"/>
    <p:sldId id="346" r:id="rId20"/>
    <p:sldId id="360" r:id="rId21"/>
    <p:sldId id="381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A1C"/>
    <a:srgbClr val="1F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5075" autoAdjust="0"/>
  </p:normalViewPr>
  <p:slideViewPr>
    <p:cSldViewPr>
      <p:cViewPr>
        <p:scale>
          <a:sx n="89" d="100"/>
          <a:sy n="89" d="100"/>
        </p:scale>
        <p:origin x="-446" y="-24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deaths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7F-4D10-9D5B-9FF6F12FB3B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Heart disease</c:v>
                </c:pt>
                <c:pt idx="1">
                  <c:v>Cancer</c:v>
                </c:pt>
                <c:pt idx="2">
                  <c:v>Influenza &amp; pneumonia</c:v>
                </c:pt>
                <c:pt idx="3">
                  <c:v>Chronic lower respiratory disease</c:v>
                </c:pt>
                <c:pt idx="4">
                  <c:v>Diabetes</c:v>
                </c:pt>
                <c:pt idx="5">
                  <c:v>Stroke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2583</c:v>
                </c:pt>
                <c:pt idx="1">
                  <c:v>1977</c:v>
                </c:pt>
                <c:pt idx="2">
                  <c:v>373</c:v>
                </c:pt>
                <c:pt idx="3">
                  <c:v>358</c:v>
                </c:pt>
                <c:pt idx="4">
                  <c:v>352</c:v>
                </c:pt>
                <c:pt idx="5">
                  <c:v>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7F-4D10-9D5B-9FF6F12FB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719168"/>
        <c:axId val="5720704"/>
      </c:barChart>
      <c:catAx>
        <c:axId val="571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0704"/>
        <c:crosses val="autoZero"/>
        <c:auto val="1"/>
        <c:lblAlgn val="ctr"/>
        <c:lblOffset val="100"/>
        <c:noMultiLvlLbl val="0"/>
      </c:catAx>
      <c:valAx>
        <c:axId val="5720704"/>
        <c:scaling>
          <c:orientation val="minMax"/>
          <c:max val="26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2015 deaths</a:t>
                </a:r>
              </a:p>
            </c:rich>
          </c:tx>
          <c:layout>
            <c:manualLayout>
              <c:xMode val="edge"/>
              <c:yMode val="edge"/>
              <c:x val="9.1863517060367453E-3"/>
              <c:y val="0.3305355580552430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71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332227156113"/>
          <c:y val="3.2907519366771588E-2"/>
          <c:w val="0.86813469994583969"/>
          <c:h val="0.898092610376711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EE-41F6-B567-15157AA2FCC9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13-4ED0-AAE3-E8FE8C694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</c:v>
                </c:pt>
                <c:pt idx="1">
                  <c:v>6.5</c:v>
                </c:pt>
                <c:pt idx="2">
                  <c:v>22.9</c:v>
                </c:pt>
                <c:pt idx="3">
                  <c:v>233.5</c:v>
                </c:pt>
                <c:pt idx="4">
                  <c:v>68.099999999999994</c:v>
                </c:pt>
                <c:pt idx="5">
                  <c:v>78.2</c:v>
                </c:pt>
                <c:pt idx="6">
                  <c:v>79.900000000000006</c:v>
                </c:pt>
                <c:pt idx="7">
                  <c:v>257</c:v>
                </c:pt>
                <c:pt idx="8">
                  <c:v>284.10000000000002</c:v>
                </c:pt>
                <c:pt idx="9">
                  <c:v>212.8</c:v>
                </c:pt>
                <c:pt idx="10">
                  <c:v>422.6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2.2000000000000002</c:v>
                </c:pt>
                <c:pt idx="1">
                  <c:v>3.6</c:v>
                </c:pt>
                <c:pt idx="2">
                  <c:v>12.7</c:v>
                </c:pt>
                <c:pt idx="3">
                  <c:v>115.6</c:v>
                </c:pt>
                <c:pt idx="4">
                  <c:v>24.1</c:v>
                </c:pt>
                <c:pt idx="5">
                  <c:v>32.700000000000003</c:v>
                </c:pt>
                <c:pt idx="6">
                  <c:v>29.1</c:v>
                </c:pt>
                <c:pt idx="7">
                  <c:v>92.5</c:v>
                </c:pt>
                <c:pt idx="8">
                  <c:v>106.9</c:v>
                </c:pt>
                <c:pt idx="9">
                  <c:v>87.3</c:v>
                </c:pt>
                <c:pt idx="10">
                  <c:v>218.8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2.2999999999999998</c:v>
                </c:pt>
                <c:pt idx="1">
                  <c:v>6.6</c:v>
                </c:pt>
                <c:pt idx="2">
                  <c:v>25.9</c:v>
                </c:pt>
                <c:pt idx="3">
                  <c:v>182</c:v>
                </c:pt>
                <c:pt idx="4">
                  <c:v>34.799999999999997</c:v>
                </c:pt>
                <c:pt idx="5">
                  <c:v>49.6</c:v>
                </c:pt>
                <c:pt idx="6">
                  <c:v>42.1</c:v>
                </c:pt>
                <c:pt idx="7">
                  <c:v>142.80000000000001</c:v>
                </c:pt>
                <c:pt idx="8">
                  <c:v>150.9</c:v>
                </c:pt>
                <c:pt idx="9">
                  <c:v>110.3</c:v>
                </c:pt>
                <c:pt idx="10">
                  <c:v>216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80EE-41F6-B567-15157AA2FC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x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2.1</c:v>
                </c:pt>
                <c:pt idx="1">
                  <c:v>5.5</c:v>
                </c:pt>
                <c:pt idx="2">
                  <c:v>23.6</c:v>
                </c:pt>
                <c:pt idx="3">
                  <c:v>244.4</c:v>
                </c:pt>
                <c:pt idx="4">
                  <c:v>38.200000000000003</c:v>
                </c:pt>
                <c:pt idx="5">
                  <c:v>54.9</c:v>
                </c:pt>
                <c:pt idx="6">
                  <c:v>56.4</c:v>
                </c:pt>
                <c:pt idx="7">
                  <c:v>123.7</c:v>
                </c:pt>
                <c:pt idx="8">
                  <c:v>181.4</c:v>
                </c:pt>
                <c:pt idx="9">
                  <c:v>144.1</c:v>
                </c:pt>
                <c:pt idx="10">
                  <c:v>294.10000000000002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80EE-41F6-B567-15157AA2FC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9.1</c:v>
                </c:pt>
                <c:pt idx="3">
                  <c:v>233.1</c:v>
                </c:pt>
                <c:pt idx="4">
                  <c:v>33.700000000000003</c:v>
                </c:pt>
                <c:pt idx="5">
                  <c:v>59.6</c:v>
                </c:pt>
                <c:pt idx="6">
                  <c:v>43.1</c:v>
                </c:pt>
                <c:pt idx="7">
                  <c:v>91</c:v>
                </c:pt>
                <c:pt idx="8">
                  <c:v>117.8</c:v>
                </c:pt>
                <c:pt idx="9">
                  <c:v>92.4</c:v>
                </c:pt>
                <c:pt idx="10">
                  <c:v>203.1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80EE-41F6-B567-15157AA2F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12448"/>
        <c:axId val="36713984"/>
      </c:lineChart>
      <c:catAx>
        <c:axId val="3671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3984"/>
        <c:crosses val="autoZero"/>
        <c:auto val="1"/>
        <c:lblAlgn val="ctr"/>
        <c:lblOffset val="100"/>
        <c:noMultiLvlLbl val="0"/>
      </c:catAx>
      <c:valAx>
        <c:axId val="36713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rate of laboratory confirmed influenza per 100,000 population</a:t>
                </a:r>
                <a:endParaRPr lang="en-US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2406035483908"/>
          <c:y val="3.0789771070282881E-2"/>
          <c:w val="0.83597791221932827"/>
          <c:h val="0.81824958528442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Laboratory confirmed influenza</c:v>
                </c:pt>
              </c:strCache>
            </c:strRef>
          </c:tx>
          <c:spPr>
            <a:solidFill>
              <a:srgbClr val="1F78B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4C-42CD-9F4B-40ACA1907BB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4C-42CD-9F4B-40ACA1907BB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4C-42CD-9F4B-40ACA1907BB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Northeast Bronx (102)</c:v>
                </c:pt>
                <c:pt idx="1">
                  <c:v>Fordham - Bronx Park (103)</c:v>
                </c:pt>
                <c:pt idx="2">
                  <c:v>Pelham - Throgs Neck (104)</c:v>
                </c:pt>
                <c:pt idx="3">
                  <c:v>Crotona - Tremont (105)</c:v>
                </c:pt>
                <c:pt idx="4">
                  <c:v>Hunts Point - Mott Haven (107)</c:v>
                </c:pt>
                <c:pt idx="5">
                  <c:v>High Bridge - Morrisania (106)</c:v>
                </c:pt>
                <c:pt idx="6">
                  <c:v>Kingsbridge - Riverdale (101)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538.79999999999995</c:v>
                </c:pt>
                <c:pt idx="1">
                  <c:v>524.1</c:v>
                </c:pt>
                <c:pt idx="2">
                  <c:v>470.5</c:v>
                </c:pt>
                <c:pt idx="3">
                  <c:v>375.3</c:v>
                </c:pt>
                <c:pt idx="4">
                  <c:v>353.2</c:v>
                </c:pt>
                <c:pt idx="5">
                  <c:v>293</c:v>
                </c:pt>
                <c:pt idx="6">
                  <c:v>280.10000000000002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4C-42CD-9F4B-40ACA1907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842880"/>
        <c:axId val="36844672"/>
      </c:barChart>
      <c:dateAx>
        <c:axId val="3684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6844672"/>
        <c:crosses val="autoZero"/>
        <c:auto val="0"/>
        <c:lblOffset val="100"/>
        <c:baseTimeUnit val="days"/>
        <c:minorUnit val="1"/>
      </c:dateAx>
      <c:valAx>
        <c:axId val="36844672"/>
        <c:scaling>
          <c:orientation val="minMax"/>
          <c:max val="6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>
                    <a:effectLst/>
                  </a:rPr>
                  <a:t>Age-adjusted rate of laboratory confirmed influenza per 100,000 population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5.281243387568061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84288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4716007279963"/>
          <c:y val="3.2644907233271667E-2"/>
          <c:w val="0.80977169515054792"/>
          <c:h val="0.86879838663592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B3-4A18-9C9C-E6B032152EF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A5-4085-8995-B11F299BE4E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A5-4085-8995-B11F299BE4E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A5-4085-8995-B11F299BE4E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2A5-4085-8995-B11F299BE4E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A5-4085-8995-B11F299BE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Bx</c:v>
                </c:pt>
                <c:pt idx="1">
                  <c:v>Bk</c:v>
                </c:pt>
                <c:pt idx="2">
                  <c:v>Q</c:v>
                </c:pt>
                <c:pt idx="3">
                  <c:v>M</c:v>
                </c:pt>
                <c:pt idx="4">
                  <c:v>SI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28.8</c:v>
                </c:pt>
                <c:pt idx="1">
                  <c:v>26.5</c:v>
                </c:pt>
                <c:pt idx="2">
                  <c:v>21.5</c:v>
                </c:pt>
                <c:pt idx="3">
                  <c:v>15.8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A5-4085-8995-B11F299BE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7105920"/>
        <c:axId val="47111168"/>
      </c:barChart>
      <c:catAx>
        <c:axId val="4710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111168"/>
        <c:crosses val="autoZero"/>
        <c:auto val="1"/>
        <c:lblAlgn val="ctr"/>
        <c:lblOffset val="100"/>
        <c:noMultiLvlLbl val="0"/>
      </c:catAx>
      <c:valAx>
        <c:axId val="47111168"/>
        <c:scaling>
          <c:orientation val="minMax"/>
          <c:max val="3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Age-adjusted mortality rate from influenza</a:t>
                </a:r>
                <a:r>
                  <a:rPr lang="en-US" sz="1200" baseline="0" dirty="0"/>
                  <a:t> and pneumonia</a:t>
                </a:r>
                <a:r>
                  <a:rPr lang="en-US" sz="1200" dirty="0"/>
                  <a:t> per 100,000 in 2015</a:t>
                </a:r>
              </a:p>
            </c:rich>
          </c:tx>
          <c:layout>
            <c:manualLayout>
              <c:xMode val="edge"/>
              <c:yMode val="edge"/>
              <c:x val="7.5019539414978038E-3"/>
              <c:y val="8.409391559775752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105920"/>
        <c:crosses val="autoZero"/>
        <c:crossBetween val="between"/>
        <c:majorUnit val="8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4959325599202"/>
          <c:y val="5.4491908309902193E-2"/>
          <c:w val="0.86908003340332929"/>
          <c:h val="0.8837485310675370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U.S. overall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10-473B-A6BB-9059148200A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10-473B-A6BB-9059148200A8}"/>
                </c:ext>
              </c:extLst>
            </c:dLbl>
            <c:dLbl>
              <c:idx val="16"/>
              <c:layout>
                <c:manualLayout>
                  <c:x val="-3.7037042437597324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7-43DB-9141-0E1B68ED1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5">
                  <c:v>20.399999999999999</c:v>
                </c:pt>
                <c:pt idx="6">
                  <c:v>21</c:v>
                </c:pt>
                <c:pt idx="16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25-4A2A-B616-8ECA6D18D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734784"/>
        <c:axId val="4773632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995484542940295E-2"/>
                  <c:y val="-3.3547443698612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5-4341-B909-8445E701E0B5}"/>
                </c:ext>
              </c:extLst>
            </c:dLbl>
            <c:dLbl>
              <c:idx val="16"/>
              <c:layout>
                <c:manualLayout>
                  <c:x val="-2.4428554159894162E-2"/>
                  <c:y val="-2.573344079868908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D5-4341-B909-8445E701E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39.700000000000003</c:v>
                </c:pt>
                <c:pt idx="1">
                  <c:v>41.6</c:v>
                </c:pt>
                <c:pt idx="2">
                  <c:v>43.8</c:v>
                </c:pt>
                <c:pt idx="3">
                  <c:v>38</c:v>
                </c:pt>
                <c:pt idx="4">
                  <c:v>38.6</c:v>
                </c:pt>
                <c:pt idx="5">
                  <c:v>35.200000000000003</c:v>
                </c:pt>
                <c:pt idx="6">
                  <c:v>33.799999999999997</c:v>
                </c:pt>
                <c:pt idx="7">
                  <c:v>36.5</c:v>
                </c:pt>
                <c:pt idx="8">
                  <c:v>29.5</c:v>
                </c:pt>
                <c:pt idx="9">
                  <c:v>33.6</c:v>
                </c:pt>
                <c:pt idx="10">
                  <c:v>32</c:v>
                </c:pt>
                <c:pt idx="11">
                  <c:v>37.200000000000003</c:v>
                </c:pt>
                <c:pt idx="12">
                  <c:v>33.9</c:v>
                </c:pt>
                <c:pt idx="13">
                  <c:v>32.200000000000003</c:v>
                </c:pt>
                <c:pt idx="14">
                  <c:v>33.799999999999997</c:v>
                </c:pt>
                <c:pt idx="15">
                  <c:v>28.7</c:v>
                </c:pt>
                <c:pt idx="16">
                  <c:v>28.8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D5-4341-B909-8445E701E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9525">
                <a:solidFill>
                  <a:srgbClr val="1F78B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601929659074027E-2"/>
                  <c:y val="-3.3547238612056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5-4341-B909-8445E701E0B5}"/>
                </c:ext>
              </c:extLst>
            </c:dLbl>
            <c:dLbl>
              <c:idx val="16"/>
              <c:layout>
                <c:manualLayout>
                  <c:x val="-1.3679937836094756E-2"/>
                  <c:y val="-3.0942639340933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D5-4341-B909-8445E701E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32.700000000000003</c:v>
                </c:pt>
                <c:pt idx="1">
                  <c:v>31.9</c:v>
                </c:pt>
                <c:pt idx="2">
                  <c:v>29.3</c:v>
                </c:pt>
                <c:pt idx="3">
                  <c:v>30.3</c:v>
                </c:pt>
                <c:pt idx="4">
                  <c:v>32.1</c:v>
                </c:pt>
                <c:pt idx="5">
                  <c:v>35.9</c:v>
                </c:pt>
                <c:pt idx="6">
                  <c:v>35.1</c:v>
                </c:pt>
                <c:pt idx="7">
                  <c:v>30.7</c:v>
                </c:pt>
                <c:pt idx="8">
                  <c:v>27.7</c:v>
                </c:pt>
                <c:pt idx="9">
                  <c:v>27.3</c:v>
                </c:pt>
                <c:pt idx="10">
                  <c:v>26.8</c:v>
                </c:pt>
                <c:pt idx="11">
                  <c:v>27.9</c:v>
                </c:pt>
                <c:pt idx="12">
                  <c:v>28.6</c:v>
                </c:pt>
                <c:pt idx="13">
                  <c:v>24.9</c:v>
                </c:pt>
                <c:pt idx="14">
                  <c:v>26.3</c:v>
                </c:pt>
                <c:pt idx="15">
                  <c:v>24.5</c:v>
                </c:pt>
                <c:pt idx="16">
                  <c:v>22.2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D5-4341-B909-8445E701E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34784"/>
        <c:axId val="47736320"/>
      </c:lineChart>
      <c:catAx>
        <c:axId val="477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36320"/>
        <c:crosses val="autoZero"/>
        <c:auto val="1"/>
        <c:lblAlgn val="ctr"/>
        <c:lblOffset val="100"/>
        <c:noMultiLvlLbl val="0"/>
      </c:catAx>
      <c:valAx>
        <c:axId val="47736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mortality rate from influenza and pneumonia per 100,000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36788221468870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3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809903588495716"/>
          <c:y val="3.646438979571328E-2"/>
          <c:w val="0.68867697414362405"/>
          <c:h val="5.010305599478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4622562080164"/>
          <c:y val="9.8770095918982601E-2"/>
          <c:w val="0.85184261448553666"/>
          <c:h val="0.8238427478317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774815533748061E-2"/>
                  <c:y val="2.5394842893443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D5-4656-88D8-FAF7B5FC347B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8E-4FD9-97E6-76A18CF56923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8E-4FD9-97E6-76A18CF5692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8E-4FD9-97E6-76A18CF5692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8E-4FD9-97E6-76A18CF56923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8E-4FD9-97E6-76A18CF56923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8E-4FD9-97E6-76A18CF56923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8E-4FD9-97E6-76A18CF56923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8E-4FD9-97E6-76A18CF5692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8E-4FD9-97E6-76A18CF56923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8E-4FD9-97E6-76A18CF56923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8E-4FD9-97E6-76A18CF56923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8E-4FD9-97E6-76A18CF56923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8E-4FD9-97E6-76A18CF56923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8E-4FD9-97E6-76A18CF56923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8E-4FD9-97E6-76A18CF56923}"/>
                </c:ext>
              </c:extLst>
            </c:dLbl>
            <c:dLbl>
              <c:idx val="16"/>
              <c:layout>
                <c:manualLayout>
                  <c:x val="-5.8769898690004532E-3"/>
                  <c:y val="2.2790243622320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D5-4656-88D8-FAF7B5FC3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49.5</c:v>
                </c:pt>
                <c:pt idx="1">
                  <c:v>51</c:v>
                </c:pt>
                <c:pt idx="2">
                  <c:v>55.7</c:v>
                </c:pt>
                <c:pt idx="3">
                  <c:v>47.3</c:v>
                </c:pt>
                <c:pt idx="4">
                  <c:v>48.4</c:v>
                </c:pt>
                <c:pt idx="5">
                  <c:v>45.5</c:v>
                </c:pt>
                <c:pt idx="6">
                  <c:v>40.5</c:v>
                </c:pt>
                <c:pt idx="7">
                  <c:v>45.4</c:v>
                </c:pt>
                <c:pt idx="8">
                  <c:v>36.5</c:v>
                </c:pt>
                <c:pt idx="9">
                  <c:v>44.2</c:v>
                </c:pt>
                <c:pt idx="10">
                  <c:v>43.6</c:v>
                </c:pt>
                <c:pt idx="11">
                  <c:v>52.9</c:v>
                </c:pt>
                <c:pt idx="12">
                  <c:v>44.5</c:v>
                </c:pt>
                <c:pt idx="13">
                  <c:v>43.8</c:v>
                </c:pt>
                <c:pt idx="14">
                  <c:v>46.5</c:v>
                </c:pt>
                <c:pt idx="15">
                  <c:v>39.1</c:v>
                </c:pt>
                <c:pt idx="16">
                  <c:v>35.6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D5-4341-B909-8445E701E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D5-4341-B909-8445E701E0B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93-4C89-BB15-B41E7BB60BD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93-4C89-BB15-B41E7BB60BD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E93-4C89-BB15-B41E7BB60BDF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E93-4C89-BB15-B41E7BB60BD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E93-4C89-BB15-B41E7BB60BDF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93-4C89-BB15-B41E7BB60BDF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E93-4C89-BB15-B41E7BB60BD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5-4341-B909-8445E701E0B5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2F-492B-A86D-03903841C09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34</c:v>
                </c:pt>
                <c:pt idx="1">
                  <c:v>36.799999999999997</c:v>
                </c:pt>
                <c:pt idx="2">
                  <c:v>37.1</c:v>
                </c:pt>
                <c:pt idx="3">
                  <c:v>33</c:v>
                </c:pt>
                <c:pt idx="4">
                  <c:v>33.299999999999997</c:v>
                </c:pt>
                <c:pt idx="5">
                  <c:v>29.1</c:v>
                </c:pt>
                <c:pt idx="6">
                  <c:v>29.7</c:v>
                </c:pt>
                <c:pt idx="7">
                  <c:v>32.200000000000003</c:v>
                </c:pt>
                <c:pt idx="8">
                  <c:v>25.3</c:v>
                </c:pt>
                <c:pt idx="9">
                  <c:v>27.2</c:v>
                </c:pt>
                <c:pt idx="10">
                  <c:v>25.5</c:v>
                </c:pt>
                <c:pt idx="11">
                  <c:v>28.1</c:v>
                </c:pt>
                <c:pt idx="12">
                  <c:v>27.8</c:v>
                </c:pt>
                <c:pt idx="13">
                  <c:v>25.6</c:v>
                </c:pt>
                <c:pt idx="14">
                  <c:v>25.4</c:v>
                </c:pt>
                <c:pt idx="15">
                  <c:v>22.4</c:v>
                </c:pt>
                <c:pt idx="16">
                  <c:v>24.7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D5-4341-B909-8445E701E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87456"/>
        <c:axId val="47188992"/>
      </c:lineChart>
      <c:catAx>
        <c:axId val="4718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8992"/>
        <c:crosses val="autoZero"/>
        <c:auto val="1"/>
        <c:lblAlgn val="ctr"/>
        <c:lblOffset val="100"/>
        <c:tickLblSkip val="2"/>
        <c:noMultiLvlLbl val="0"/>
      </c:catAx>
      <c:valAx>
        <c:axId val="4718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mortality rate from influenza and pneumonia per 100,000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175841251675094E-3"/>
              <c:y val="0.123765225113259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365461412286591"/>
          <c:y val="3.646438979571328E-2"/>
          <c:w val="0.42068476191517562"/>
          <c:h val="5.010305599478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74844992202055E-2"/>
          <c:y val="9.8770095918982601E-2"/>
          <c:w val="0.90254013085320861"/>
          <c:h val="0.8238427478317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787439613526559E-2"/>
                  <c:y val="-2.3695290597396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1-4937-AA2E-E67EF400106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1-4937-AA2E-E67EF400106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1-4937-AA2E-E67EF400106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1-4937-AA2E-E67EF400106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1-4937-AA2E-E67EF400106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21-4937-AA2E-E67EF400106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1-4937-AA2E-E67EF400106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21-4937-AA2E-E67EF400106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1-4937-AA2E-E67EF4001069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1-4937-AA2E-E67EF400106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21-4937-AA2E-E67EF4001069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21-4937-AA2E-E67EF4001069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21-4937-AA2E-E67EF4001069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21-4937-AA2E-E67EF4001069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921-4937-AA2E-E67EF4001069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21-4937-AA2E-E67EF4001069}"/>
                </c:ext>
              </c:extLst>
            </c:dLbl>
            <c:dLbl>
              <c:idx val="16"/>
              <c:layout>
                <c:manualLayout>
                  <c:x val="-6.6650475200360406E-3"/>
                  <c:y val="3.8815091909540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921-4937-AA2E-E67EF4001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44.8</c:v>
                </c:pt>
                <c:pt idx="1">
                  <c:v>43.2</c:v>
                </c:pt>
                <c:pt idx="2">
                  <c:v>54</c:v>
                </c:pt>
                <c:pt idx="3">
                  <c:v>45.5</c:v>
                </c:pt>
                <c:pt idx="4">
                  <c:v>40.799999999999997</c:v>
                </c:pt>
                <c:pt idx="5">
                  <c:v>42.6</c:v>
                </c:pt>
                <c:pt idx="6">
                  <c:v>43.9</c:v>
                </c:pt>
                <c:pt idx="7">
                  <c:v>43.3</c:v>
                </c:pt>
                <c:pt idx="8">
                  <c:v>38</c:v>
                </c:pt>
                <c:pt idx="9">
                  <c:v>41.3</c:v>
                </c:pt>
                <c:pt idx="10">
                  <c:v>42.2</c:v>
                </c:pt>
                <c:pt idx="11">
                  <c:v>46.8</c:v>
                </c:pt>
                <c:pt idx="12">
                  <c:v>51.2</c:v>
                </c:pt>
                <c:pt idx="13">
                  <c:v>44.5</c:v>
                </c:pt>
                <c:pt idx="14">
                  <c:v>43.2</c:v>
                </c:pt>
                <c:pt idx="15">
                  <c:v>31.9</c:v>
                </c:pt>
                <c:pt idx="16">
                  <c:v>34.9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D5-4341-B909-8445E701E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D5-4341-B909-8445E701E0B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93-4C89-BB15-B41E7BB60BD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93-4C89-BB15-B41E7BB60BD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E93-4C89-BB15-B41E7BB60BDF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E93-4C89-BB15-B41E7BB60BD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E93-4C89-BB15-B41E7BB60BDF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93-4C89-BB15-B41E7BB60BDF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E93-4C89-BB15-B41E7BB60BDF}"/>
              </c:ext>
            </c:extLst>
          </c:dPt>
          <c:dLbls>
            <c:dLbl>
              <c:idx val="0"/>
              <c:layout>
                <c:manualLayout>
                  <c:x val="-4.1519246122452426E-2"/>
                  <c:y val="2.3753945352636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5-4341-B909-8445E701E0B5}"/>
                </c:ext>
              </c:extLst>
            </c:dLbl>
            <c:dLbl>
              <c:idx val="16"/>
              <c:layout>
                <c:manualLayout>
                  <c:x val="-1.8520008368519154E-2"/>
                  <c:y val="2.6358544623758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2F-492B-A86D-03903841C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35.6</c:v>
                </c:pt>
                <c:pt idx="1">
                  <c:v>40.6</c:v>
                </c:pt>
                <c:pt idx="2">
                  <c:v>39.299999999999997</c:v>
                </c:pt>
                <c:pt idx="3">
                  <c:v>39.299999999999997</c:v>
                </c:pt>
                <c:pt idx="4">
                  <c:v>40.9</c:v>
                </c:pt>
                <c:pt idx="5">
                  <c:v>36</c:v>
                </c:pt>
                <c:pt idx="6">
                  <c:v>33.1</c:v>
                </c:pt>
                <c:pt idx="7">
                  <c:v>38.799999999999997</c:v>
                </c:pt>
                <c:pt idx="8">
                  <c:v>29.7</c:v>
                </c:pt>
                <c:pt idx="9">
                  <c:v>36.200000000000003</c:v>
                </c:pt>
                <c:pt idx="10">
                  <c:v>32.200000000000003</c:v>
                </c:pt>
                <c:pt idx="11">
                  <c:v>36.299999999999997</c:v>
                </c:pt>
                <c:pt idx="12">
                  <c:v>29.1</c:v>
                </c:pt>
                <c:pt idx="13">
                  <c:v>32.299999999999997</c:v>
                </c:pt>
                <c:pt idx="14">
                  <c:v>38.1</c:v>
                </c:pt>
                <c:pt idx="15">
                  <c:v>29.7</c:v>
                </c:pt>
                <c:pt idx="16">
                  <c:v>27.3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D5-4341-B909-8445E701E0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 </c:v>
                </c:pt>
              </c:strCache>
            </c:strRef>
          </c:tx>
          <c:dLbls>
            <c:dLbl>
              <c:idx val="0"/>
              <c:layout>
                <c:manualLayout>
                  <c:x val="-4.337898763546047E-2"/>
                  <c:y val="2.344139344010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21-4937-AA2E-E67EF4001069}"/>
                </c:ext>
              </c:extLst>
            </c:dLbl>
            <c:dLbl>
              <c:idx val="16"/>
              <c:layout>
                <c:manualLayout>
                  <c:x val="0"/>
                  <c:y val="-2.60459927112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921-4937-AA2E-E67EF40010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41.3</c:v>
                </c:pt>
                <c:pt idx="1">
                  <c:v>41.7</c:v>
                </c:pt>
                <c:pt idx="2">
                  <c:v>47.5</c:v>
                </c:pt>
                <c:pt idx="3">
                  <c:v>38.700000000000003</c:v>
                </c:pt>
                <c:pt idx="4">
                  <c:v>42.6</c:v>
                </c:pt>
                <c:pt idx="5">
                  <c:v>37.5</c:v>
                </c:pt>
                <c:pt idx="6">
                  <c:v>35.5</c:v>
                </c:pt>
                <c:pt idx="7">
                  <c:v>40.700000000000003</c:v>
                </c:pt>
                <c:pt idx="8">
                  <c:v>27.8</c:v>
                </c:pt>
                <c:pt idx="9">
                  <c:v>34.799999999999997</c:v>
                </c:pt>
                <c:pt idx="10">
                  <c:v>32.1</c:v>
                </c:pt>
                <c:pt idx="11">
                  <c:v>40.1</c:v>
                </c:pt>
                <c:pt idx="12">
                  <c:v>32.1</c:v>
                </c:pt>
                <c:pt idx="13">
                  <c:v>26.6</c:v>
                </c:pt>
                <c:pt idx="14">
                  <c:v>29.6</c:v>
                </c:pt>
                <c:pt idx="15">
                  <c:v>29.9</c:v>
                </c:pt>
                <c:pt idx="16">
                  <c:v>36.6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0921-4937-AA2E-E67EF4001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99584"/>
        <c:axId val="47338240"/>
      </c:lineChart>
      <c:catAx>
        <c:axId val="4729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824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7338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13259750249928"/>
          <c:y val="3.646438979571328E-2"/>
          <c:w val="0.80854873466567168"/>
          <c:h val="5.0103055994782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87193966307971E-2"/>
          <c:y val="2.9758789370737965E-2"/>
          <c:w val="0.91641044317767328"/>
          <c:h val="0.6650662293488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2D7-488B-B0A4-DEF26FFF895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D1D-4F54-A0AC-CFDC540FE03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Mott Haven (CD1)</c:v>
                </c:pt>
                <c:pt idx="1">
                  <c:v>Hunts Point (CD2)</c:v>
                </c:pt>
                <c:pt idx="2">
                  <c:v>Morrisania (CD3)</c:v>
                </c:pt>
                <c:pt idx="3">
                  <c:v>Concourse, Highbridge (CD4)</c:v>
                </c:pt>
                <c:pt idx="4">
                  <c:v>University/Morris Heights (CD5)</c:v>
                </c:pt>
                <c:pt idx="5">
                  <c:v>East Tremont (CD6)</c:v>
                </c:pt>
                <c:pt idx="6">
                  <c:v>Fordham (CD7)</c:v>
                </c:pt>
                <c:pt idx="7">
                  <c:v>Riverdale (CD8)</c:v>
                </c:pt>
                <c:pt idx="8">
                  <c:v>Unionport, Soundview (CD9)</c:v>
                </c:pt>
                <c:pt idx="9">
                  <c:v>Throgs Neck (CD10)</c:v>
                </c:pt>
                <c:pt idx="10">
                  <c:v>Pelham Parkway (CD11)</c:v>
                </c:pt>
                <c:pt idx="11">
                  <c:v>Williamsbridge (CD12)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</c:v>
                </c:pt>
                <c:pt idx="1">
                  <c:v>37.299999999999997</c:v>
                </c:pt>
                <c:pt idx="2">
                  <c:v>34.1</c:v>
                </c:pt>
                <c:pt idx="3">
                  <c:v>29.5</c:v>
                </c:pt>
                <c:pt idx="4">
                  <c:v>27.5</c:v>
                </c:pt>
                <c:pt idx="5">
                  <c:v>22.6</c:v>
                </c:pt>
                <c:pt idx="6">
                  <c:v>23</c:v>
                </c:pt>
                <c:pt idx="7">
                  <c:v>25.7</c:v>
                </c:pt>
                <c:pt idx="8">
                  <c:v>21.3</c:v>
                </c:pt>
                <c:pt idx="9">
                  <c:v>24.2</c:v>
                </c:pt>
                <c:pt idx="10">
                  <c:v>34.1</c:v>
                </c:pt>
                <c:pt idx="11">
                  <c:v>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8121344"/>
        <c:axId val="48122880"/>
      </c:barChart>
      <c:catAx>
        <c:axId val="4812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22880"/>
        <c:crosses val="autoZero"/>
        <c:auto val="1"/>
        <c:lblAlgn val="ctr"/>
        <c:lblOffset val="100"/>
        <c:noMultiLvlLbl val="0"/>
      </c:catAx>
      <c:valAx>
        <c:axId val="48122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Age-adjusted mortality rate from influenza and pneumonia per 100,000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"/>
              <c:y val="7.7739823957910948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32.299999999999997</c:v>
                </c:pt>
                <c:pt idx="1">
                  <c:v>36.5</c:v>
                </c:pt>
                <c:pt idx="2">
                  <c:v>31.8</c:v>
                </c:pt>
                <c:pt idx="3">
                  <c:v>24.3</c:v>
                </c:pt>
                <c:pt idx="4">
                  <c:v>29.6</c:v>
                </c:pt>
                <c:pt idx="5">
                  <c:v>29.1</c:v>
                </c:pt>
                <c:pt idx="6">
                  <c:v>31.8</c:v>
                </c:pt>
                <c:pt idx="7">
                  <c:v>28.1</c:v>
                </c:pt>
                <c:pt idx="8">
                  <c:v>43</c:v>
                </c:pt>
                <c:pt idx="9">
                  <c:v>45.5</c:v>
                </c:pt>
                <c:pt idx="10">
                  <c:v>44.3</c:v>
                </c:pt>
                <c:pt idx="11">
                  <c:v>46.9</c:v>
                </c:pt>
                <c:pt idx="12">
                  <c:v>45.6</c:v>
                </c:pt>
                <c:pt idx="13">
                  <c:v>49</c:v>
                </c:pt>
                <c:pt idx="14">
                  <c:v>48.9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3.4610638622288817E-2"/>
                  <c:y val="4.1053484996178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13-4ED0-AAE3-E8FE8C694AD2}"/>
                </c:ext>
              </c:extLst>
            </c:dLbl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28.7</c:v>
                </c:pt>
                <c:pt idx="1">
                  <c:v>29.3</c:v>
                </c:pt>
                <c:pt idx="2">
                  <c:v>27.5</c:v>
                </c:pt>
                <c:pt idx="3">
                  <c:v>23.9</c:v>
                </c:pt>
                <c:pt idx="4">
                  <c:v>27.2</c:v>
                </c:pt>
                <c:pt idx="5">
                  <c:v>27.2</c:v>
                </c:pt>
                <c:pt idx="6">
                  <c:v>31.3</c:v>
                </c:pt>
                <c:pt idx="7">
                  <c:v>31.3</c:v>
                </c:pt>
                <c:pt idx="8">
                  <c:v>39.299999999999997</c:v>
                </c:pt>
                <c:pt idx="9">
                  <c:v>38.799999999999997</c:v>
                </c:pt>
                <c:pt idx="10">
                  <c:v>38.5</c:v>
                </c:pt>
                <c:pt idx="11">
                  <c:v>40.4</c:v>
                </c:pt>
                <c:pt idx="12">
                  <c:v>43.4</c:v>
                </c:pt>
                <c:pt idx="13">
                  <c:v>43.4</c:v>
                </c:pt>
                <c:pt idx="14">
                  <c:v>41.9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3344"/>
        <c:axId val="5674880"/>
      </c:lineChart>
      <c:catAx>
        <c:axId val="567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4880"/>
        <c:crosses val="autoZero"/>
        <c:auto val="1"/>
        <c:lblAlgn val="ctr"/>
        <c:lblOffset val="100"/>
        <c:noMultiLvlLbl val="0"/>
      </c:catAx>
      <c:valAx>
        <c:axId val="5674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effectLst/>
                  </a:rPr>
                  <a:t>Age-adjusted percent receiving</a:t>
                </a:r>
                <a:r>
                  <a:rPr lang="en-US" sz="1200" b="1" baseline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1200" b="1" dirty="0">
                    <a:solidFill>
                      <a:schemeClr val="tx1"/>
                    </a:solidFill>
                    <a:effectLst/>
                  </a:rPr>
                  <a:t>flu vaccine</a:t>
                </a:r>
                <a:r>
                  <a:rPr lang="en-US" sz="1200" b="1" baseline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1200" b="1" dirty="0">
                    <a:solidFill>
                      <a:schemeClr val="tx1"/>
                    </a:solidFill>
                    <a:effectLst/>
                  </a:rPr>
                  <a:t>in the last 12 months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57-4252-AE79-915924A4B90C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7-488B-B0A4-DEF26FFF8959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7-488B-B0A4-DEF26FFF8959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7-488B-B0A4-DEF26FFF8959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7-488B-B0A4-DEF26FFF8959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7-488B-B0A4-DEF26FFF8959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57-4252-AE79-915924A4B9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Kingsbridge (101)</c:v>
                </c:pt>
                <c:pt idx="1">
                  <c:v>NE Bronx (102)</c:v>
                </c:pt>
                <c:pt idx="2">
                  <c:v>Fordham-Bronx Pk (103)</c:v>
                </c:pt>
                <c:pt idx="3">
                  <c:v>Pelham-Throgs Neck (104)</c:v>
                </c:pt>
                <c:pt idx="4">
                  <c:v>South Bronx (105/106/107)</c:v>
                </c:pt>
                <c:pt idx="6">
                  <c:v>NYC Overall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40.6</c:v>
                </c:pt>
                <c:pt idx="1">
                  <c:v>43.7</c:v>
                </c:pt>
                <c:pt idx="2">
                  <c:v>53.2</c:v>
                </c:pt>
                <c:pt idx="3">
                  <c:v>47</c:v>
                </c:pt>
                <c:pt idx="4">
                  <c:v>51.7</c:v>
                </c:pt>
                <c:pt idx="6">
                  <c:v>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819328"/>
        <c:axId val="38820864"/>
      </c:barChart>
      <c:catAx>
        <c:axId val="388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0864"/>
        <c:crosses val="autoZero"/>
        <c:auto val="1"/>
        <c:lblAlgn val="ctr"/>
        <c:lblOffset val="100"/>
        <c:noMultiLvlLbl val="0"/>
      </c:catAx>
      <c:valAx>
        <c:axId val="38820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percent receiving flu vaccine in the last 12 months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15518611015301E-2"/>
          <c:y val="2.74408298223307E-2"/>
          <c:w val="0.92069705371043287"/>
          <c:h val="0.70203917718395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AA-4061-A21E-EBA80EB8156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18-49 years</c:v>
                </c:pt>
                <c:pt idx="7">
                  <c:v>50-64 years</c:v>
                </c:pt>
                <c:pt idx="8">
                  <c:v>65+ years</c:v>
                </c:pt>
                <c:pt idx="10">
                  <c:v>Male</c:v>
                </c:pt>
                <c:pt idx="11">
                  <c:v>Female</c:v>
                </c:pt>
                <c:pt idx="13">
                  <c:v>Hispanic</c:v>
                </c:pt>
                <c:pt idx="14">
                  <c:v>Non-Hispanic black</c:v>
                </c:pt>
                <c:pt idx="15">
                  <c:v>Non-Hispanic white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48.9</c:v>
                </c:pt>
                <c:pt idx="1">
                  <c:v>38.6</c:v>
                </c:pt>
                <c:pt idx="2">
                  <c:v>48</c:v>
                </c:pt>
                <c:pt idx="3">
                  <c:v>42</c:v>
                </c:pt>
                <c:pt idx="4">
                  <c:v>37.1</c:v>
                </c:pt>
                <c:pt idx="6">
                  <c:v>34.9</c:v>
                </c:pt>
                <c:pt idx="7">
                  <c:v>48</c:v>
                </c:pt>
                <c:pt idx="8">
                  <c:v>65.400000000000006</c:v>
                </c:pt>
                <c:pt idx="10">
                  <c:v>42.1</c:v>
                </c:pt>
                <c:pt idx="11">
                  <c:v>54.5</c:v>
                </c:pt>
                <c:pt idx="13">
                  <c:v>50.5</c:v>
                </c:pt>
                <c:pt idx="14">
                  <c:v>49.3</c:v>
                </c:pt>
                <c:pt idx="1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2232448"/>
        <c:axId val="42234240"/>
      </c:barChart>
      <c:catAx>
        <c:axId val="4223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2234240"/>
        <c:crosses val="autoZero"/>
        <c:auto val="1"/>
        <c:lblAlgn val="ctr"/>
        <c:lblOffset val="100"/>
        <c:noMultiLvlLbl val="0"/>
      </c:catAx>
      <c:valAx>
        <c:axId val="42234240"/>
        <c:scaling>
          <c:orientation val="minMax"/>
          <c:max val="7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percent receiving flu vaccine in the last 12 months</a:t>
                </a:r>
                <a:endParaRPr lang="en-US" sz="12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1.88968273820178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2232448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15518611015301E-2"/>
          <c:y val="2.74408298223307E-2"/>
          <c:w val="0.92069705371043287"/>
          <c:h val="0.7323975459162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9F-40B2-9236-E6955B16442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Less than high school</c:v>
                </c:pt>
                <c:pt idx="1">
                  <c:v>High school</c:v>
                </c:pt>
                <c:pt idx="2">
                  <c:v>Some college</c:v>
                </c:pt>
                <c:pt idx="3">
                  <c:v>College graduate</c:v>
                </c:pt>
                <c:pt idx="5">
                  <c:v>Lowest household income</c:v>
                </c:pt>
                <c:pt idx="6">
                  <c:v>Low household income</c:v>
                </c:pt>
                <c:pt idx="7">
                  <c:v>Medium household income</c:v>
                </c:pt>
                <c:pt idx="8">
                  <c:v>High household income</c:v>
                </c:pt>
                <c:pt idx="9">
                  <c:v>Highest household income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47.5</c:v>
                </c:pt>
                <c:pt idx="1">
                  <c:v>51.1</c:v>
                </c:pt>
                <c:pt idx="2">
                  <c:v>48.7</c:v>
                </c:pt>
                <c:pt idx="3">
                  <c:v>44.9</c:v>
                </c:pt>
                <c:pt idx="5">
                  <c:v>55.3</c:v>
                </c:pt>
                <c:pt idx="6">
                  <c:v>47.8</c:v>
                </c:pt>
                <c:pt idx="7">
                  <c:v>45.4</c:v>
                </c:pt>
                <c:pt idx="8">
                  <c:v>34.1</c:v>
                </c:pt>
                <c:pt idx="9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2383232"/>
        <c:axId val="42384768"/>
      </c:barChart>
      <c:catAx>
        <c:axId val="423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2384768"/>
        <c:crosses val="autoZero"/>
        <c:auto val="1"/>
        <c:lblAlgn val="ctr"/>
        <c:lblOffset val="100"/>
        <c:noMultiLvlLbl val="0"/>
      </c:catAx>
      <c:valAx>
        <c:axId val="42384768"/>
        <c:scaling>
          <c:orientation val="minMax"/>
          <c:max val="6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percent receiving flu vaccine in the last 12 months</a:t>
                </a:r>
                <a:endParaRPr lang="en-US" sz="12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1.88968273820178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238323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Flu vaccination 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7B-4B73-A8DF-0F14D4C819CD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7-488B-B0A4-DEF26FFF8959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7-488B-B0A4-DEF26FFF8959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7-488B-B0A4-DEF26FFF895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7-488B-B0A4-DEF26FFF8959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7-488B-B0A4-DEF26FFF895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7B-4B73-A8DF-0F14D4C81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44.9</c:v>
                </c:pt>
                <c:pt idx="1">
                  <c:v>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2318080"/>
        <c:axId val="42402176"/>
      </c:barChart>
      <c:catAx>
        <c:axId val="4231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Health insurance coverage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2176"/>
        <c:crosses val="autoZero"/>
        <c:auto val="1"/>
        <c:lblAlgn val="ctr"/>
        <c:lblOffset val="100"/>
        <c:noMultiLvlLbl val="0"/>
      </c:catAx>
      <c:valAx>
        <c:axId val="42402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percent receiving flu vaccine in the last 12 months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15518611015301E-2"/>
          <c:y val="2.74408298223307E-2"/>
          <c:w val="0.92069705371043287"/>
          <c:h val="0.7323975459162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C-4951-B268-1B560237772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38B-45E9-BBC9-9D9B8E236D5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38B-45E9-BBC9-9D9B8E236D5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38B-45E9-BBC9-9D9B8E236D5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38B-45E9-BBC9-9D9B8E236D5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Bronx 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959</c:v>
                </c:pt>
                <c:pt idx="1">
                  <c:v>782</c:v>
                </c:pt>
                <c:pt idx="2">
                  <c:v>560</c:v>
                </c:pt>
                <c:pt idx="3">
                  <c:v>878</c:v>
                </c:pt>
                <c:pt idx="4">
                  <c:v>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2669184"/>
        <c:axId val="42670720"/>
      </c:barChart>
      <c:catAx>
        <c:axId val="4266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2670720"/>
        <c:crosses val="autoZero"/>
        <c:auto val="1"/>
        <c:lblAlgn val="ctr"/>
        <c:lblOffset val="100"/>
        <c:noMultiLvlLbl val="0"/>
      </c:catAx>
      <c:valAx>
        <c:axId val="42670720"/>
        <c:scaling>
          <c:orientation val="minMax"/>
          <c:max val="9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Rate of ILI ED visits </a:t>
                </a:r>
                <a:r>
                  <a:rPr lang="en-US" sz="1200" b="1" i="0" baseline="0" dirty="0">
                    <a:effectLst/>
                  </a:rPr>
                  <a:t>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125983451235031E-3"/>
              <c:y val="0.156906441007656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266918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0385518718396511E-2"/>
                  <c:y val="-2.2283994647429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10"/>
              <c:layout>
                <c:manualLayout>
                  <c:x val="-1.3128419397621157E-3"/>
                  <c:y val="-1.9100566840653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EE-41F6-B567-15157AA2FCC9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13-4ED0-AAE3-E8FE8C694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2006-7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954</c:v>
                </c:pt>
                <c:pt idx="1">
                  <c:v>1135</c:v>
                </c:pt>
                <c:pt idx="2">
                  <c:v>1132</c:v>
                </c:pt>
                <c:pt idx="3">
                  <c:v>1217</c:v>
                </c:pt>
                <c:pt idx="4">
                  <c:v>1128</c:v>
                </c:pt>
                <c:pt idx="5">
                  <c:v>852</c:v>
                </c:pt>
                <c:pt idx="6">
                  <c:v>1191</c:v>
                </c:pt>
                <c:pt idx="7">
                  <c:v>978</c:v>
                </c:pt>
                <c:pt idx="8">
                  <c:v>854</c:v>
                </c:pt>
                <c:pt idx="9">
                  <c:v>893</c:v>
                </c:pt>
                <c:pt idx="10">
                  <c:v>959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5.0013026276652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6E-4F12-A3FF-2340F56E4094}"/>
                </c:ext>
              </c:extLst>
            </c:dLbl>
            <c:dLbl>
              <c:idx val="10"/>
              <c:layout>
                <c:manualLayout>
                  <c:x val="-1.5629070711454904E-3"/>
                  <c:y val="-7.640226736261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6E-4F12-A3FF-2340F56E40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2006-7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498</c:v>
                </c:pt>
                <c:pt idx="1">
                  <c:v>527</c:v>
                </c:pt>
                <c:pt idx="2">
                  <c:v>446</c:v>
                </c:pt>
                <c:pt idx="3">
                  <c:v>522</c:v>
                </c:pt>
                <c:pt idx="4">
                  <c:v>533</c:v>
                </c:pt>
                <c:pt idx="5">
                  <c:v>436</c:v>
                </c:pt>
                <c:pt idx="6">
                  <c:v>626</c:v>
                </c:pt>
                <c:pt idx="7">
                  <c:v>509</c:v>
                </c:pt>
                <c:pt idx="8">
                  <c:v>458</c:v>
                </c:pt>
                <c:pt idx="9">
                  <c:v>559</c:v>
                </c:pt>
                <c:pt idx="10">
                  <c:v>745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4.0635583849779784E-2"/>
                  <c:y val="2.292068020878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6E-4F12-A3FF-2340F56E4094}"/>
                </c:ext>
              </c:extLst>
            </c:dLbl>
            <c:dLbl>
              <c:idx val="10"/>
              <c:layout>
                <c:manualLayout>
                  <c:x val="-9.3774424268721398E-3"/>
                  <c:y val="-2.037393796336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6E-4F12-A3FF-2340F56E40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2006-7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486</c:v>
                </c:pt>
                <c:pt idx="1">
                  <c:v>555</c:v>
                </c:pt>
                <c:pt idx="2">
                  <c:v>545</c:v>
                </c:pt>
                <c:pt idx="3">
                  <c:v>666</c:v>
                </c:pt>
                <c:pt idx="4">
                  <c:v>612</c:v>
                </c:pt>
                <c:pt idx="5">
                  <c:v>419</c:v>
                </c:pt>
                <c:pt idx="6">
                  <c:v>685</c:v>
                </c:pt>
                <c:pt idx="7">
                  <c:v>541</c:v>
                </c:pt>
                <c:pt idx="8">
                  <c:v>495</c:v>
                </c:pt>
                <c:pt idx="9">
                  <c:v>457</c:v>
                </c:pt>
                <c:pt idx="10">
                  <c:v>540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80EE-41F6-B567-15157AA2FC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x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1258141422907518E-2"/>
                  <c:y val="-3.056090694504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6E-4F12-A3FF-2340F56E4094}"/>
                </c:ext>
              </c:extLst>
            </c:dLbl>
            <c:dLbl>
              <c:idx val="10"/>
              <c:layout>
                <c:manualLayout>
                  <c:x val="-1.5629070711454904E-3"/>
                  <c:y val="-2.5467422454205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16E-4F12-A3FF-2340F56E40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2006-7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500</c:v>
                </c:pt>
                <c:pt idx="1">
                  <c:v>548</c:v>
                </c:pt>
                <c:pt idx="2">
                  <c:v>492</c:v>
                </c:pt>
                <c:pt idx="3">
                  <c:v>585</c:v>
                </c:pt>
                <c:pt idx="4">
                  <c:v>593</c:v>
                </c:pt>
                <c:pt idx="5">
                  <c:v>529</c:v>
                </c:pt>
                <c:pt idx="6">
                  <c:v>757</c:v>
                </c:pt>
                <c:pt idx="7">
                  <c:v>625</c:v>
                </c:pt>
                <c:pt idx="8">
                  <c:v>601</c:v>
                </c:pt>
                <c:pt idx="9">
                  <c:v>819</c:v>
                </c:pt>
                <c:pt idx="10">
                  <c:v>840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80EE-41F6-B567-15157AA2FC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>
                <c:manualLayout>
                  <c:x val="-4.0635583849779784E-2"/>
                  <c:y val="-2.5467422454205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6E-4F12-A3FF-2340F56E4094}"/>
                </c:ext>
              </c:extLst>
            </c:dLbl>
            <c:dLbl>
              <c:idx val="10"/>
              <c:layout>
                <c:manualLayout>
                  <c:x val="-9.3774424268721398E-3"/>
                  <c:y val="1.528045347252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6E-4F12-A3FF-2340F56E40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2006-7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225</c:v>
                </c:pt>
                <c:pt idx="1">
                  <c:v>207</c:v>
                </c:pt>
                <c:pt idx="2">
                  <c:v>161</c:v>
                </c:pt>
                <c:pt idx="3">
                  <c:v>384</c:v>
                </c:pt>
                <c:pt idx="4">
                  <c:v>215</c:v>
                </c:pt>
                <c:pt idx="5">
                  <c:v>160</c:v>
                </c:pt>
                <c:pt idx="6">
                  <c:v>215</c:v>
                </c:pt>
                <c:pt idx="7">
                  <c:v>197</c:v>
                </c:pt>
                <c:pt idx="8">
                  <c:v>198</c:v>
                </c:pt>
                <c:pt idx="9">
                  <c:v>462</c:v>
                </c:pt>
                <c:pt idx="10">
                  <c:v>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80EE-41F6-B567-15157AA2F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11776"/>
        <c:axId val="42813312"/>
      </c:lineChart>
      <c:catAx>
        <c:axId val="4281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3312"/>
        <c:crosses val="autoZero"/>
        <c:auto val="1"/>
        <c:lblAlgn val="ctr"/>
        <c:lblOffset val="100"/>
        <c:noMultiLvlLbl val="0"/>
      </c:catAx>
      <c:valAx>
        <c:axId val="42813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Rate of ILI ED visits per 100,000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97396123371968E-2"/>
          <c:y val="2.74408298223307E-2"/>
          <c:w val="0.91281519003098577"/>
          <c:h val="0.7323975459162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5,257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C-4951-B268-1B560237772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1,619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550-4735-92B7-5C0F77D4774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550-4735-92B7-5C0F77D4774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550-4735-92B7-5C0F77D477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0-4</c:v>
                </c:pt>
                <c:pt idx="1">
                  <c:v>5-17</c:v>
                </c:pt>
                <c:pt idx="2">
                  <c:v>18-64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5257</c:v>
                </c:pt>
                <c:pt idx="1">
                  <c:v>1619</c:v>
                </c:pt>
                <c:pt idx="2">
                  <c:v>408</c:v>
                </c:pt>
                <c:pt idx="3">
                  <c:v>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234432"/>
        <c:axId val="43236352"/>
      </c:barChart>
      <c:catAx>
        <c:axId val="4323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Groups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3236352"/>
        <c:crosses val="autoZero"/>
        <c:auto val="1"/>
        <c:lblAlgn val="ctr"/>
        <c:lblOffset val="100"/>
        <c:noMultiLvlLbl val="0"/>
      </c:catAx>
      <c:valAx>
        <c:axId val="43236352"/>
        <c:scaling>
          <c:orientation val="minMax"/>
          <c:max val="54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Rate of ILI ED visits 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2519870649548544E-3"/>
              <c:y val="0.1569064410076569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3234432"/>
        <c:crossesAt val="1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47D85AF-C9C9-4DF5-87E1-CBCDD2FCE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FF043D-581C-43A1-A4EE-417D14F19D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0B5B-8BD7-4035-B61F-3DA7FFE91A0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4F7D49-175D-4635-AD3A-8C26BBDD5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A14339-ED8E-43C7-8288-E5A868C038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2317-07AB-47BB-9670-95EA7CA3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B7DA-E938-4D00-8426-2E3974EEFB97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9DCE5-5103-4FC2-A56B-B9D2798A8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94123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8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48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6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44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FEFA-7F39-4FC6-BF2A-605ECD2336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9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9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7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5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6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9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7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1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3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34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0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83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6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28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12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56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2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25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94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2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7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5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934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5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8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83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rehm@montefiore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954320"/>
            <a:ext cx="11877674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/>
              <a:t>Bronx Community Health Dashboard: 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4400" b="0" i="1" dirty="0"/>
              <a:t>Influenza (Flu)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smtClean="0"/>
              <a:t>Last </a:t>
            </a:r>
            <a:r>
              <a:rPr lang="en-US" sz="2400" b="0" dirty="0"/>
              <a:t>Updated: </a:t>
            </a:r>
            <a:r>
              <a:rPr lang="en-US" sz="2400" b="0" dirty="0" smtClean="0"/>
              <a:t>1/24/2018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5666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0B0F3-90B1-4B1C-9698-C93AB38AA2E1}"/>
              </a:ext>
            </a:extLst>
          </p:cNvPr>
          <p:cNvSpPr txBox="1"/>
          <p:nvPr/>
        </p:nvSpPr>
        <p:spPr>
          <a:xfrm>
            <a:off x="917187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Syndromic Surveillance Data, 10/01/2016-04/30/2017. Analysis by Montefiore OCPH.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2016 population estimates are from Census</a:t>
            </a:r>
            <a:r>
              <a:rPr lang="en-US" sz="1200" dirty="0" smtClean="0">
                <a:solidFill>
                  <a:schemeClr val="bg2"/>
                </a:solidFill>
              </a:rPr>
              <a:t>. Data are not age-adjusted.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</p:spPr>
        <p:txBody>
          <a:bodyPr/>
          <a:lstStyle/>
          <a:p>
            <a:r>
              <a:rPr lang="en-US" dirty="0"/>
              <a:t>ED visits for ILI are highest in the Bronx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66681800"/>
              </p:ext>
            </p:extLst>
          </p:nvPr>
        </p:nvGraphicFramePr>
        <p:xfrm>
          <a:off x="608012" y="1385374"/>
          <a:ext cx="11279029" cy="515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27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Syndromic Surveillance Data, 10/01/2006-04/30/2017.  Analysis by Montefiore OCPH.</a:t>
            </a:r>
          </a:p>
          <a:p>
            <a:r>
              <a:rPr lang="en-US" sz="1200" dirty="0">
                <a:solidFill>
                  <a:schemeClr val="bg2"/>
                </a:solidFill>
              </a:rPr>
              <a:t>2016 population estimates are from Census.</a:t>
            </a:r>
            <a:endParaRPr lang="en-US" sz="1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321670"/>
              </p:ext>
            </p:extLst>
          </p:nvPr>
        </p:nvGraphicFramePr>
        <p:xfrm>
          <a:off x="989013" y="1288034"/>
          <a:ext cx="9073406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4BC54A65-8EBC-4C9C-A1DC-E691A581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ED visits for ILI has remained highest in the Bronx for the past 11 flu seasons</a:t>
            </a:r>
          </a:p>
        </p:txBody>
      </p:sp>
    </p:spTree>
    <p:extLst>
      <p:ext uri="{BB962C8B-B14F-4D97-AF65-F5344CB8AC3E}">
        <p14:creationId xmlns:p14="http://schemas.microsoft.com/office/powerpoint/2010/main" val="195153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0B0F3-90B1-4B1C-9698-C93AB38AA2E1}"/>
              </a:ext>
            </a:extLst>
          </p:cNvPr>
          <p:cNvSpPr txBox="1"/>
          <p:nvPr/>
        </p:nvSpPr>
        <p:spPr>
          <a:xfrm>
            <a:off x="917187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Syndromic Surveillance Data, 10/01/2016-04/30/2017. Analysis by Montefiore OCPH.</a:t>
            </a:r>
          </a:p>
          <a:p>
            <a:r>
              <a:rPr lang="en-US" sz="1200" dirty="0">
                <a:solidFill>
                  <a:schemeClr val="bg2"/>
                </a:solidFill>
              </a:rPr>
              <a:t>2016 population estimates are from Census.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In the Bronx, ED visits for ILI are highest for children ages 0-4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77285372"/>
              </p:ext>
            </p:extLst>
          </p:nvPr>
        </p:nvGraphicFramePr>
        <p:xfrm>
          <a:off x="608013" y="1385374"/>
          <a:ext cx="10896599" cy="515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74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461665"/>
          </a:xfrm>
        </p:spPr>
        <p:txBody>
          <a:bodyPr/>
          <a:lstStyle/>
          <a:p>
            <a:r>
              <a:rPr lang="en-US" dirty="0"/>
              <a:t>South Bronx has the highest ILI visit rate in NYC</a:t>
            </a:r>
          </a:p>
        </p:txBody>
      </p:sp>
      <p:pic>
        <p:nvPicPr>
          <p:cNvPr id="1026" name="Picture 2" descr="C:\Users\crehm\Pictures\ILI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883050"/>
            <a:ext cx="5181600" cy="53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E0B0F3-90B1-4B1C-9698-C93AB38AA2E1}"/>
              </a:ext>
            </a:extLst>
          </p:cNvPr>
          <p:cNvSpPr txBox="1"/>
          <p:nvPr/>
        </p:nvSpPr>
        <p:spPr>
          <a:xfrm>
            <a:off x="917187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Syndromic Surveillance Data, 10/01/2016-04/30/2017. Analysis by Montefiore OCPH.</a:t>
            </a:r>
          </a:p>
          <a:p>
            <a:r>
              <a:rPr lang="en-US" sz="1200" dirty="0"/>
              <a:t>2016 population estimates are from Census. Blank ZIP Codes have no visits or too few visits to calculate reliable rate.  </a:t>
            </a:r>
          </a:p>
        </p:txBody>
      </p:sp>
    </p:spTree>
    <p:extLst>
      <p:ext uri="{BB962C8B-B14F-4D97-AF65-F5344CB8AC3E}">
        <p14:creationId xmlns:p14="http://schemas.microsoft.com/office/powerpoint/2010/main" val="226487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2827686"/>
            <a:ext cx="9599612" cy="634020"/>
          </a:xfrm>
        </p:spPr>
        <p:txBody>
          <a:bodyPr/>
          <a:lstStyle/>
          <a:p>
            <a:r>
              <a:rPr lang="en-US" sz="4400" dirty="0"/>
              <a:t>Laboratory-Confirmed Influenza</a:t>
            </a:r>
          </a:p>
        </p:txBody>
      </p:sp>
    </p:spTree>
    <p:extLst>
      <p:ext uri="{BB962C8B-B14F-4D97-AF65-F5344CB8AC3E}">
        <p14:creationId xmlns:p14="http://schemas.microsoft.com/office/powerpoint/2010/main" val="1753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</a:t>
            </a:r>
            <a:r>
              <a:rPr lang="en-US" sz="1200" dirty="0" err="1"/>
              <a:t>EpiQuery</a:t>
            </a:r>
            <a:r>
              <a:rPr lang="en-US" sz="1200" dirty="0"/>
              <a:t>: Communicable Disease Surveillance Data, 2006-2016.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601723"/>
              </p:ext>
            </p:extLst>
          </p:nvPr>
        </p:nvGraphicFramePr>
        <p:xfrm>
          <a:off x="1936535" y="1288034"/>
          <a:ext cx="81258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C54A65-8EBC-4C9C-A1DC-E691A581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152400"/>
            <a:ext cx="11811000" cy="1126462"/>
          </a:xfrm>
        </p:spPr>
        <p:txBody>
          <a:bodyPr/>
          <a:lstStyle/>
          <a:p>
            <a:r>
              <a:rPr lang="en-US" sz="2800" dirty="0" smtClean="0"/>
              <a:t>Since 2009 rates of laboratory confirmed influenza have consistently been higher in the Bronx as compared to the rest of NYC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198812" y="2209800"/>
            <a:ext cx="4114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 may pick up increased use of laboratory test and does not indicate that flu is more common. Data are best used to compare boroughs to each other.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183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</a:t>
            </a:r>
            <a:r>
              <a:rPr lang="en-US" sz="1200" dirty="0" err="1"/>
              <a:t>EpiQuery</a:t>
            </a:r>
            <a:r>
              <a:rPr lang="en-US" sz="1200" dirty="0"/>
              <a:t>: Communicable Disease Surveillance Data, 2016.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4BC54A65-8EBC-4C9C-A1DC-E691A581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3934"/>
            <a:ext cx="10969943" cy="830997"/>
          </a:xfrm>
        </p:spPr>
        <p:txBody>
          <a:bodyPr/>
          <a:lstStyle/>
          <a:p>
            <a:r>
              <a:rPr lang="en-US" dirty="0"/>
              <a:t>In the Bronx, the neighborhood with the highest rate of laboratory confirmed influenza is Northeast Bronx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AC6DC1-F739-406C-97D2-DEFEAA2AA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799"/>
            <a:ext cx="7143750" cy="555813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72CCD010-7FA4-4674-9D23-2DAE98FDB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953341"/>
              </p:ext>
            </p:extLst>
          </p:nvPr>
        </p:nvGraphicFramePr>
        <p:xfrm>
          <a:off x="6018212" y="1066800"/>
          <a:ext cx="6019799" cy="495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616799-0759-4B7F-BC58-C79A36DE8B74}"/>
              </a:ext>
            </a:extLst>
          </p:cNvPr>
          <p:cNvSpPr txBox="1"/>
          <p:nvPr/>
        </p:nvSpPr>
        <p:spPr>
          <a:xfrm>
            <a:off x="4037012" y="205740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F1EDA20-A785-4EF2-B58A-FB5F495E5B21}"/>
              </a:ext>
            </a:extLst>
          </p:cNvPr>
          <p:cNvSpPr txBox="1"/>
          <p:nvPr/>
        </p:nvSpPr>
        <p:spPr>
          <a:xfrm>
            <a:off x="3876864" y="1869158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F9AF26-972B-4991-A6E6-F16D6B2A53B9}"/>
              </a:ext>
            </a:extLst>
          </p:cNvPr>
          <p:cNvSpPr txBox="1"/>
          <p:nvPr/>
        </p:nvSpPr>
        <p:spPr>
          <a:xfrm>
            <a:off x="4620267" y="1763862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6991A7-69FB-4D17-8F77-1D385DF45156}"/>
              </a:ext>
            </a:extLst>
          </p:cNvPr>
          <p:cNvSpPr txBox="1"/>
          <p:nvPr/>
        </p:nvSpPr>
        <p:spPr>
          <a:xfrm>
            <a:off x="4187711" y="1394234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D529BCF-CD5A-4E56-8275-7DE324EAC919}"/>
              </a:ext>
            </a:extLst>
          </p:cNvPr>
          <p:cNvSpPr txBox="1"/>
          <p:nvPr/>
        </p:nvSpPr>
        <p:spPr>
          <a:xfrm>
            <a:off x="4043942" y="1136258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D75139-A51B-49B2-B156-E60E643EB180}"/>
              </a:ext>
            </a:extLst>
          </p:cNvPr>
          <p:cNvSpPr txBox="1"/>
          <p:nvPr/>
        </p:nvSpPr>
        <p:spPr>
          <a:xfrm>
            <a:off x="4559176" y="1344659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27EB780-B7C2-47AA-BCC0-80B66BF099FF}"/>
              </a:ext>
            </a:extLst>
          </p:cNvPr>
          <p:cNvSpPr txBox="1"/>
          <p:nvPr/>
        </p:nvSpPr>
        <p:spPr>
          <a:xfrm>
            <a:off x="4065377" y="1652918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284215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821289"/>
            <a:ext cx="7104538" cy="1274195"/>
          </a:xfrm>
        </p:spPr>
        <p:txBody>
          <a:bodyPr/>
          <a:lstStyle/>
          <a:p>
            <a:r>
              <a:rPr lang="en-US" sz="4800" dirty="0"/>
              <a:t>Mortality from Influenza and Pneumonia</a:t>
            </a:r>
          </a:p>
        </p:txBody>
      </p:sp>
    </p:spTree>
    <p:extLst>
      <p:ext uri="{BB962C8B-B14F-4D97-AF65-F5344CB8AC3E}">
        <p14:creationId xmlns:p14="http://schemas.microsoft.com/office/powerpoint/2010/main" val="161072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11208A4-D216-4248-A84C-3F1E42F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833727"/>
          </a:xfrm>
        </p:spPr>
        <p:txBody>
          <a:bodyPr/>
          <a:lstStyle/>
          <a:p>
            <a:r>
              <a:rPr lang="en-US" sz="2000" dirty="0"/>
              <a:t>Generally, influenza/pneumonia mortality in the Bronx has been higher than the rest of NYC and the US overall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5719E0-8006-4C1C-BCC2-B411C441EB06}"/>
              </a:ext>
            </a:extLst>
          </p:cNvPr>
          <p:cNvSpPr txBox="1"/>
          <p:nvPr/>
        </p:nvSpPr>
        <p:spPr>
          <a:xfrm>
            <a:off x="968951" y="64008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1999-2015. 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6815392"/>
              </p:ext>
            </p:extLst>
          </p:nvPr>
        </p:nvGraphicFramePr>
        <p:xfrm>
          <a:off x="7313611" y="1176762"/>
          <a:ext cx="4572001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6A0775C-DAED-49FA-B113-8F473CA4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19114"/>
              </p:ext>
            </p:extLst>
          </p:nvPr>
        </p:nvGraphicFramePr>
        <p:xfrm>
          <a:off x="455612" y="990600"/>
          <a:ext cx="6857999" cy="487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195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11208A4-D216-4248-A84C-3F1E42F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6020"/>
            <a:ext cx="10969943" cy="880241"/>
          </a:xfrm>
        </p:spPr>
        <p:txBody>
          <a:bodyPr/>
          <a:lstStyle/>
          <a:p>
            <a:r>
              <a:rPr lang="en-US" sz="3200" dirty="0">
                <a:solidFill>
                  <a:srgbClr val="414042"/>
                </a:solidFill>
              </a:rPr>
              <a:t>Males have a higher mortality rate from influenza and pneumonia in the Bronx than females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5719E0-8006-4C1C-BCC2-B411C441EB06}"/>
              </a:ext>
            </a:extLst>
          </p:cNvPr>
          <p:cNvSpPr txBox="1"/>
          <p:nvPr/>
        </p:nvSpPr>
        <p:spPr>
          <a:xfrm>
            <a:off x="968951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1999-2015. 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6A0775C-DAED-49FA-B113-8F473CA4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015023"/>
              </p:ext>
            </p:extLst>
          </p:nvPr>
        </p:nvGraphicFramePr>
        <p:xfrm>
          <a:off x="227012" y="1295400"/>
          <a:ext cx="5761623" cy="487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36A0775C-DAED-49FA-B113-8F473CA4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216605"/>
              </p:ext>
            </p:extLst>
          </p:nvPr>
        </p:nvGraphicFramePr>
        <p:xfrm>
          <a:off x="6118809" y="1295400"/>
          <a:ext cx="5562601" cy="487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618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</p:spPr>
        <p:txBody>
          <a:bodyPr/>
          <a:lstStyle/>
          <a:p>
            <a:r>
              <a:rPr lang="en-US" dirty="0"/>
              <a:t>Flu/pneumonia is the 3</a:t>
            </a:r>
            <a:r>
              <a:rPr lang="en-US" baseline="30000" dirty="0"/>
              <a:t>rd</a:t>
            </a:r>
            <a:r>
              <a:rPr lang="en-US" dirty="0"/>
              <a:t> leading cause of death in Bronx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CDDEB6-71FA-4C10-B178-8419037F2048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Mortality Data (</a:t>
            </a:r>
            <a:r>
              <a:rPr lang="en-US" sz="1200" dirty="0" err="1"/>
              <a:t>EpiQuery</a:t>
            </a:r>
            <a:r>
              <a:rPr lang="en-US" sz="1200" dirty="0"/>
              <a:t>), 2015.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5892221"/>
              </p:ext>
            </p:extLst>
          </p:nvPr>
        </p:nvGraphicFramePr>
        <p:xfrm>
          <a:off x="379412" y="1371600"/>
          <a:ext cx="8915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22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8951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NYC Community District Data (</a:t>
            </a:r>
            <a:r>
              <a:rPr lang="en-US" sz="1200" dirty="0" err="1"/>
              <a:t>EpiQuery</a:t>
            </a:r>
            <a:r>
              <a:rPr lang="en-US" sz="1200" dirty="0"/>
              <a:t>), 2015.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Within the Bronx, Hunts Point has the highest mortality rate from influenza and pneumonia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257626"/>
              </p:ext>
            </p:extLst>
          </p:nvPr>
        </p:nvGraphicFramePr>
        <p:xfrm>
          <a:off x="836612" y="1337838"/>
          <a:ext cx="10744201" cy="498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346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Community Health Dashboard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provide Bronx-specific data on risk factors and health outcomes with an emphasis on presenting data on trends, socio-demographic differences (e.g., by age, sex, race/ethnicity, etc.) and sub-county/neighborhood level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more information please contact Colin Rehm, PhD, Manager of Research &amp; Evaluation (</a:t>
            </a:r>
            <a:r>
              <a:rPr lang="en-US" dirty="0">
                <a:hlinkClick r:id="rId3"/>
              </a:rPr>
              <a:t>crehm@montefiore.org</a:t>
            </a:r>
            <a:r>
              <a:rPr lang="en-US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8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/>
              <a:t>Flu Vaccination</a:t>
            </a:r>
          </a:p>
        </p:txBody>
      </p:sp>
    </p:spTree>
    <p:extLst>
      <p:ext uri="{BB962C8B-B14F-4D97-AF65-F5344CB8AC3E}">
        <p14:creationId xmlns:p14="http://schemas.microsoft.com/office/powerpoint/2010/main" val="439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Bronx adults are more likely to report getting a flu vaccination in the prior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2002-2016. </a:t>
            </a:r>
            <a:endParaRPr lang="en-US" sz="1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32610"/>
              </p:ext>
            </p:extLst>
          </p:nvPr>
        </p:nvGraphicFramePr>
        <p:xfrm>
          <a:off x="1936535" y="1288034"/>
          <a:ext cx="81258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77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143000"/>
            <a:ext cx="507240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Bronx neighborhood with the highest flu vaccination rate is Kingsbridge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460205"/>
              </p:ext>
            </p:extLst>
          </p:nvPr>
        </p:nvGraphicFramePr>
        <p:xfrm>
          <a:off x="5865813" y="1237815"/>
          <a:ext cx="6019800" cy="498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CDDEB6-71FA-4C10-B178-8419037F2048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2016. </a:t>
            </a:r>
            <a:endParaRPr lang="en-US" sz="1200" dirty="0"/>
          </a:p>
        </p:txBody>
      </p:sp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1E17F17-27D0-44BB-AB0E-42779870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42571"/>
              </p:ext>
            </p:extLst>
          </p:nvPr>
        </p:nvGraphicFramePr>
        <p:xfrm>
          <a:off x="489769" y="1748994"/>
          <a:ext cx="2453713" cy="918005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64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8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Kingsbridge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 Bronx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Fordham-Bronx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Pk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Pelham-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Throgs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Neck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105/106/107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South Bronx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CC07C82-C4C3-4792-B495-6D88DBA3CF40}"/>
              </a:ext>
            </a:extLst>
          </p:cNvPr>
          <p:cNvSpPr txBox="1"/>
          <p:nvPr/>
        </p:nvSpPr>
        <p:spPr>
          <a:xfrm>
            <a:off x="3579812" y="137160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E8AC3B-4B24-401F-80EA-1CB7E69CE6FB}"/>
              </a:ext>
            </a:extLst>
          </p:cNvPr>
          <p:cNvSpPr txBox="1"/>
          <p:nvPr/>
        </p:nvSpPr>
        <p:spPr>
          <a:xfrm>
            <a:off x="4033567" y="1580570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C01DB8-09E2-47B7-8386-7A2C356A1D6D}"/>
              </a:ext>
            </a:extLst>
          </p:cNvPr>
          <p:cNvSpPr txBox="1"/>
          <p:nvPr/>
        </p:nvSpPr>
        <p:spPr>
          <a:xfrm>
            <a:off x="3738557" y="1628834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723ED1-C3AB-4246-BB68-1F8D51325CCD}"/>
              </a:ext>
            </a:extLst>
          </p:cNvPr>
          <p:cNvSpPr txBox="1"/>
          <p:nvPr/>
        </p:nvSpPr>
        <p:spPr>
          <a:xfrm>
            <a:off x="4041895" y="1940962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928C9B-5A57-47F1-B3DF-154505E3D814}"/>
              </a:ext>
            </a:extLst>
          </p:cNvPr>
          <p:cNvSpPr txBox="1"/>
          <p:nvPr/>
        </p:nvSpPr>
        <p:spPr>
          <a:xfrm>
            <a:off x="3512679" y="1857310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105</a:t>
            </a:r>
          </a:p>
          <a:p>
            <a:r>
              <a:rPr lang="en-US" sz="1000" dirty="0">
                <a:solidFill>
                  <a:schemeClr val="bg1"/>
                </a:solidFill>
              </a:rPr>
              <a:t>106</a:t>
            </a:r>
          </a:p>
          <a:p>
            <a:r>
              <a:rPr lang="en-US" sz="1000" dirty="0">
                <a:solidFill>
                  <a:schemeClr val="bg1"/>
                </a:solidFill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147305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57018"/>
            <a:ext cx="10969943" cy="1089529"/>
          </a:xfrm>
        </p:spPr>
        <p:txBody>
          <a:bodyPr/>
          <a:lstStyle/>
          <a:p>
            <a:r>
              <a:rPr lang="en-US" sz="2700" dirty="0"/>
              <a:t>Bronx has the second highest flu vaccination rate. In the Bronx, older adults, females, and Hispanics have the highest flu vaccination rates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07005363"/>
              </p:ext>
            </p:extLst>
          </p:nvPr>
        </p:nvGraphicFramePr>
        <p:xfrm>
          <a:off x="608012" y="1524000"/>
          <a:ext cx="11279029" cy="460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2812" y="6448507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2016. Age </a:t>
            </a:r>
            <a:r>
              <a:rPr lang="en-US" sz="1200" dirty="0"/>
              <a:t>specific rates not age-adjusted.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875212" y="1420304"/>
            <a:ext cx="6704172" cy="934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3212" y="124498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Bronx only</a:t>
            </a:r>
          </a:p>
        </p:txBody>
      </p:sp>
    </p:spTree>
    <p:extLst>
      <p:ext uri="{BB962C8B-B14F-4D97-AF65-F5344CB8AC3E}">
        <p14:creationId xmlns:p14="http://schemas.microsoft.com/office/powerpoint/2010/main" val="207024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45975"/>
            <a:ext cx="11429999" cy="1200329"/>
          </a:xfrm>
        </p:spPr>
        <p:txBody>
          <a:bodyPr/>
          <a:lstStyle/>
          <a:p>
            <a:r>
              <a:rPr lang="en-US" dirty="0" smtClean="0"/>
              <a:t>Flu vaccination coverage does not vary dramatically by education, though individuals with high (but not the highest) incomes are least likely to have been vaccinated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3776057"/>
              </p:ext>
            </p:extLst>
          </p:nvPr>
        </p:nvGraphicFramePr>
        <p:xfrm>
          <a:off x="608012" y="1560317"/>
          <a:ext cx="11279029" cy="515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2812" y="6448507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2016.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982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NYC adults with health insurance coverage have a higher flu vaccination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2812" y="6448507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2016. </a:t>
            </a:r>
            <a:endParaRPr lang="en-US" sz="1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650988"/>
              </p:ext>
            </p:extLst>
          </p:nvPr>
        </p:nvGraphicFramePr>
        <p:xfrm>
          <a:off x="2665412" y="1371600"/>
          <a:ext cx="6019800" cy="498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347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2286000"/>
            <a:ext cx="9599612" cy="1717393"/>
          </a:xfrm>
        </p:spPr>
        <p:txBody>
          <a:bodyPr/>
          <a:lstStyle/>
          <a:p>
            <a:r>
              <a:rPr lang="en-US" sz="4400" dirty="0"/>
              <a:t>Emergency Department (ED) Visits for Influenza-Like Illness (ILI)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613" y="51054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NYC Syndromic Surveillance System captures data on ED visits from all 53 EDs in NYC.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2" y="419396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ILI is based on chief complaints made by the patient and is not based on laboratory diagnosis. </a:t>
            </a:r>
          </a:p>
        </p:txBody>
      </p:sp>
    </p:spTree>
    <p:extLst>
      <p:ext uri="{BB962C8B-B14F-4D97-AF65-F5344CB8AC3E}">
        <p14:creationId xmlns:p14="http://schemas.microsoft.com/office/powerpoint/2010/main" val="3663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14512</TotalTime>
  <Words>885</Words>
  <Application>Microsoft Office PowerPoint</Application>
  <PresentationFormat>Custom</PresentationFormat>
  <Paragraphs>138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Montefiore DOING MORE</vt:lpstr>
      <vt:lpstr>Bronx Community Health Dashboard:  Influenza (Flu)  Last Updated: 1/24/2018  See last slide for more information about this project.</vt:lpstr>
      <vt:lpstr>Flu/pneumonia is the 3rd leading cause of death in Bronx</vt:lpstr>
      <vt:lpstr>Flu Vaccination</vt:lpstr>
      <vt:lpstr>Bronx adults are more likely to report getting a flu vaccination in the prior year</vt:lpstr>
      <vt:lpstr>Bronx neighborhood with the highest flu vaccination rate is Kingsbridge</vt:lpstr>
      <vt:lpstr>Bronx has the second highest flu vaccination rate. In the Bronx, older adults, females, and Hispanics have the highest flu vaccination rates</vt:lpstr>
      <vt:lpstr>Flu vaccination coverage does not vary dramatically by education, though individuals with high (but not the highest) incomes are least likely to have been vaccinated</vt:lpstr>
      <vt:lpstr>NYC adults with health insurance coverage have a higher flu vaccination rate</vt:lpstr>
      <vt:lpstr>Emergency Department (ED) Visits for Influenza-Like Illness (ILI)</vt:lpstr>
      <vt:lpstr>ED visits for ILI are highest in the Bronx </vt:lpstr>
      <vt:lpstr>ED visits for ILI has remained highest in the Bronx for the past 11 flu seasons</vt:lpstr>
      <vt:lpstr>In the Bronx, ED visits for ILI are highest for children ages 0-4</vt:lpstr>
      <vt:lpstr>South Bronx has the highest ILI visit rate in NYC</vt:lpstr>
      <vt:lpstr>Laboratory-Confirmed Influenza</vt:lpstr>
      <vt:lpstr>Since 2009 rates of laboratory confirmed influenza have consistently been higher in the Bronx as compared to the rest of NYC</vt:lpstr>
      <vt:lpstr>In the Bronx, the neighborhood with the highest rate of laboratory confirmed influenza is Northeast Bronx</vt:lpstr>
      <vt:lpstr>Mortality from Influenza and Pneumonia</vt:lpstr>
      <vt:lpstr>Generally, influenza/pneumonia mortality in the Bronx has been higher than the rest of NYC and the US overall</vt:lpstr>
      <vt:lpstr>Males have a higher mortality rate from influenza and pneumonia in the Bronx than females</vt:lpstr>
      <vt:lpstr>Within the Bronx, Hunts Point has the highest mortality rate from influenza and pneumonia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Drug Abuse and Opioids  Created: 5/18/2017 Last Updated: 5/18/2017</dc:title>
  <dc:creator>dkocp05</dc:creator>
  <cp:lastModifiedBy>Laura Ortiz</cp:lastModifiedBy>
  <cp:revision>322</cp:revision>
  <dcterms:created xsi:type="dcterms:W3CDTF">2017-05-18T20:31:35Z</dcterms:created>
  <dcterms:modified xsi:type="dcterms:W3CDTF">2018-02-09T20:50:29Z</dcterms:modified>
</cp:coreProperties>
</file>